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9.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0.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1.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2.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3.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4.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6.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7.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4129" r:id="rId2"/>
    <p:sldMasterId id="2147484177" r:id="rId3"/>
    <p:sldMasterId id="2147484204" r:id="rId4"/>
    <p:sldMasterId id="2147484219" r:id="rId5"/>
    <p:sldMasterId id="2147484234" r:id="rId6"/>
    <p:sldMasterId id="2147484249" r:id="rId7"/>
    <p:sldMasterId id="2147484264" r:id="rId8"/>
    <p:sldMasterId id="2147484279" r:id="rId9"/>
    <p:sldMasterId id="2147484294" r:id="rId10"/>
    <p:sldMasterId id="2147484309" r:id="rId11"/>
    <p:sldMasterId id="2147484324" r:id="rId12"/>
    <p:sldMasterId id="2147484339" r:id="rId13"/>
    <p:sldMasterId id="2147484354" r:id="rId14"/>
    <p:sldMasterId id="2147484379" r:id="rId15"/>
    <p:sldMasterId id="2147484394" r:id="rId16"/>
    <p:sldMasterId id="2147484409" r:id="rId17"/>
    <p:sldMasterId id="2147484424" r:id="rId18"/>
  </p:sldMasterIdLst>
  <p:notesMasterIdLst>
    <p:notesMasterId r:id="rId178"/>
  </p:notesMasterIdLst>
  <p:sldIdLst>
    <p:sldId id="257" r:id="rId19"/>
    <p:sldId id="452" r:id="rId20"/>
    <p:sldId id="579" r:id="rId21"/>
    <p:sldId id="937" r:id="rId22"/>
    <p:sldId id="386" r:id="rId23"/>
    <p:sldId id="567" r:id="rId24"/>
    <p:sldId id="568" r:id="rId25"/>
    <p:sldId id="569" r:id="rId26"/>
    <p:sldId id="570" r:id="rId27"/>
    <p:sldId id="571" r:id="rId28"/>
    <p:sldId id="572" r:id="rId29"/>
    <p:sldId id="907" r:id="rId30"/>
    <p:sldId id="908" r:id="rId31"/>
    <p:sldId id="535" r:id="rId32"/>
    <p:sldId id="944" r:id="rId33"/>
    <p:sldId id="945" r:id="rId34"/>
    <p:sldId id="946" r:id="rId35"/>
    <p:sldId id="947" r:id="rId36"/>
    <p:sldId id="949" r:id="rId37"/>
    <p:sldId id="950" r:id="rId38"/>
    <p:sldId id="951" r:id="rId39"/>
    <p:sldId id="952" r:id="rId40"/>
    <p:sldId id="953" r:id="rId41"/>
    <p:sldId id="954" r:id="rId42"/>
    <p:sldId id="955" r:id="rId43"/>
    <p:sldId id="956" r:id="rId44"/>
    <p:sldId id="957" r:id="rId45"/>
    <p:sldId id="960" r:id="rId46"/>
    <p:sldId id="961" r:id="rId47"/>
    <p:sldId id="963" r:id="rId48"/>
    <p:sldId id="964" r:id="rId49"/>
    <p:sldId id="965" r:id="rId50"/>
    <p:sldId id="966" r:id="rId51"/>
    <p:sldId id="967" r:id="rId52"/>
    <p:sldId id="970" r:id="rId53"/>
    <p:sldId id="933" r:id="rId54"/>
    <p:sldId id="873" r:id="rId55"/>
    <p:sldId id="393" r:id="rId56"/>
    <p:sldId id="971" r:id="rId57"/>
    <p:sldId id="394" r:id="rId58"/>
    <p:sldId id="395" r:id="rId59"/>
    <p:sldId id="399" r:id="rId60"/>
    <p:sldId id="531" r:id="rId61"/>
    <p:sldId id="546" r:id="rId62"/>
    <p:sldId id="551" r:id="rId63"/>
    <p:sldId id="934" r:id="rId64"/>
    <p:sldId id="396" r:id="rId65"/>
    <p:sldId id="370" r:id="rId66"/>
    <p:sldId id="938" r:id="rId67"/>
    <p:sldId id="974" r:id="rId68"/>
    <p:sldId id="529" r:id="rId69"/>
    <p:sldId id="912" r:id="rId70"/>
    <p:sldId id="885" r:id="rId71"/>
    <p:sldId id="400" r:id="rId72"/>
    <p:sldId id="914" r:id="rId73"/>
    <p:sldId id="972" r:id="rId74"/>
    <p:sldId id="973" r:id="rId75"/>
    <p:sldId id="909" r:id="rId76"/>
    <p:sldId id="530" r:id="rId77"/>
    <p:sldId id="326" r:id="rId78"/>
    <p:sldId id="917" r:id="rId79"/>
    <p:sldId id="660" r:id="rId80"/>
    <p:sldId id="661" r:id="rId81"/>
    <p:sldId id="662" r:id="rId82"/>
    <p:sldId id="676" r:id="rId83"/>
    <p:sldId id="677" r:id="rId84"/>
    <p:sldId id="678" r:id="rId85"/>
    <p:sldId id="899" r:id="rId86"/>
    <p:sldId id="688" r:id="rId87"/>
    <p:sldId id="690" r:id="rId88"/>
    <p:sldId id="689" r:id="rId89"/>
    <p:sldId id="687" r:id="rId90"/>
    <p:sldId id="691" r:id="rId91"/>
    <p:sldId id="694" r:id="rId92"/>
    <p:sldId id="699" r:id="rId93"/>
    <p:sldId id="703" r:id="rId94"/>
    <p:sldId id="708" r:id="rId95"/>
    <p:sldId id="709" r:id="rId96"/>
    <p:sldId id="900" r:id="rId97"/>
    <p:sldId id="759" r:id="rId98"/>
    <p:sldId id="943" r:id="rId99"/>
    <p:sldId id="761" r:id="rId100"/>
    <p:sldId id="762" r:id="rId101"/>
    <p:sldId id="763" r:id="rId102"/>
    <p:sldId id="887" r:id="rId103"/>
    <p:sldId id="889" r:id="rId104"/>
    <p:sldId id="891" r:id="rId105"/>
    <p:sldId id="901" r:id="rId106"/>
    <p:sldId id="832" r:id="rId107"/>
    <p:sldId id="869" r:id="rId108"/>
    <p:sldId id="870" r:id="rId109"/>
    <p:sldId id="939" r:id="rId110"/>
    <p:sldId id="871" r:id="rId111"/>
    <p:sldId id="872" r:id="rId112"/>
    <p:sldId id="898" r:id="rId113"/>
    <p:sldId id="893" r:id="rId114"/>
    <p:sldId id="894" r:id="rId115"/>
    <p:sldId id="895" r:id="rId116"/>
    <p:sldId id="993" r:id="rId117"/>
    <p:sldId id="896" r:id="rId118"/>
    <p:sldId id="897" r:id="rId119"/>
    <p:sldId id="902" r:id="rId120"/>
    <p:sldId id="807" r:id="rId121"/>
    <p:sldId id="808" r:id="rId122"/>
    <p:sldId id="809" r:id="rId123"/>
    <p:sldId id="819" r:id="rId124"/>
    <p:sldId id="810" r:id="rId125"/>
    <p:sldId id="815" r:id="rId126"/>
    <p:sldId id="816" r:id="rId127"/>
    <p:sldId id="817" r:id="rId128"/>
    <p:sldId id="928" r:id="rId129"/>
    <p:sldId id="818" r:id="rId130"/>
    <p:sldId id="608" r:id="rId131"/>
    <p:sldId id="765" r:id="rId132"/>
    <p:sldId id="769" r:id="rId133"/>
    <p:sldId id="770" r:id="rId134"/>
    <p:sldId id="766" r:id="rId135"/>
    <p:sldId id="767" r:id="rId136"/>
    <p:sldId id="768" r:id="rId137"/>
    <p:sldId id="772" r:id="rId138"/>
    <p:sldId id="773" r:id="rId139"/>
    <p:sldId id="920" r:id="rId140"/>
    <p:sldId id="774" r:id="rId141"/>
    <p:sldId id="775" r:id="rId142"/>
    <p:sldId id="776" r:id="rId143"/>
    <p:sldId id="777" r:id="rId144"/>
    <p:sldId id="778" r:id="rId145"/>
    <p:sldId id="918" r:id="rId146"/>
    <p:sldId id="779" r:id="rId147"/>
    <p:sldId id="780" r:id="rId148"/>
    <p:sldId id="798" r:id="rId149"/>
    <p:sldId id="781" r:id="rId150"/>
    <p:sldId id="904" r:id="rId151"/>
    <p:sldId id="764" r:id="rId152"/>
    <p:sldId id="892" r:id="rId153"/>
    <p:sldId id="942" r:id="rId154"/>
    <p:sldId id="903" r:id="rId155"/>
    <p:sldId id="782" r:id="rId156"/>
    <p:sldId id="783" r:id="rId157"/>
    <p:sldId id="787" r:id="rId158"/>
    <p:sldId id="788" r:id="rId159"/>
    <p:sldId id="789" r:id="rId160"/>
    <p:sldId id="790" r:id="rId161"/>
    <p:sldId id="791" r:id="rId162"/>
    <p:sldId id="792" r:id="rId163"/>
    <p:sldId id="793" r:id="rId164"/>
    <p:sldId id="794" r:id="rId165"/>
    <p:sldId id="795" r:id="rId166"/>
    <p:sldId id="796" r:id="rId167"/>
    <p:sldId id="874" r:id="rId168"/>
    <p:sldId id="875" r:id="rId169"/>
    <p:sldId id="876" r:id="rId170"/>
    <p:sldId id="877" r:id="rId171"/>
    <p:sldId id="878" r:id="rId172"/>
    <p:sldId id="880" r:id="rId173"/>
    <p:sldId id="881" r:id="rId174"/>
    <p:sldId id="882" r:id="rId175"/>
    <p:sldId id="935" r:id="rId176"/>
    <p:sldId id="936" r:id="rId177"/>
  </p:sldIdLst>
  <p:sldSz cx="12192000" cy="6858000"/>
  <p:notesSz cx="6858000" cy="9144000"/>
  <p:defaultTextStyle>
    <a:defPPr>
      <a:defRPr lang="en-US"/>
    </a:defPPr>
    <a:lvl1pPr algn="l" rtl="0" fontAlgn="base">
      <a:spcBef>
        <a:spcPct val="0"/>
      </a:spcBef>
      <a:spcAft>
        <a:spcPct val="0"/>
      </a:spcAft>
      <a:defRPr kumimoji="1" sz="2400" kern="1200">
        <a:solidFill>
          <a:schemeClr val="tx1"/>
        </a:solidFill>
        <a:latin typeface="Tahoma" pitchFamily="34" charset="0"/>
        <a:ea typeface="隶书" pitchFamily="49" charset="-122"/>
        <a:cs typeface="+mn-cs"/>
      </a:defRPr>
    </a:lvl1pPr>
    <a:lvl2pPr marL="457200" algn="l" rtl="0" fontAlgn="base">
      <a:spcBef>
        <a:spcPct val="0"/>
      </a:spcBef>
      <a:spcAft>
        <a:spcPct val="0"/>
      </a:spcAft>
      <a:defRPr kumimoji="1" sz="2400" kern="1200">
        <a:solidFill>
          <a:schemeClr val="tx1"/>
        </a:solidFill>
        <a:latin typeface="Tahoma" pitchFamily="34" charset="0"/>
        <a:ea typeface="隶书" pitchFamily="49" charset="-122"/>
        <a:cs typeface="+mn-cs"/>
      </a:defRPr>
    </a:lvl2pPr>
    <a:lvl3pPr marL="914400" algn="l" rtl="0" fontAlgn="base">
      <a:spcBef>
        <a:spcPct val="0"/>
      </a:spcBef>
      <a:spcAft>
        <a:spcPct val="0"/>
      </a:spcAft>
      <a:defRPr kumimoji="1" sz="2400" kern="1200">
        <a:solidFill>
          <a:schemeClr val="tx1"/>
        </a:solidFill>
        <a:latin typeface="Tahoma" pitchFamily="34" charset="0"/>
        <a:ea typeface="隶书" pitchFamily="49"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隶书" pitchFamily="49"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隶书" pitchFamily="49" charset="-122"/>
        <a:cs typeface="+mn-cs"/>
      </a:defRPr>
    </a:lvl5pPr>
    <a:lvl6pPr marL="2286000" algn="l" defTabSz="914400" rtl="0" eaLnBrk="1" latinLnBrk="0" hangingPunct="1">
      <a:defRPr kumimoji="1" sz="2400" kern="1200">
        <a:solidFill>
          <a:schemeClr val="tx1"/>
        </a:solidFill>
        <a:latin typeface="Tahoma" pitchFamily="34" charset="0"/>
        <a:ea typeface="隶书" pitchFamily="49" charset="-122"/>
        <a:cs typeface="+mn-cs"/>
      </a:defRPr>
    </a:lvl6pPr>
    <a:lvl7pPr marL="2743200" algn="l" defTabSz="914400" rtl="0" eaLnBrk="1" latinLnBrk="0" hangingPunct="1">
      <a:defRPr kumimoji="1" sz="2400" kern="1200">
        <a:solidFill>
          <a:schemeClr val="tx1"/>
        </a:solidFill>
        <a:latin typeface="Tahoma" pitchFamily="34" charset="0"/>
        <a:ea typeface="隶书" pitchFamily="49" charset="-122"/>
        <a:cs typeface="+mn-cs"/>
      </a:defRPr>
    </a:lvl7pPr>
    <a:lvl8pPr marL="3200400" algn="l" defTabSz="914400" rtl="0" eaLnBrk="1" latinLnBrk="0" hangingPunct="1">
      <a:defRPr kumimoji="1" sz="2400" kern="1200">
        <a:solidFill>
          <a:schemeClr val="tx1"/>
        </a:solidFill>
        <a:latin typeface="Tahoma" pitchFamily="34" charset="0"/>
        <a:ea typeface="隶书" pitchFamily="49" charset="-122"/>
        <a:cs typeface="+mn-cs"/>
      </a:defRPr>
    </a:lvl8pPr>
    <a:lvl9pPr marL="3657600" algn="l" defTabSz="914400" rtl="0" eaLnBrk="1" latinLnBrk="0" hangingPunct="1">
      <a:defRPr kumimoji="1" sz="2400" kern="1200">
        <a:solidFill>
          <a:schemeClr val="tx1"/>
        </a:solidFill>
        <a:latin typeface="Tahoma" pitchFamily="34" charset="0"/>
        <a:ea typeface="隶书"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23A3"/>
    <a:srgbClr val="0000CC"/>
    <a:srgbClr val="00FFFF"/>
    <a:srgbClr val="6600CC"/>
    <a:srgbClr val="EDEAFC"/>
    <a:srgbClr val="4FBC28"/>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750" autoAdjust="0"/>
    <p:restoredTop sz="81901" autoAdjust="0"/>
  </p:normalViewPr>
  <p:slideViewPr>
    <p:cSldViewPr>
      <p:cViewPr varScale="1">
        <p:scale>
          <a:sx n="60" d="100"/>
          <a:sy n="60" d="100"/>
        </p:scale>
        <p:origin x="1188" y="78"/>
      </p:cViewPr>
      <p:guideLst>
        <p:guide orient="horz" pos="2160"/>
        <p:guide pos="3840"/>
      </p:guideLst>
    </p:cSldViewPr>
  </p:slideViewPr>
  <p:outlineViewPr>
    <p:cViewPr>
      <p:scale>
        <a:sx n="33" d="100"/>
        <a:sy n="33" d="100"/>
      </p:scale>
      <p:origin x="0" y="-44082"/>
    </p:cViewPr>
    <p:sldLst>
      <p:sld r:id="rId1" collapse="1"/>
    </p:sldLst>
  </p:outlineViewPr>
  <p:notesTextViewPr>
    <p:cViewPr>
      <p:scale>
        <a:sx n="100" d="100"/>
        <a:sy n="100" d="100"/>
      </p:scale>
      <p:origin x="0" y="0"/>
    </p:cViewPr>
  </p:notesTextViewPr>
  <p:sorterViewPr>
    <p:cViewPr varScale="1">
      <p:scale>
        <a:sx n="1" d="1"/>
        <a:sy n="1" d="1"/>
      </p:scale>
      <p:origin x="0" y="-6846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slide" Target="slides/slide120.xml"/><Relationship Id="rId159" Type="http://schemas.openxmlformats.org/officeDocument/2006/relationships/slide" Target="slides/slide141.xml"/><Relationship Id="rId170" Type="http://schemas.openxmlformats.org/officeDocument/2006/relationships/slide" Target="slides/slide152.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53" Type="http://schemas.openxmlformats.org/officeDocument/2006/relationships/slide" Target="slides/slide35.xml"/><Relationship Id="rId74" Type="http://schemas.openxmlformats.org/officeDocument/2006/relationships/slide" Target="slides/slide56.xml"/><Relationship Id="rId128" Type="http://schemas.openxmlformats.org/officeDocument/2006/relationships/slide" Target="slides/slide110.xml"/><Relationship Id="rId149" Type="http://schemas.openxmlformats.org/officeDocument/2006/relationships/slide" Target="slides/slide131.xml"/><Relationship Id="rId5" Type="http://schemas.openxmlformats.org/officeDocument/2006/relationships/slideMaster" Target="slideMasters/slideMaster5.xml"/><Relationship Id="rId95" Type="http://schemas.openxmlformats.org/officeDocument/2006/relationships/slide" Target="slides/slide77.xml"/><Relationship Id="rId160" Type="http://schemas.openxmlformats.org/officeDocument/2006/relationships/slide" Target="slides/slide142.xml"/><Relationship Id="rId181" Type="http://schemas.openxmlformats.org/officeDocument/2006/relationships/theme" Target="theme/theme1.xml"/><Relationship Id="rId22" Type="http://schemas.openxmlformats.org/officeDocument/2006/relationships/slide" Target="slides/slide4.xml"/><Relationship Id="rId43" Type="http://schemas.openxmlformats.org/officeDocument/2006/relationships/slide" Target="slides/slide25.xml"/><Relationship Id="rId64" Type="http://schemas.openxmlformats.org/officeDocument/2006/relationships/slide" Target="slides/slide46.xml"/><Relationship Id="rId118" Type="http://schemas.openxmlformats.org/officeDocument/2006/relationships/slide" Target="slides/slide100.xml"/><Relationship Id="rId139" Type="http://schemas.openxmlformats.org/officeDocument/2006/relationships/slide" Target="slides/slide121.xml"/><Relationship Id="rId85" Type="http://schemas.openxmlformats.org/officeDocument/2006/relationships/slide" Target="slides/slide67.xml"/><Relationship Id="rId150" Type="http://schemas.openxmlformats.org/officeDocument/2006/relationships/slide" Target="slides/slide132.xml"/><Relationship Id="rId171" Type="http://schemas.openxmlformats.org/officeDocument/2006/relationships/slide" Target="slides/slide153.xml"/><Relationship Id="rId12" Type="http://schemas.openxmlformats.org/officeDocument/2006/relationships/slideMaster" Target="slideMasters/slideMaster12.xml"/><Relationship Id="rId33" Type="http://schemas.openxmlformats.org/officeDocument/2006/relationships/slide" Target="slides/slide15.xml"/><Relationship Id="rId108" Type="http://schemas.openxmlformats.org/officeDocument/2006/relationships/slide" Target="slides/slide90.xml"/><Relationship Id="rId129" Type="http://schemas.openxmlformats.org/officeDocument/2006/relationships/slide" Target="slides/slide111.xml"/><Relationship Id="rId54" Type="http://schemas.openxmlformats.org/officeDocument/2006/relationships/slide" Target="slides/slide36.xml"/><Relationship Id="rId75" Type="http://schemas.openxmlformats.org/officeDocument/2006/relationships/slide" Target="slides/slide57.xml"/><Relationship Id="rId96" Type="http://schemas.openxmlformats.org/officeDocument/2006/relationships/slide" Target="slides/slide78.xml"/><Relationship Id="rId140" Type="http://schemas.openxmlformats.org/officeDocument/2006/relationships/slide" Target="slides/slide122.xml"/><Relationship Id="rId161" Type="http://schemas.openxmlformats.org/officeDocument/2006/relationships/slide" Target="slides/slide143.xml"/><Relationship Id="rId182" Type="http://schemas.openxmlformats.org/officeDocument/2006/relationships/tableStyles" Target="tableStyles.xml"/><Relationship Id="rId6" Type="http://schemas.openxmlformats.org/officeDocument/2006/relationships/slideMaster" Target="slideMasters/slideMaster6.xml"/><Relationship Id="rId23" Type="http://schemas.openxmlformats.org/officeDocument/2006/relationships/slide" Target="slides/slide5.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0" Type="http://schemas.openxmlformats.org/officeDocument/2006/relationships/slide" Target="slides/slide112.xml"/><Relationship Id="rId135" Type="http://schemas.openxmlformats.org/officeDocument/2006/relationships/slide" Target="slides/slide117.xml"/><Relationship Id="rId151" Type="http://schemas.openxmlformats.org/officeDocument/2006/relationships/slide" Target="slides/slide133.xml"/><Relationship Id="rId156" Type="http://schemas.openxmlformats.org/officeDocument/2006/relationships/slide" Target="slides/slide138.xml"/><Relationship Id="rId177" Type="http://schemas.openxmlformats.org/officeDocument/2006/relationships/slide" Target="slides/slide159.xml"/><Relationship Id="rId172" Type="http://schemas.openxmlformats.org/officeDocument/2006/relationships/slide" Target="slides/slide154.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slide" Target="slides/slide123.xml"/><Relationship Id="rId146" Type="http://schemas.openxmlformats.org/officeDocument/2006/relationships/slide" Target="slides/slide128.xml"/><Relationship Id="rId167" Type="http://schemas.openxmlformats.org/officeDocument/2006/relationships/slide" Target="slides/slide149.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162" Type="http://schemas.openxmlformats.org/officeDocument/2006/relationships/slide" Target="slides/slide14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157" Type="http://schemas.openxmlformats.org/officeDocument/2006/relationships/slide" Target="slides/slide139.xml"/><Relationship Id="rId178" Type="http://schemas.openxmlformats.org/officeDocument/2006/relationships/notesMaster" Target="notesMasters/notesMaster1.xml"/><Relationship Id="rId61" Type="http://schemas.openxmlformats.org/officeDocument/2006/relationships/slide" Target="slides/slide43.xml"/><Relationship Id="rId82" Type="http://schemas.openxmlformats.org/officeDocument/2006/relationships/slide" Target="slides/slide64.xml"/><Relationship Id="rId152" Type="http://schemas.openxmlformats.org/officeDocument/2006/relationships/slide" Target="slides/slide134.xml"/><Relationship Id="rId173" Type="http://schemas.openxmlformats.org/officeDocument/2006/relationships/slide" Target="slides/slide155.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168" Type="http://schemas.openxmlformats.org/officeDocument/2006/relationships/slide" Target="slides/slide150.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163" Type="http://schemas.openxmlformats.org/officeDocument/2006/relationships/slide" Target="slides/slide145.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slide" Target="slides/slide119.xml"/><Relationship Id="rId158" Type="http://schemas.openxmlformats.org/officeDocument/2006/relationships/slide" Target="slides/slide140.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slide" Target="slides/slide135.xml"/><Relationship Id="rId174" Type="http://schemas.openxmlformats.org/officeDocument/2006/relationships/slide" Target="slides/slide156.xml"/><Relationship Id="rId179" Type="http://schemas.openxmlformats.org/officeDocument/2006/relationships/presProps" Target="presProps.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48" Type="http://schemas.openxmlformats.org/officeDocument/2006/relationships/slide" Target="slides/slide130.xml"/><Relationship Id="rId164" Type="http://schemas.openxmlformats.org/officeDocument/2006/relationships/slide" Target="slides/slide146.xml"/><Relationship Id="rId169" Type="http://schemas.openxmlformats.org/officeDocument/2006/relationships/slide" Target="slides/slide151.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viewProps" Target="viewProps.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slide" Target="slides/slide136.xml"/><Relationship Id="rId175" Type="http://schemas.openxmlformats.org/officeDocument/2006/relationships/slide" Target="slides/slide157.xml"/><Relationship Id="rId16" Type="http://schemas.openxmlformats.org/officeDocument/2006/relationships/slideMaster" Target="slideMasters/slideMaster16.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slide" Target="slides/slide126.xml"/><Relationship Id="rId90" Type="http://schemas.openxmlformats.org/officeDocument/2006/relationships/slide" Target="slides/slide72.xml"/><Relationship Id="rId165" Type="http://schemas.openxmlformats.org/officeDocument/2006/relationships/slide" Target="slides/slide147.xml"/><Relationship Id="rId27" Type="http://schemas.openxmlformats.org/officeDocument/2006/relationships/slide" Target="slides/slide9.xml"/><Relationship Id="rId48" Type="http://schemas.openxmlformats.org/officeDocument/2006/relationships/slide" Target="slides/slide30.xml"/><Relationship Id="rId69" Type="http://schemas.openxmlformats.org/officeDocument/2006/relationships/slide" Target="slides/slide51.xml"/><Relationship Id="rId113" Type="http://schemas.openxmlformats.org/officeDocument/2006/relationships/slide" Target="slides/slide95.xml"/><Relationship Id="rId134" Type="http://schemas.openxmlformats.org/officeDocument/2006/relationships/slide" Target="slides/slide116.xml"/><Relationship Id="rId80" Type="http://schemas.openxmlformats.org/officeDocument/2006/relationships/slide" Target="slides/slide62.xml"/><Relationship Id="rId155" Type="http://schemas.openxmlformats.org/officeDocument/2006/relationships/slide" Target="slides/slide137.xml"/><Relationship Id="rId176" Type="http://schemas.openxmlformats.org/officeDocument/2006/relationships/slide" Target="slides/slide158.xml"/><Relationship Id="rId17" Type="http://schemas.openxmlformats.org/officeDocument/2006/relationships/slideMaster" Target="slideMasters/slideMaster17.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24" Type="http://schemas.openxmlformats.org/officeDocument/2006/relationships/slide" Target="slides/slide106.xml"/><Relationship Id="rId70" Type="http://schemas.openxmlformats.org/officeDocument/2006/relationships/slide" Target="slides/slide52.xml"/><Relationship Id="rId91" Type="http://schemas.openxmlformats.org/officeDocument/2006/relationships/slide" Target="slides/slide73.xml"/><Relationship Id="rId145" Type="http://schemas.openxmlformats.org/officeDocument/2006/relationships/slide" Target="slides/slide127.xml"/><Relationship Id="rId166" Type="http://schemas.openxmlformats.org/officeDocument/2006/relationships/slide" Target="slides/slide148.xml"/><Relationship Id="rId1" Type="http://schemas.openxmlformats.org/officeDocument/2006/relationships/slideMaster" Target="slideMasters/slideMaster1.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s>
</file>

<file path=ppt/_rels/viewProps.xml.rels><?xml version="1.0" encoding="UTF-8" standalone="yes"?>
<Relationships xmlns="http://schemas.openxmlformats.org/package/2006/relationships"><Relationship Id="rId1" Type="http://schemas.openxmlformats.org/officeDocument/2006/relationships/slide" Target="slides/slide1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Hadoop</c:v>
                </c:pt>
              </c:strCache>
            </c:strRef>
          </c:tx>
          <c:invertIfNegative val="0"/>
          <c:cat>
            <c:numRef>
              <c:f>Sheet1!$A$2:$A$6</c:f>
              <c:numCache>
                <c:formatCode>General</c:formatCode>
                <c:ptCount val="5"/>
                <c:pt idx="0">
                  <c:v>1</c:v>
                </c:pt>
                <c:pt idx="1">
                  <c:v>5</c:v>
                </c:pt>
                <c:pt idx="2">
                  <c:v>10</c:v>
                </c:pt>
                <c:pt idx="3">
                  <c:v>20</c:v>
                </c:pt>
                <c:pt idx="4">
                  <c:v>30</c:v>
                </c:pt>
              </c:numCache>
            </c:numRef>
          </c:cat>
          <c:val>
            <c:numRef>
              <c:f>Sheet1!$B$2:$B$6</c:f>
              <c:numCache>
                <c:formatCode>General</c:formatCode>
                <c:ptCount val="5"/>
                <c:pt idx="0">
                  <c:v>128</c:v>
                </c:pt>
                <c:pt idx="1">
                  <c:v>637</c:v>
                </c:pt>
                <c:pt idx="2">
                  <c:v>1245</c:v>
                </c:pt>
                <c:pt idx="3">
                  <c:v>2559</c:v>
                </c:pt>
                <c:pt idx="4">
                  <c:v>3818</c:v>
                </c:pt>
              </c:numCache>
            </c:numRef>
          </c:val>
          <c:extLst>
            <c:ext xmlns:c16="http://schemas.microsoft.com/office/drawing/2014/chart" uri="{C3380CC4-5D6E-409C-BE32-E72D297353CC}">
              <c16:uniqueId val="{00000000-351F-458E-B682-7D7A9F2BEE2B}"/>
            </c:ext>
          </c:extLst>
        </c:ser>
        <c:ser>
          <c:idx val="1"/>
          <c:order val="1"/>
          <c:tx>
            <c:strRef>
              <c:f>Sheet1!$C$1</c:f>
              <c:strCache>
                <c:ptCount val="1"/>
                <c:pt idx="0">
                  <c:v>Spark</c:v>
                </c:pt>
              </c:strCache>
            </c:strRef>
          </c:tx>
          <c:invertIfNegative val="0"/>
          <c:cat>
            <c:numRef>
              <c:f>Sheet1!$A$2:$A$6</c:f>
              <c:numCache>
                <c:formatCode>General</c:formatCode>
                <c:ptCount val="5"/>
                <c:pt idx="0">
                  <c:v>1</c:v>
                </c:pt>
                <c:pt idx="1">
                  <c:v>5</c:v>
                </c:pt>
                <c:pt idx="2">
                  <c:v>10</c:v>
                </c:pt>
                <c:pt idx="3">
                  <c:v>20</c:v>
                </c:pt>
                <c:pt idx="4">
                  <c:v>30</c:v>
                </c:pt>
              </c:numCache>
            </c:numRef>
          </c:cat>
          <c:val>
            <c:numRef>
              <c:f>Sheet1!$C$2:$C$6</c:f>
              <c:numCache>
                <c:formatCode>General</c:formatCode>
                <c:ptCount val="5"/>
                <c:pt idx="0">
                  <c:v>174</c:v>
                </c:pt>
                <c:pt idx="1">
                  <c:v>214</c:v>
                </c:pt>
                <c:pt idx="2">
                  <c:v>242</c:v>
                </c:pt>
                <c:pt idx="3">
                  <c:v>283</c:v>
                </c:pt>
                <c:pt idx="4">
                  <c:v>354</c:v>
                </c:pt>
              </c:numCache>
            </c:numRef>
          </c:val>
          <c:extLst>
            <c:ext xmlns:c16="http://schemas.microsoft.com/office/drawing/2014/chart" uri="{C3380CC4-5D6E-409C-BE32-E72D297353CC}">
              <c16:uniqueId val="{00000001-351F-458E-B682-7D7A9F2BEE2B}"/>
            </c:ext>
          </c:extLst>
        </c:ser>
        <c:dLbls>
          <c:showLegendKey val="0"/>
          <c:showVal val="0"/>
          <c:showCatName val="0"/>
          <c:showSerName val="0"/>
          <c:showPercent val="0"/>
          <c:showBubbleSize val="0"/>
        </c:dLbls>
        <c:gapWidth val="150"/>
        <c:axId val="387116016"/>
        <c:axId val="539398080"/>
      </c:barChart>
      <c:catAx>
        <c:axId val="387116016"/>
        <c:scaling>
          <c:orientation val="minMax"/>
        </c:scaling>
        <c:delete val="0"/>
        <c:axPos val="b"/>
        <c:title>
          <c:tx>
            <c:rich>
              <a:bodyPr/>
              <a:lstStyle/>
              <a:p>
                <a:pPr>
                  <a:defRPr/>
                </a:pPr>
                <a:r>
                  <a:rPr lang="en-US"/>
                  <a:t>Number of Iterations</a:t>
                </a:r>
              </a:p>
            </c:rich>
          </c:tx>
          <c:layout/>
          <c:overlay val="0"/>
        </c:title>
        <c:numFmt formatCode="General" sourceLinked="1"/>
        <c:majorTickMark val="out"/>
        <c:minorTickMark val="none"/>
        <c:tickLblPos val="nextTo"/>
        <c:crossAx val="539398080"/>
        <c:crosses val="autoZero"/>
        <c:auto val="1"/>
        <c:lblAlgn val="ctr"/>
        <c:lblOffset val="100"/>
        <c:noMultiLvlLbl val="0"/>
      </c:catAx>
      <c:valAx>
        <c:axId val="539398080"/>
        <c:scaling>
          <c:orientation val="minMax"/>
        </c:scaling>
        <c:delete val="0"/>
        <c:axPos val="l"/>
        <c:majorGridlines/>
        <c:title>
          <c:tx>
            <c:rich>
              <a:bodyPr/>
              <a:lstStyle/>
              <a:p>
                <a:pPr>
                  <a:defRPr/>
                </a:pPr>
                <a:r>
                  <a:rPr lang="en-US"/>
                  <a:t>Running Time (s)</a:t>
                </a:r>
              </a:p>
            </c:rich>
          </c:tx>
          <c:layout/>
          <c:overlay val="0"/>
        </c:title>
        <c:numFmt formatCode="General" sourceLinked="1"/>
        <c:majorTickMark val="out"/>
        <c:minorTickMark val="none"/>
        <c:tickLblPos val="nextTo"/>
        <c:crossAx val="387116016"/>
        <c:crosses val="autoZero"/>
        <c:crossBetween val="between"/>
      </c:valAx>
    </c:plotArea>
    <c:legend>
      <c:legendPos val="r"/>
      <c:layout>
        <c:manualLayout>
          <c:xMode val="edge"/>
          <c:yMode val="edge"/>
          <c:x val="0.83032366489902998"/>
          <c:y val="0.35207722423351701"/>
          <c:w val="0.15947225346831601"/>
          <c:h val="0.18151684299252199"/>
        </c:manualLayout>
      </c:layout>
      <c:overlay val="0"/>
    </c:legend>
    <c:plotVisOnly val="1"/>
    <c:dispBlanksAs val="gap"/>
    <c:showDLblsOverMax val="0"/>
  </c:chart>
  <c:txPr>
    <a:bodyPr/>
    <a:lstStyle/>
    <a:p>
      <a:pPr>
        <a:defRPr sz="20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783DCB-A9EC-4477-9DEA-60A9C0699B9D}" type="doc">
      <dgm:prSet loTypeId="urn:microsoft.com/office/officeart/2009/3/layout/StepUpProcess" loCatId="process" qsTypeId="urn:microsoft.com/office/officeart/2005/8/quickstyle/3d5" qsCatId="3D" csTypeId="urn:microsoft.com/office/officeart/2005/8/colors/accent1_2" csCatId="accent1" phldr="1"/>
      <dgm:spPr/>
      <dgm:t>
        <a:bodyPr/>
        <a:lstStyle/>
        <a:p>
          <a:endParaRPr lang="zh-CN" altLang="en-US"/>
        </a:p>
      </dgm:t>
    </dgm:pt>
    <dgm:pt modelId="{3E6E1844-5E4A-47F1-8B85-46E1C86687AC}">
      <dgm:prSet phldrT="[文本]" custT="1"/>
      <dgm:spPr/>
      <dgm:t>
        <a:bodyPr/>
        <a:lstStyle/>
        <a:p>
          <a:pPr algn="ctr"/>
          <a:r>
            <a:rPr lang="zh-CN" altLang="en-US" sz="2800" dirty="0" smtClean="0">
              <a:solidFill>
                <a:srgbClr val="FF0000"/>
              </a:solidFill>
            </a:rPr>
            <a:t>文件</a:t>
          </a:r>
          <a:endParaRPr lang="zh-CN" altLang="en-US" sz="2800" dirty="0">
            <a:solidFill>
              <a:srgbClr val="FF0000"/>
            </a:solidFill>
          </a:endParaRPr>
        </a:p>
      </dgm:t>
    </dgm:pt>
    <dgm:pt modelId="{D3DD2969-B5BE-4653-BC1B-31013F526F7B}" type="parTrans" cxnId="{A9281C2B-C319-4D82-997A-9AB901A45445}">
      <dgm:prSet/>
      <dgm:spPr/>
      <dgm:t>
        <a:bodyPr/>
        <a:lstStyle/>
        <a:p>
          <a:pPr algn="ctr"/>
          <a:endParaRPr lang="zh-CN" altLang="en-US" sz="2800">
            <a:solidFill>
              <a:srgbClr val="FF0000"/>
            </a:solidFill>
          </a:endParaRPr>
        </a:p>
      </dgm:t>
    </dgm:pt>
    <dgm:pt modelId="{DF2B5B28-0A1D-4FA9-B29F-0511773D5753}" type="sibTrans" cxnId="{A9281C2B-C319-4D82-997A-9AB901A45445}">
      <dgm:prSet/>
      <dgm:spPr/>
      <dgm:t>
        <a:bodyPr/>
        <a:lstStyle/>
        <a:p>
          <a:pPr algn="ctr"/>
          <a:endParaRPr lang="zh-CN" altLang="en-US" sz="2800">
            <a:solidFill>
              <a:srgbClr val="FF0000"/>
            </a:solidFill>
          </a:endParaRPr>
        </a:p>
      </dgm:t>
    </dgm:pt>
    <dgm:pt modelId="{1EB5F792-D844-4564-A12D-8955A20494B6}">
      <dgm:prSet phldrT="[文本]" custT="1"/>
      <dgm:spPr/>
      <dgm:t>
        <a:bodyPr/>
        <a:lstStyle/>
        <a:p>
          <a:pPr algn="ctr"/>
          <a:r>
            <a:rPr lang="zh-CN" altLang="en-US" sz="2800" dirty="0" smtClean="0">
              <a:solidFill>
                <a:srgbClr val="FF0000"/>
              </a:solidFill>
            </a:rPr>
            <a:t>数据库</a:t>
          </a:r>
          <a:endParaRPr lang="zh-CN" altLang="en-US" sz="2800" dirty="0">
            <a:solidFill>
              <a:srgbClr val="FF0000"/>
            </a:solidFill>
          </a:endParaRPr>
        </a:p>
      </dgm:t>
    </dgm:pt>
    <dgm:pt modelId="{6331A07B-9723-499E-A38C-E4FB1987A285}" type="parTrans" cxnId="{3DA13650-9545-465C-8908-844DCC8D8B35}">
      <dgm:prSet/>
      <dgm:spPr/>
      <dgm:t>
        <a:bodyPr/>
        <a:lstStyle/>
        <a:p>
          <a:pPr algn="ctr"/>
          <a:endParaRPr lang="zh-CN" altLang="en-US" sz="2800">
            <a:solidFill>
              <a:srgbClr val="FF0000"/>
            </a:solidFill>
          </a:endParaRPr>
        </a:p>
      </dgm:t>
    </dgm:pt>
    <dgm:pt modelId="{2080CCE8-02E5-4793-BD38-8AC6114F64C1}" type="sibTrans" cxnId="{3DA13650-9545-465C-8908-844DCC8D8B35}">
      <dgm:prSet/>
      <dgm:spPr/>
      <dgm:t>
        <a:bodyPr/>
        <a:lstStyle/>
        <a:p>
          <a:pPr algn="ctr"/>
          <a:endParaRPr lang="zh-CN" altLang="en-US" sz="2800">
            <a:solidFill>
              <a:srgbClr val="FF0000"/>
            </a:solidFill>
          </a:endParaRPr>
        </a:p>
      </dgm:t>
    </dgm:pt>
    <dgm:pt modelId="{A7F3D6A5-0949-4504-9646-A8BB0E25B45A}">
      <dgm:prSet phldrT="[文本]" custT="1"/>
      <dgm:spPr/>
      <dgm:t>
        <a:bodyPr/>
        <a:lstStyle/>
        <a:p>
          <a:pPr algn="ctr"/>
          <a:r>
            <a:rPr lang="zh-CN" altLang="en-US" sz="2800" dirty="0" smtClean="0">
              <a:solidFill>
                <a:srgbClr val="FF0000"/>
              </a:solidFill>
            </a:rPr>
            <a:t>数据仓库</a:t>
          </a:r>
          <a:endParaRPr lang="zh-CN" altLang="en-US" sz="2800" dirty="0">
            <a:solidFill>
              <a:srgbClr val="FF0000"/>
            </a:solidFill>
          </a:endParaRPr>
        </a:p>
      </dgm:t>
    </dgm:pt>
    <dgm:pt modelId="{AB2D5863-0067-4266-ADF4-9192243C6981}" type="parTrans" cxnId="{7DCE8BEF-DA8D-4196-8BBA-FF7A9AF73A3E}">
      <dgm:prSet/>
      <dgm:spPr/>
      <dgm:t>
        <a:bodyPr/>
        <a:lstStyle/>
        <a:p>
          <a:pPr algn="ctr"/>
          <a:endParaRPr lang="zh-CN" altLang="en-US" sz="2800">
            <a:solidFill>
              <a:srgbClr val="FF0000"/>
            </a:solidFill>
          </a:endParaRPr>
        </a:p>
      </dgm:t>
    </dgm:pt>
    <dgm:pt modelId="{EFC4A116-4C68-48F0-BC36-CC96E7C9B4E1}" type="sibTrans" cxnId="{7DCE8BEF-DA8D-4196-8BBA-FF7A9AF73A3E}">
      <dgm:prSet/>
      <dgm:spPr/>
      <dgm:t>
        <a:bodyPr/>
        <a:lstStyle/>
        <a:p>
          <a:pPr algn="ctr"/>
          <a:endParaRPr lang="zh-CN" altLang="en-US" sz="2800">
            <a:solidFill>
              <a:srgbClr val="FF0000"/>
            </a:solidFill>
          </a:endParaRPr>
        </a:p>
      </dgm:t>
    </dgm:pt>
    <dgm:pt modelId="{8BDE537A-81FE-4D67-9957-D2713FEE465A}">
      <dgm:prSet phldrT="[文本]" custT="1"/>
      <dgm:spPr/>
      <dgm:t>
        <a:bodyPr/>
        <a:lstStyle/>
        <a:p>
          <a:pPr algn="ctr"/>
          <a:r>
            <a:rPr lang="zh-CN" altLang="en-US" sz="2800" dirty="0" smtClean="0">
              <a:solidFill>
                <a:srgbClr val="FF0000"/>
              </a:solidFill>
            </a:rPr>
            <a:t>大数据</a:t>
          </a:r>
          <a:endParaRPr lang="zh-CN" altLang="en-US" sz="2800" dirty="0">
            <a:solidFill>
              <a:srgbClr val="FF0000"/>
            </a:solidFill>
          </a:endParaRPr>
        </a:p>
      </dgm:t>
    </dgm:pt>
    <dgm:pt modelId="{1EFF09F9-1B78-4B67-8303-1953C5748BBA}" type="parTrans" cxnId="{F468FB80-EF30-495A-9FCF-AAFAD37AD88B}">
      <dgm:prSet/>
      <dgm:spPr/>
      <dgm:t>
        <a:bodyPr/>
        <a:lstStyle/>
        <a:p>
          <a:pPr algn="ctr"/>
          <a:endParaRPr lang="zh-CN" altLang="en-US" sz="2800">
            <a:solidFill>
              <a:srgbClr val="FF0000"/>
            </a:solidFill>
          </a:endParaRPr>
        </a:p>
      </dgm:t>
    </dgm:pt>
    <dgm:pt modelId="{D41D2C6F-58EA-4088-8EF0-F5C6672CBC71}" type="sibTrans" cxnId="{F468FB80-EF30-495A-9FCF-AAFAD37AD88B}">
      <dgm:prSet/>
      <dgm:spPr/>
      <dgm:t>
        <a:bodyPr/>
        <a:lstStyle/>
        <a:p>
          <a:pPr algn="ctr"/>
          <a:endParaRPr lang="zh-CN" altLang="en-US" sz="2800">
            <a:solidFill>
              <a:srgbClr val="FF0000"/>
            </a:solidFill>
          </a:endParaRPr>
        </a:p>
      </dgm:t>
    </dgm:pt>
    <dgm:pt modelId="{CA92CB15-0C32-493C-9E80-DC9660EB2642}" type="pres">
      <dgm:prSet presAssocID="{02783DCB-A9EC-4477-9DEA-60A9C0699B9D}" presName="rootnode" presStyleCnt="0">
        <dgm:presLayoutVars>
          <dgm:chMax/>
          <dgm:chPref/>
          <dgm:dir/>
          <dgm:animLvl val="lvl"/>
        </dgm:presLayoutVars>
      </dgm:prSet>
      <dgm:spPr/>
      <dgm:t>
        <a:bodyPr/>
        <a:lstStyle/>
        <a:p>
          <a:endParaRPr lang="zh-CN" altLang="en-US"/>
        </a:p>
      </dgm:t>
    </dgm:pt>
    <dgm:pt modelId="{6F5FABD9-49F2-46D6-A86A-4F53BD3CECBA}" type="pres">
      <dgm:prSet presAssocID="{3E6E1844-5E4A-47F1-8B85-46E1C86687AC}" presName="composite" presStyleCnt="0"/>
      <dgm:spPr/>
      <dgm:t>
        <a:bodyPr/>
        <a:lstStyle/>
        <a:p>
          <a:endParaRPr lang="zh-CN" altLang="en-US"/>
        </a:p>
      </dgm:t>
    </dgm:pt>
    <dgm:pt modelId="{7843A3DC-6187-4C83-BC85-3CFB0E099A31}" type="pres">
      <dgm:prSet presAssocID="{3E6E1844-5E4A-47F1-8B85-46E1C86687AC}" presName="LShape" presStyleLbl="alignNode1" presStyleIdx="0" presStyleCnt="7"/>
      <dgm:spPr/>
      <dgm:t>
        <a:bodyPr/>
        <a:lstStyle/>
        <a:p>
          <a:endParaRPr lang="zh-CN" altLang="en-US"/>
        </a:p>
      </dgm:t>
    </dgm:pt>
    <dgm:pt modelId="{588BB25F-518D-4E9C-A945-B2FAD8BC8A32}" type="pres">
      <dgm:prSet presAssocID="{3E6E1844-5E4A-47F1-8B85-46E1C86687AC}" presName="ParentText" presStyleLbl="revTx" presStyleIdx="0" presStyleCnt="4">
        <dgm:presLayoutVars>
          <dgm:chMax val="0"/>
          <dgm:chPref val="0"/>
          <dgm:bulletEnabled val="1"/>
        </dgm:presLayoutVars>
      </dgm:prSet>
      <dgm:spPr/>
      <dgm:t>
        <a:bodyPr/>
        <a:lstStyle/>
        <a:p>
          <a:endParaRPr lang="zh-CN" altLang="en-US"/>
        </a:p>
      </dgm:t>
    </dgm:pt>
    <dgm:pt modelId="{3941CC86-A354-4D62-964D-7F391377AD54}" type="pres">
      <dgm:prSet presAssocID="{3E6E1844-5E4A-47F1-8B85-46E1C86687AC}" presName="Triangle" presStyleLbl="alignNode1" presStyleIdx="1" presStyleCnt="7"/>
      <dgm:spPr/>
      <dgm:t>
        <a:bodyPr/>
        <a:lstStyle/>
        <a:p>
          <a:endParaRPr lang="zh-CN" altLang="en-US"/>
        </a:p>
      </dgm:t>
    </dgm:pt>
    <dgm:pt modelId="{EAE0F1D1-690E-491A-8AD7-983431FB37B3}" type="pres">
      <dgm:prSet presAssocID="{DF2B5B28-0A1D-4FA9-B29F-0511773D5753}" presName="sibTrans" presStyleCnt="0"/>
      <dgm:spPr/>
      <dgm:t>
        <a:bodyPr/>
        <a:lstStyle/>
        <a:p>
          <a:endParaRPr lang="zh-CN" altLang="en-US"/>
        </a:p>
      </dgm:t>
    </dgm:pt>
    <dgm:pt modelId="{14366C8C-9E1D-47BC-9D2F-9D3513F2710A}" type="pres">
      <dgm:prSet presAssocID="{DF2B5B28-0A1D-4FA9-B29F-0511773D5753}" presName="space" presStyleCnt="0"/>
      <dgm:spPr/>
      <dgm:t>
        <a:bodyPr/>
        <a:lstStyle/>
        <a:p>
          <a:endParaRPr lang="zh-CN" altLang="en-US"/>
        </a:p>
      </dgm:t>
    </dgm:pt>
    <dgm:pt modelId="{5840DD07-CCB5-4C43-A14D-2C2D317BCE57}" type="pres">
      <dgm:prSet presAssocID="{1EB5F792-D844-4564-A12D-8955A20494B6}" presName="composite" presStyleCnt="0"/>
      <dgm:spPr/>
      <dgm:t>
        <a:bodyPr/>
        <a:lstStyle/>
        <a:p>
          <a:endParaRPr lang="zh-CN" altLang="en-US"/>
        </a:p>
      </dgm:t>
    </dgm:pt>
    <dgm:pt modelId="{433F179B-145D-4D5A-B969-E637A151DB53}" type="pres">
      <dgm:prSet presAssocID="{1EB5F792-D844-4564-A12D-8955A20494B6}" presName="LShape" presStyleLbl="alignNode1" presStyleIdx="2" presStyleCnt="7"/>
      <dgm:spPr/>
      <dgm:t>
        <a:bodyPr/>
        <a:lstStyle/>
        <a:p>
          <a:endParaRPr lang="zh-CN" altLang="en-US"/>
        </a:p>
      </dgm:t>
    </dgm:pt>
    <dgm:pt modelId="{AC58E021-B4F1-4288-94E3-237B5EF34130}" type="pres">
      <dgm:prSet presAssocID="{1EB5F792-D844-4564-A12D-8955A20494B6}" presName="ParentText" presStyleLbl="revTx" presStyleIdx="1" presStyleCnt="4">
        <dgm:presLayoutVars>
          <dgm:chMax val="0"/>
          <dgm:chPref val="0"/>
          <dgm:bulletEnabled val="1"/>
        </dgm:presLayoutVars>
      </dgm:prSet>
      <dgm:spPr/>
      <dgm:t>
        <a:bodyPr/>
        <a:lstStyle/>
        <a:p>
          <a:endParaRPr lang="zh-CN" altLang="en-US"/>
        </a:p>
      </dgm:t>
    </dgm:pt>
    <dgm:pt modelId="{EB10A44E-FB65-40E4-8FBE-DD6D46A4DC3C}" type="pres">
      <dgm:prSet presAssocID="{1EB5F792-D844-4564-A12D-8955A20494B6}" presName="Triangle" presStyleLbl="alignNode1" presStyleIdx="3" presStyleCnt="7"/>
      <dgm:spPr/>
      <dgm:t>
        <a:bodyPr/>
        <a:lstStyle/>
        <a:p>
          <a:endParaRPr lang="zh-CN" altLang="en-US"/>
        </a:p>
      </dgm:t>
    </dgm:pt>
    <dgm:pt modelId="{49A40473-0E8A-4277-8796-27C908E423B5}" type="pres">
      <dgm:prSet presAssocID="{2080CCE8-02E5-4793-BD38-8AC6114F64C1}" presName="sibTrans" presStyleCnt="0"/>
      <dgm:spPr/>
      <dgm:t>
        <a:bodyPr/>
        <a:lstStyle/>
        <a:p>
          <a:endParaRPr lang="zh-CN" altLang="en-US"/>
        </a:p>
      </dgm:t>
    </dgm:pt>
    <dgm:pt modelId="{5ED38587-E0FE-41AD-B995-BDB9786E8B67}" type="pres">
      <dgm:prSet presAssocID="{2080CCE8-02E5-4793-BD38-8AC6114F64C1}" presName="space" presStyleCnt="0"/>
      <dgm:spPr/>
      <dgm:t>
        <a:bodyPr/>
        <a:lstStyle/>
        <a:p>
          <a:endParaRPr lang="zh-CN" altLang="en-US"/>
        </a:p>
      </dgm:t>
    </dgm:pt>
    <dgm:pt modelId="{2C7EAF04-22BF-4AC0-B207-EC9DC278715A}" type="pres">
      <dgm:prSet presAssocID="{A7F3D6A5-0949-4504-9646-A8BB0E25B45A}" presName="composite" presStyleCnt="0"/>
      <dgm:spPr/>
      <dgm:t>
        <a:bodyPr/>
        <a:lstStyle/>
        <a:p>
          <a:endParaRPr lang="zh-CN" altLang="en-US"/>
        </a:p>
      </dgm:t>
    </dgm:pt>
    <dgm:pt modelId="{113E8DDA-8ABA-4F4D-86EF-0F15DD32F399}" type="pres">
      <dgm:prSet presAssocID="{A7F3D6A5-0949-4504-9646-A8BB0E25B45A}" presName="LShape" presStyleLbl="alignNode1" presStyleIdx="4" presStyleCnt="7"/>
      <dgm:spPr/>
      <dgm:t>
        <a:bodyPr/>
        <a:lstStyle/>
        <a:p>
          <a:endParaRPr lang="zh-CN" altLang="en-US"/>
        </a:p>
      </dgm:t>
    </dgm:pt>
    <dgm:pt modelId="{7E29A9A7-5B05-4E32-B53C-8FC0A3C63498}" type="pres">
      <dgm:prSet presAssocID="{A7F3D6A5-0949-4504-9646-A8BB0E25B45A}" presName="ParentText" presStyleLbl="revTx" presStyleIdx="2" presStyleCnt="4">
        <dgm:presLayoutVars>
          <dgm:chMax val="0"/>
          <dgm:chPref val="0"/>
          <dgm:bulletEnabled val="1"/>
        </dgm:presLayoutVars>
      </dgm:prSet>
      <dgm:spPr/>
      <dgm:t>
        <a:bodyPr/>
        <a:lstStyle/>
        <a:p>
          <a:endParaRPr lang="zh-CN" altLang="en-US"/>
        </a:p>
      </dgm:t>
    </dgm:pt>
    <dgm:pt modelId="{377ED8D8-1FE4-4331-9655-2D0571AAC752}" type="pres">
      <dgm:prSet presAssocID="{A7F3D6A5-0949-4504-9646-A8BB0E25B45A}" presName="Triangle" presStyleLbl="alignNode1" presStyleIdx="5" presStyleCnt="7"/>
      <dgm:spPr/>
      <dgm:t>
        <a:bodyPr/>
        <a:lstStyle/>
        <a:p>
          <a:endParaRPr lang="zh-CN" altLang="en-US"/>
        </a:p>
      </dgm:t>
    </dgm:pt>
    <dgm:pt modelId="{1A453EB3-121D-4A26-8FB3-BE0B8C6875DD}" type="pres">
      <dgm:prSet presAssocID="{EFC4A116-4C68-48F0-BC36-CC96E7C9B4E1}" presName="sibTrans" presStyleCnt="0"/>
      <dgm:spPr/>
      <dgm:t>
        <a:bodyPr/>
        <a:lstStyle/>
        <a:p>
          <a:endParaRPr lang="zh-CN" altLang="en-US"/>
        </a:p>
      </dgm:t>
    </dgm:pt>
    <dgm:pt modelId="{F105C70D-26C7-4F08-9E97-37F297560A03}" type="pres">
      <dgm:prSet presAssocID="{EFC4A116-4C68-48F0-BC36-CC96E7C9B4E1}" presName="space" presStyleCnt="0"/>
      <dgm:spPr/>
      <dgm:t>
        <a:bodyPr/>
        <a:lstStyle/>
        <a:p>
          <a:endParaRPr lang="zh-CN" altLang="en-US"/>
        </a:p>
      </dgm:t>
    </dgm:pt>
    <dgm:pt modelId="{7A1C4404-3674-4BC7-93D2-AC768DBEF88D}" type="pres">
      <dgm:prSet presAssocID="{8BDE537A-81FE-4D67-9957-D2713FEE465A}" presName="composite" presStyleCnt="0"/>
      <dgm:spPr/>
      <dgm:t>
        <a:bodyPr/>
        <a:lstStyle/>
        <a:p>
          <a:endParaRPr lang="zh-CN" altLang="en-US"/>
        </a:p>
      </dgm:t>
    </dgm:pt>
    <dgm:pt modelId="{05330E44-59A5-409F-AA10-3C007ABB8C23}" type="pres">
      <dgm:prSet presAssocID="{8BDE537A-81FE-4D67-9957-D2713FEE465A}" presName="LShape" presStyleLbl="alignNode1" presStyleIdx="6" presStyleCnt="7"/>
      <dgm:spPr/>
      <dgm:t>
        <a:bodyPr/>
        <a:lstStyle/>
        <a:p>
          <a:endParaRPr lang="zh-CN" altLang="en-US"/>
        </a:p>
      </dgm:t>
    </dgm:pt>
    <dgm:pt modelId="{6C30BA38-2B38-4804-9CB0-54080A83B97F}" type="pres">
      <dgm:prSet presAssocID="{8BDE537A-81FE-4D67-9957-D2713FEE465A}" presName="ParentText" presStyleLbl="revTx" presStyleIdx="3" presStyleCnt="4">
        <dgm:presLayoutVars>
          <dgm:chMax val="0"/>
          <dgm:chPref val="0"/>
          <dgm:bulletEnabled val="1"/>
        </dgm:presLayoutVars>
      </dgm:prSet>
      <dgm:spPr/>
      <dgm:t>
        <a:bodyPr/>
        <a:lstStyle/>
        <a:p>
          <a:endParaRPr lang="zh-CN" altLang="en-US"/>
        </a:p>
      </dgm:t>
    </dgm:pt>
  </dgm:ptLst>
  <dgm:cxnLst>
    <dgm:cxn modelId="{9817A3B0-A487-496A-BBC5-78D362067FB5}" type="presOf" srcId="{02783DCB-A9EC-4477-9DEA-60A9C0699B9D}" destId="{CA92CB15-0C32-493C-9E80-DC9660EB2642}" srcOrd="0" destOrd="0" presId="urn:microsoft.com/office/officeart/2009/3/layout/StepUpProcess"/>
    <dgm:cxn modelId="{CF78802D-399A-4E84-9F4A-0C5620256E59}" type="presOf" srcId="{1EB5F792-D844-4564-A12D-8955A20494B6}" destId="{AC58E021-B4F1-4288-94E3-237B5EF34130}" srcOrd="0" destOrd="0" presId="urn:microsoft.com/office/officeart/2009/3/layout/StepUpProcess"/>
    <dgm:cxn modelId="{3DA13650-9545-465C-8908-844DCC8D8B35}" srcId="{02783DCB-A9EC-4477-9DEA-60A9C0699B9D}" destId="{1EB5F792-D844-4564-A12D-8955A20494B6}" srcOrd="1" destOrd="0" parTransId="{6331A07B-9723-499E-A38C-E4FB1987A285}" sibTransId="{2080CCE8-02E5-4793-BD38-8AC6114F64C1}"/>
    <dgm:cxn modelId="{7DCE8BEF-DA8D-4196-8BBA-FF7A9AF73A3E}" srcId="{02783DCB-A9EC-4477-9DEA-60A9C0699B9D}" destId="{A7F3D6A5-0949-4504-9646-A8BB0E25B45A}" srcOrd="2" destOrd="0" parTransId="{AB2D5863-0067-4266-ADF4-9192243C6981}" sibTransId="{EFC4A116-4C68-48F0-BC36-CC96E7C9B4E1}"/>
    <dgm:cxn modelId="{630CD6A7-EE52-4A51-8B31-FB32E2F7850B}" type="presOf" srcId="{A7F3D6A5-0949-4504-9646-A8BB0E25B45A}" destId="{7E29A9A7-5B05-4E32-B53C-8FC0A3C63498}" srcOrd="0" destOrd="0" presId="urn:microsoft.com/office/officeart/2009/3/layout/StepUpProcess"/>
    <dgm:cxn modelId="{F468FB80-EF30-495A-9FCF-AAFAD37AD88B}" srcId="{02783DCB-A9EC-4477-9DEA-60A9C0699B9D}" destId="{8BDE537A-81FE-4D67-9957-D2713FEE465A}" srcOrd="3" destOrd="0" parTransId="{1EFF09F9-1B78-4B67-8303-1953C5748BBA}" sibTransId="{D41D2C6F-58EA-4088-8EF0-F5C6672CBC71}"/>
    <dgm:cxn modelId="{A9281C2B-C319-4D82-997A-9AB901A45445}" srcId="{02783DCB-A9EC-4477-9DEA-60A9C0699B9D}" destId="{3E6E1844-5E4A-47F1-8B85-46E1C86687AC}" srcOrd="0" destOrd="0" parTransId="{D3DD2969-B5BE-4653-BC1B-31013F526F7B}" sibTransId="{DF2B5B28-0A1D-4FA9-B29F-0511773D5753}"/>
    <dgm:cxn modelId="{F84D5AF6-41B1-4423-841D-3DE2C36C04FC}" type="presOf" srcId="{3E6E1844-5E4A-47F1-8B85-46E1C86687AC}" destId="{588BB25F-518D-4E9C-A945-B2FAD8BC8A32}" srcOrd="0" destOrd="0" presId="urn:microsoft.com/office/officeart/2009/3/layout/StepUpProcess"/>
    <dgm:cxn modelId="{04034287-09DD-48C7-AB49-DEFC333F9517}" type="presOf" srcId="{8BDE537A-81FE-4D67-9957-D2713FEE465A}" destId="{6C30BA38-2B38-4804-9CB0-54080A83B97F}" srcOrd="0" destOrd="0" presId="urn:microsoft.com/office/officeart/2009/3/layout/StepUpProcess"/>
    <dgm:cxn modelId="{D3763C6A-F63B-44B3-AC43-9FA52A832571}" type="presParOf" srcId="{CA92CB15-0C32-493C-9E80-DC9660EB2642}" destId="{6F5FABD9-49F2-46D6-A86A-4F53BD3CECBA}" srcOrd="0" destOrd="0" presId="urn:microsoft.com/office/officeart/2009/3/layout/StepUpProcess"/>
    <dgm:cxn modelId="{D62AAB4A-1B81-4737-AFEB-C5163CF7077D}" type="presParOf" srcId="{6F5FABD9-49F2-46D6-A86A-4F53BD3CECBA}" destId="{7843A3DC-6187-4C83-BC85-3CFB0E099A31}" srcOrd="0" destOrd="0" presId="urn:microsoft.com/office/officeart/2009/3/layout/StepUpProcess"/>
    <dgm:cxn modelId="{A9BD5C1A-3E46-4122-BDBC-D4C7A81477D8}" type="presParOf" srcId="{6F5FABD9-49F2-46D6-A86A-4F53BD3CECBA}" destId="{588BB25F-518D-4E9C-A945-B2FAD8BC8A32}" srcOrd="1" destOrd="0" presId="urn:microsoft.com/office/officeart/2009/3/layout/StepUpProcess"/>
    <dgm:cxn modelId="{F4AB5D05-CDB6-4340-846A-2D4B4A4063C8}" type="presParOf" srcId="{6F5FABD9-49F2-46D6-A86A-4F53BD3CECBA}" destId="{3941CC86-A354-4D62-964D-7F391377AD54}" srcOrd="2" destOrd="0" presId="urn:microsoft.com/office/officeart/2009/3/layout/StepUpProcess"/>
    <dgm:cxn modelId="{2BFC0BB9-B12F-4CAD-A3A6-9C4C04205B95}" type="presParOf" srcId="{CA92CB15-0C32-493C-9E80-DC9660EB2642}" destId="{EAE0F1D1-690E-491A-8AD7-983431FB37B3}" srcOrd="1" destOrd="0" presId="urn:microsoft.com/office/officeart/2009/3/layout/StepUpProcess"/>
    <dgm:cxn modelId="{4DFD1A63-252C-4FDF-A3E3-174F77E783E4}" type="presParOf" srcId="{EAE0F1D1-690E-491A-8AD7-983431FB37B3}" destId="{14366C8C-9E1D-47BC-9D2F-9D3513F2710A}" srcOrd="0" destOrd="0" presId="urn:microsoft.com/office/officeart/2009/3/layout/StepUpProcess"/>
    <dgm:cxn modelId="{F887FE59-AE38-40A2-99AF-04A178E3EE61}" type="presParOf" srcId="{CA92CB15-0C32-493C-9E80-DC9660EB2642}" destId="{5840DD07-CCB5-4C43-A14D-2C2D317BCE57}" srcOrd="2" destOrd="0" presId="urn:microsoft.com/office/officeart/2009/3/layout/StepUpProcess"/>
    <dgm:cxn modelId="{56E4D63E-D454-4410-BAFC-E16538BB5551}" type="presParOf" srcId="{5840DD07-CCB5-4C43-A14D-2C2D317BCE57}" destId="{433F179B-145D-4D5A-B969-E637A151DB53}" srcOrd="0" destOrd="0" presId="urn:microsoft.com/office/officeart/2009/3/layout/StepUpProcess"/>
    <dgm:cxn modelId="{3385D33F-8211-4C49-BA04-E97DF1B65C07}" type="presParOf" srcId="{5840DD07-CCB5-4C43-A14D-2C2D317BCE57}" destId="{AC58E021-B4F1-4288-94E3-237B5EF34130}" srcOrd="1" destOrd="0" presId="urn:microsoft.com/office/officeart/2009/3/layout/StepUpProcess"/>
    <dgm:cxn modelId="{2C3E6CC8-C235-43A9-85DF-DB8FC0B22AB5}" type="presParOf" srcId="{5840DD07-CCB5-4C43-A14D-2C2D317BCE57}" destId="{EB10A44E-FB65-40E4-8FBE-DD6D46A4DC3C}" srcOrd="2" destOrd="0" presId="urn:microsoft.com/office/officeart/2009/3/layout/StepUpProcess"/>
    <dgm:cxn modelId="{B4BD0EDD-7034-45C1-9B8C-4E51EA49E89D}" type="presParOf" srcId="{CA92CB15-0C32-493C-9E80-DC9660EB2642}" destId="{49A40473-0E8A-4277-8796-27C908E423B5}" srcOrd="3" destOrd="0" presId="urn:microsoft.com/office/officeart/2009/3/layout/StepUpProcess"/>
    <dgm:cxn modelId="{9A34C865-9868-46B0-9C29-6A325B8B27B4}" type="presParOf" srcId="{49A40473-0E8A-4277-8796-27C908E423B5}" destId="{5ED38587-E0FE-41AD-B995-BDB9786E8B67}" srcOrd="0" destOrd="0" presId="urn:microsoft.com/office/officeart/2009/3/layout/StepUpProcess"/>
    <dgm:cxn modelId="{3EF7D3B0-0CBA-418F-9304-1A2E928288F6}" type="presParOf" srcId="{CA92CB15-0C32-493C-9E80-DC9660EB2642}" destId="{2C7EAF04-22BF-4AC0-B207-EC9DC278715A}" srcOrd="4" destOrd="0" presId="urn:microsoft.com/office/officeart/2009/3/layout/StepUpProcess"/>
    <dgm:cxn modelId="{5D9E0605-DD23-48E6-BBC5-11CBA7923CDA}" type="presParOf" srcId="{2C7EAF04-22BF-4AC0-B207-EC9DC278715A}" destId="{113E8DDA-8ABA-4F4D-86EF-0F15DD32F399}" srcOrd="0" destOrd="0" presId="urn:microsoft.com/office/officeart/2009/3/layout/StepUpProcess"/>
    <dgm:cxn modelId="{253DBC18-C116-47B7-B552-B330B238B675}" type="presParOf" srcId="{2C7EAF04-22BF-4AC0-B207-EC9DC278715A}" destId="{7E29A9A7-5B05-4E32-B53C-8FC0A3C63498}" srcOrd="1" destOrd="0" presId="urn:microsoft.com/office/officeart/2009/3/layout/StepUpProcess"/>
    <dgm:cxn modelId="{94342FF2-5880-41A6-8654-64A0F60CA9FF}" type="presParOf" srcId="{2C7EAF04-22BF-4AC0-B207-EC9DC278715A}" destId="{377ED8D8-1FE4-4331-9655-2D0571AAC752}" srcOrd="2" destOrd="0" presId="urn:microsoft.com/office/officeart/2009/3/layout/StepUpProcess"/>
    <dgm:cxn modelId="{B0422F65-F9B1-4F55-A544-182696C552DA}" type="presParOf" srcId="{CA92CB15-0C32-493C-9E80-DC9660EB2642}" destId="{1A453EB3-121D-4A26-8FB3-BE0B8C6875DD}" srcOrd="5" destOrd="0" presId="urn:microsoft.com/office/officeart/2009/3/layout/StepUpProcess"/>
    <dgm:cxn modelId="{1D70FA96-4CC0-4EBD-8F39-0B4B3B88F173}" type="presParOf" srcId="{1A453EB3-121D-4A26-8FB3-BE0B8C6875DD}" destId="{F105C70D-26C7-4F08-9E97-37F297560A03}" srcOrd="0" destOrd="0" presId="urn:microsoft.com/office/officeart/2009/3/layout/StepUpProcess"/>
    <dgm:cxn modelId="{95F1E722-779C-4192-AFBC-666B41C190EE}" type="presParOf" srcId="{CA92CB15-0C32-493C-9E80-DC9660EB2642}" destId="{7A1C4404-3674-4BC7-93D2-AC768DBEF88D}" srcOrd="6" destOrd="0" presId="urn:microsoft.com/office/officeart/2009/3/layout/StepUpProcess"/>
    <dgm:cxn modelId="{323A1AFD-D1B2-4276-8D44-859678C404D2}" type="presParOf" srcId="{7A1C4404-3674-4BC7-93D2-AC768DBEF88D}" destId="{05330E44-59A5-409F-AA10-3C007ABB8C23}" srcOrd="0" destOrd="0" presId="urn:microsoft.com/office/officeart/2009/3/layout/StepUpProcess"/>
    <dgm:cxn modelId="{40A6532D-49D4-4E5C-8DBF-3EE9B470ED9D}" type="presParOf" srcId="{7A1C4404-3674-4BC7-93D2-AC768DBEF88D}" destId="{6C30BA38-2B38-4804-9CB0-54080A83B97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6FCAAD-2C71-4FDC-B293-687A86E69B19}" type="doc">
      <dgm:prSet loTypeId="urn:microsoft.com/office/officeart/2005/8/layout/cycle8" loCatId="cycle" qsTypeId="urn:microsoft.com/office/officeart/2005/8/quickstyle/simple1" qsCatId="simple" csTypeId="urn:microsoft.com/office/officeart/2005/8/colors/accent1_2" csCatId="accent1" phldr="1"/>
      <dgm:spPr/>
    </dgm:pt>
    <dgm:pt modelId="{8CE44903-FAFF-4D29-8CB4-F8811424772E}">
      <dgm:prSet phldrT="[文本]" custT="1"/>
      <dgm:spPr>
        <a:xfrm>
          <a:off x="1687348" y="228175"/>
          <a:ext cx="2948727" cy="2948727"/>
        </a:xfrm>
        <a:prstGeom prst="pie">
          <a:avLst>
            <a:gd name="adj1" fmla="val 16200000"/>
            <a:gd name="adj2" fmla="val 1800000"/>
          </a:avLst>
        </a:prstGeom>
        <a:solidFill>
          <a:srgbClr val="00E4A8">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zh-CN" altLang="en-US" sz="2800" dirty="0" smtClean="0">
              <a:solidFill>
                <a:srgbClr val="FF0000"/>
              </a:solidFill>
              <a:latin typeface="隶书"/>
              <a:ea typeface="隶书"/>
              <a:cs typeface="+mn-cs"/>
            </a:rPr>
            <a:t>复杂性</a:t>
          </a:r>
          <a:endParaRPr lang="zh-CN" altLang="en-US" sz="2800" dirty="0">
            <a:solidFill>
              <a:srgbClr val="FF0000"/>
            </a:solidFill>
            <a:latin typeface="隶书"/>
            <a:ea typeface="隶书"/>
            <a:cs typeface="+mn-cs"/>
          </a:endParaRPr>
        </a:p>
      </dgm:t>
    </dgm:pt>
    <dgm:pt modelId="{B0A5E403-282D-4A52-B267-33B2900AE7BD}" type="parTrans" cxnId="{59A43B31-D089-487B-B24F-E9BF1C61EEB8}">
      <dgm:prSet/>
      <dgm:spPr/>
      <dgm:t>
        <a:bodyPr/>
        <a:lstStyle/>
        <a:p>
          <a:endParaRPr lang="zh-CN" altLang="en-US" sz="2800"/>
        </a:p>
      </dgm:t>
    </dgm:pt>
    <dgm:pt modelId="{853AF194-5E6C-42A4-BC1D-2C08A4603423}" type="sibTrans" cxnId="{59A43B31-D089-487B-B24F-E9BF1C61EEB8}">
      <dgm:prSet/>
      <dgm:spPr/>
      <dgm:t>
        <a:bodyPr/>
        <a:lstStyle/>
        <a:p>
          <a:endParaRPr lang="zh-CN" altLang="en-US" sz="2800"/>
        </a:p>
      </dgm:t>
    </dgm:pt>
    <dgm:pt modelId="{1859FA05-64A7-41FE-BC4C-3863E9B43069}">
      <dgm:prSet phldrT="[文本]" custT="1"/>
      <dgm:spPr>
        <a:xfrm>
          <a:off x="1626619" y="333487"/>
          <a:ext cx="2948727" cy="2948727"/>
        </a:xfrm>
        <a:prstGeom prst="pie">
          <a:avLst>
            <a:gd name="adj1" fmla="val 1800000"/>
            <a:gd name="adj2" fmla="val 9000000"/>
          </a:avLst>
        </a:prstGeom>
        <a:solidFill>
          <a:srgbClr val="00E4A8">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zh-CN" altLang="en-US" sz="2800" dirty="0" smtClean="0">
              <a:solidFill>
                <a:srgbClr val="FF0000"/>
              </a:solidFill>
              <a:latin typeface="隶书"/>
              <a:ea typeface="隶书"/>
              <a:cs typeface="+mn-cs"/>
            </a:rPr>
            <a:t>网络</a:t>
          </a:r>
          <a:endParaRPr lang="zh-CN" altLang="en-US" sz="2800" dirty="0">
            <a:solidFill>
              <a:srgbClr val="FF0000"/>
            </a:solidFill>
            <a:latin typeface="隶书"/>
            <a:ea typeface="隶书"/>
            <a:cs typeface="+mn-cs"/>
          </a:endParaRPr>
        </a:p>
      </dgm:t>
    </dgm:pt>
    <dgm:pt modelId="{EBEDFD9F-650C-4EB6-B605-24E123FFCEA7}" type="parTrans" cxnId="{BE4421C0-49B7-46A5-82E6-5613D1AB640F}">
      <dgm:prSet/>
      <dgm:spPr/>
      <dgm:t>
        <a:bodyPr/>
        <a:lstStyle/>
        <a:p>
          <a:endParaRPr lang="zh-CN" altLang="en-US" sz="2800"/>
        </a:p>
      </dgm:t>
    </dgm:pt>
    <dgm:pt modelId="{8FC40585-A9F4-463B-AB13-2FF300024819}" type="sibTrans" cxnId="{BE4421C0-49B7-46A5-82E6-5613D1AB640F}">
      <dgm:prSet/>
      <dgm:spPr/>
      <dgm:t>
        <a:bodyPr/>
        <a:lstStyle/>
        <a:p>
          <a:endParaRPr lang="zh-CN" altLang="en-US" sz="2800"/>
        </a:p>
      </dgm:t>
    </dgm:pt>
    <dgm:pt modelId="{C371FCF2-E169-47EB-963C-6E08FC98CC26}">
      <dgm:prSet phldrT="[文本]" custT="1"/>
      <dgm:spPr>
        <a:xfrm>
          <a:off x="1565889" y="228175"/>
          <a:ext cx="2948727" cy="2948727"/>
        </a:xfrm>
        <a:prstGeom prst="pie">
          <a:avLst>
            <a:gd name="adj1" fmla="val 9000000"/>
            <a:gd name="adj2" fmla="val 16200000"/>
          </a:avLst>
        </a:prstGeom>
        <a:solidFill>
          <a:srgbClr val="00E4A8">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zh-CN" altLang="en-US" sz="2800" dirty="0" smtClean="0">
              <a:solidFill>
                <a:srgbClr val="FF0000"/>
              </a:solidFill>
              <a:latin typeface="隶书"/>
              <a:ea typeface="隶书"/>
              <a:cs typeface="+mn-cs"/>
            </a:rPr>
            <a:t>大数据</a:t>
          </a:r>
          <a:endParaRPr lang="zh-CN" altLang="en-US" sz="2800" dirty="0">
            <a:solidFill>
              <a:srgbClr val="FF0000"/>
            </a:solidFill>
            <a:latin typeface="隶书"/>
            <a:ea typeface="隶书"/>
            <a:cs typeface="+mn-cs"/>
          </a:endParaRPr>
        </a:p>
      </dgm:t>
    </dgm:pt>
    <dgm:pt modelId="{6B4A8064-47CC-4890-A565-F63481EB7A0A}" type="parTrans" cxnId="{7E5BF71C-C149-4559-9ABA-C1AFD1EF6AE0}">
      <dgm:prSet/>
      <dgm:spPr/>
      <dgm:t>
        <a:bodyPr/>
        <a:lstStyle/>
        <a:p>
          <a:endParaRPr lang="zh-CN" altLang="en-US" sz="2800"/>
        </a:p>
      </dgm:t>
    </dgm:pt>
    <dgm:pt modelId="{6D02BF5A-7F7B-40AE-ABE1-0D0F6463DA7B}" type="sibTrans" cxnId="{7E5BF71C-C149-4559-9ABA-C1AFD1EF6AE0}">
      <dgm:prSet/>
      <dgm:spPr/>
      <dgm:t>
        <a:bodyPr/>
        <a:lstStyle/>
        <a:p>
          <a:endParaRPr lang="zh-CN" altLang="en-US" sz="2800"/>
        </a:p>
      </dgm:t>
    </dgm:pt>
    <dgm:pt modelId="{E9C26051-ED57-44E6-A296-B334EE0CD6C2}" type="pres">
      <dgm:prSet presAssocID="{B06FCAAD-2C71-4FDC-B293-687A86E69B19}" presName="compositeShape" presStyleCnt="0">
        <dgm:presLayoutVars>
          <dgm:chMax val="7"/>
          <dgm:dir/>
          <dgm:resizeHandles val="exact"/>
        </dgm:presLayoutVars>
      </dgm:prSet>
      <dgm:spPr/>
    </dgm:pt>
    <dgm:pt modelId="{DCD9936D-5520-46EF-BAEE-D17DF977591E}" type="pres">
      <dgm:prSet presAssocID="{B06FCAAD-2C71-4FDC-B293-687A86E69B19}" presName="wedge1" presStyleLbl="node1" presStyleIdx="0" presStyleCnt="3"/>
      <dgm:spPr/>
      <dgm:t>
        <a:bodyPr/>
        <a:lstStyle/>
        <a:p>
          <a:endParaRPr lang="zh-CN" altLang="en-US"/>
        </a:p>
      </dgm:t>
    </dgm:pt>
    <dgm:pt modelId="{41A843D4-C8E3-46F1-905D-638D11F9497F}" type="pres">
      <dgm:prSet presAssocID="{B06FCAAD-2C71-4FDC-B293-687A86E69B19}" presName="dummy1a" presStyleCnt="0"/>
      <dgm:spPr/>
    </dgm:pt>
    <dgm:pt modelId="{5A8F8809-2CD6-4842-AAE1-1CF4867225D5}" type="pres">
      <dgm:prSet presAssocID="{B06FCAAD-2C71-4FDC-B293-687A86E69B19}" presName="dummy1b" presStyleCnt="0"/>
      <dgm:spPr/>
    </dgm:pt>
    <dgm:pt modelId="{0238A857-974B-4324-B3B0-B9A898F92A21}" type="pres">
      <dgm:prSet presAssocID="{B06FCAAD-2C71-4FDC-B293-687A86E69B19}" presName="wedge1Tx" presStyleLbl="node1" presStyleIdx="0" presStyleCnt="3">
        <dgm:presLayoutVars>
          <dgm:chMax val="0"/>
          <dgm:chPref val="0"/>
          <dgm:bulletEnabled val="1"/>
        </dgm:presLayoutVars>
      </dgm:prSet>
      <dgm:spPr/>
      <dgm:t>
        <a:bodyPr/>
        <a:lstStyle/>
        <a:p>
          <a:endParaRPr lang="zh-CN" altLang="en-US"/>
        </a:p>
      </dgm:t>
    </dgm:pt>
    <dgm:pt modelId="{FFEEC0D6-B478-41E5-9377-E8DCD238D1EF}" type="pres">
      <dgm:prSet presAssocID="{B06FCAAD-2C71-4FDC-B293-687A86E69B19}" presName="wedge2" presStyleLbl="node1" presStyleIdx="1" presStyleCnt="3"/>
      <dgm:spPr/>
      <dgm:t>
        <a:bodyPr/>
        <a:lstStyle/>
        <a:p>
          <a:endParaRPr lang="zh-CN" altLang="en-US"/>
        </a:p>
      </dgm:t>
    </dgm:pt>
    <dgm:pt modelId="{6B0EEC5D-645C-44CB-A8B3-8F2964663281}" type="pres">
      <dgm:prSet presAssocID="{B06FCAAD-2C71-4FDC-B293-687A86E69B19}" presName="dummy2a" presStyleCnt="0"/>
      <dgm:spPr/>
    </dgm:pt>
    <dgm:pt modelId="{E5FDB621-E68D-4064-87F3-54739BB0E762}" type="pres">
      <dgm:prSet presAssocID="{B06FCAAD-2C71-4FDC-B293-687A86E69B19}" presName="dummy2b" presStyleCnt="0"/>
      <dgm:spPr/>
    </dgm:pt>
    <dgm:pt modelId="{4C44A5C5-D298-4F1E-8D76-A1C47710B959}" type="pres">
      <dgm:prSet presAssocID="{B06FCAAD-2C71-4FDC-B293-687A86E69B19}" presName="wedge2Tx" presStyleLbl="node1" presStyleIdx="1" presStyleCnt="3">
        <dgm:presLayoutVars>
          <dgm:chMax val="0"/>
          <dgm:chPref val="0"/>
          <dgm:bulletEnabled val="1"/>
        </dgm:presLayoutVars>
      </dgm:prSet>
      <dgm:spPr/>
      <dgm:t>
        <a:bodyPr/>
        <a:lstStyle/>
        <a:p>
          <a:endParaRPr lang="zh-CN" altLang="en-US"/>
        </a:p>
      </dgm:t>
    </dgm:pt>
    <dgm:pt modelId="{88C2F1C3-28D5-42FA-B9F7-461C1D329F00}" type="pres">
      <dgm:prSet presAssocID="{B06FCAAD-2C71-4FDC-B293-687A86E69B19}" presName="wedge3" presStyleLbl="node1" presStyleIdx="2" presStyleCnt="3"/>
      <dgm:spPr/>
      <dgm:t>
        <a:bodyPr/>
        <a:lstStyle/>
        <a:p>
          <a:endParaRPr lang="zh-CN" altLang="en-US"/>
        </a:p>
      </dgm:t>
    </dgm:pt>
    <dgm:pt modelId="{D38AB848-FF05-4221-98A1-F82A9EFF8E67}" type="pres">
      <dgm:prSet presAssocID="{B06FCAAD-2C71-4FDC-B293-687A86E69B19}" presName="dummy3a" presStyleCnt="0"/>
      <dgm:spPr/>
    </dgm:pt>
    <dgm:pt modelId="{761CCC07-F964-427C-BAA4-B748F9AE5780}" type="pres">
      <dgm:prSet presAssocID="{B06FCAAD-2C71-4FDC-B293-687A86E69B19}" presName="dummy3b" presStyleCnt="0"/>
      <dgm:spPr/>
    </dgm:pt>
    <dgm:pt modelId="{56C1A1D4-06DA-4D07-BA03-B605C7A67A2F}" type="pres">
      <dgm:prSet presAssocID="{B06FCAAD-2C71-4FDC-B293-687A86E69B19}" presName="wedge3Tx" presStyleLbl="node1" presStyleIdx="2" presStyleCnt="3">
        <dgm:presLayoutVars>
          <dgm:chMax val="0"/>
          <dgm:chPref val="0"/>
          <dgm:bulletEnabled val="1"/>
        </dgm:presLayoutVars>
      </dgm:prSet>
      <dgm:spPr/>
      <dgm:t>
        <a:bodyPr/>
        <a:lstStyle/>
        <a:p>
          <a:endParaRPr lang="zh-CN" altLang="en-US"/>
        </a:p>
      </dgm:t>
    </dgm:pt>
    <dgm:pt modelId="{3DE664C0-83BF-4909-AFEC-6F4A20AE65E3}" type="pres">
      <dgm:prSet presAssocID="{853AF194-5E6C-42A4-BC1D-2C08A4603423}" presName="arrowWedge1" presStyleLbl="fgSibTrans2D1" presStyleIdx="0" presStyleCnt="3"/>
      <dgm:spPr>
        <a:xfrm>
          <a:off x="1505052" y="45635"/>
          <a:ext cx="3313808" cy="3313808"/>
        </a:xfrm>
        <a:prstGeom prst="circularArrow">
          <a:avLst>
            <a:gd name="adj1" fmla="val 5085"/>
            <a:gd name="adj2" fmla="val 327528"/>
            <a:gd name="adj3" fmla="val 1472472"/>
            <a:gd name="adj4" fmla="val 16199432"/>
            <a:gd name="adj5" fmla="val 5932"/>
          </a:avLst>
        </a:prstGeom>
        <a:solidFill>
          <a:srgbClr val="00E4A8">
            <a:tint val="60000"/>
            <a:hueOff val="0"/>
            <a:satOff val="0"/>
            <a:lumOff val="0"/>
            <a:alphaOff val="0"/>
          </a:srgbClr>
        </a:solidFill>
        <a:ln>
          <a:noFill/>
        </a:ln>
        <a:effectLst/>
      </dgm:spPr>
    </dgm:pt>
    <dgm:pt modelId="{92B49DD0-A87A-4678-BB1B-32B76FB0AFA1}" type="pres">
      <dgm:prSet presAssocID="{8FC40585-A9F4-463B-AB13-2FF300024819}" presName="arrowWedge2" presStyleLbl="fgSibTrans2D1" presStyleIdx="1" presStyleCnt="3"/>
      <dgm:spPr>
        <a:xfrm>
          <a:off x="1444078" y="150760"/>
          <a:ext cx="3313808" cy="3313808"/>
        </a:xfrm>
        <a:prstGeom prst="circularArrow">
          <a:avLst>
            <a:gd name="adj1" fmla="val 5085"/>
            <a:gd name="adj2" fmla="val 327528"/>
            <a:gd name="adj3" fmla="val 8671970"/>
            <a:gd name="adj4" fmla="val 1800502"/>
            <a:gd name="adj5" fmla="val 5932"/>
          </a:avLst>
        </a:prstGeom>
        <a:solidFill>
          <a:srgbClr val="00E4A8">
            <a:tint val="60000"/>
            <a:hueOff val="0"/>
            <a:satOff val="0"/>
            <a:lumOff val="0"/>
            <a:alphaOff val="0"/>
          </a:srgbClr>
        </a:solidFill>
        <a:ln>
          <a:noFill/>
        </a:ln>
        <a:effectLst/>
      </dgm:spPr>
    </dgm:pt>
    <dgm:pt modelId="{293F124A-2F10-4FD8-96C2-9713FD62D003}" type="pres">
      <dgm:prSet presAssocID="{6D02BF5A-7F7B-40AE-ABE1-0D0F6463DA7B}" presName="arrowWedge3" presStyleLbl="fgSibTrans2D1" presStyleIdx="2" presStyleCnt="3"/>
      <dgm:spPr>
        <a:xfrm>
          <a:off x="1383105" y="45635"/>
          <a:ext cx="3313808" cy="3313808"/>
        </a:xfrm>
        <a:prstGeom prst="circularArrow">
          <a:avLst>
            <a:gd name="adj1" fmla="val 5085"/>
            <a:gd name="adj2" fmla="val 327528"/>
            <a:gd name="adj3" fmla="val 15873039"/>
            <a:gd name="adj4" fmla="val 9000000"/>
            <a:gd name="adj5" fmla="val 5932"/>
          </a:avLst>
        </a:prstGeom>
        <a:solidFill>
          <a:srgbClr val="00E4A8">
            <a:tint val="60000"/>
            <a:hueOff val="0"/>
            <a:satOff val="0"/>
            <a:lumOff val="0"/>
            <a:alphaOff val="0"/>
          </a:srgbClr>
        </a:solidFill>
        <a:ln>
          <a:noFill/>
        </a:ln>
        <a:effectLst/>
      </dgm:spPr>
    </dgm:pt>
  </dgm:ptLst>
  <dgm:cxnLst>
    <dgm:cxn modelId="{1EBB12AD-FFC0-42D1-86FF-39BC31981167}" type="presOf" srcId="{C371FCF2-E169-47EB-963C-6E08FC98CC26}" destId="{56C1A1D4-06DA-4D07-BA03-B605C7A67A2F}" srcOrd="1" destOrd="0" presId="urn:microsoft.com/office/officeart/2005/8/layout/cycle8"/>
    <dgm:cxn modelId="{59A43B31-D089-487B-B24F-E9BF1C61EEB8}" srcId="{B06FCAAD-2C71-4FDC-B293-687A86E69B19}" destId="{8CE44903-FAFF-4D29-8CB4-F8811424772E}" srcOrd="0" destOrd="0" parTransId="{B0A5E403-282D-4A52-B267-33B2900AE7BD}" sibTransId="{853AF194-5E6C-42A4-BC1D-2C08A4603423}"/>
    <dgm:cxn modelId="{99F3B510-C836-4F2D-B8AF-4BF4483D7934}" type="presOf" srcId="{B06FCAAD-2C71-4FDC-B293-687A86E69B19}" destId="{E9C26051-ED57-44E6-A296-B334EE0CD6C2}" srcOrd="0" destOrd="0" presId="urn:microsoft.com/office/officeart/2005/8/layout/cycle8"/>
    <dgm:cxn modelId="{63DC0289-68B2-44E5-A567-124E998C5E53}" type="presOf" srcId="{8CE44903-FAFF-4D29-8CB4-F8811424772E}" destId="{0238A857-974B-4324-B3B0-B9A898F92A21}" srcOrd="1" destOrd="0" presId="urn:microsoft.com/office/officeart/2005/8/layout/cycle8"/>
    <dgm:cxn modelId="{7E5BF71C-C149-4559-9ABA-C1AFD1EF6AE0}" srcId="{B06FCAAD-2C71-4FDC-B293-687A86E69B19}" destId="{C371FCF2-E169-47EB-963C-6E08FC98CC26}" srcOrd="2" destOrd="0" parTransId="{6B4A8064-47CC-4890-A565-F63481EB7A0A}" sibTransId="{6D02BF5A-7F7B-40AE-ABE1-0D0F6463DA7B}"/>
    <dgm:cxn modelId="{F73D7609-8302-4DAB-9494-D2C9BC462213}" type="presOf" srcId="{1859FA05-64A7-41FE-BC4C-3863E9B43069}" destId="{4C44A5C5-D298-4F1E-8D76-A1C47710B959}" srcOrd="1" destOrd="0" presId="urn:microsoft.com/office/officeart/2005/8/layout/cycle8"/>
    <dgm:cxn modelId="{20772F71-68E1-48BF-BBCF-E81D3A388590}" type="presOf" srcId="{8CE44903-FAFF-4D29-8CB4-F8811424772E}" destId="{DCD9936D-5520-46EF-BAEE-D17DF977591E}" srcOrd="0" destOrd="0" presId="urn:microsoft.com/office/officeart/2005/8/layout/cycle8"/>
    <dgm:cxn modelId="{F9A12F5B-CED4-4847-8EB6-7FCCCFF37060}" type="presOf" srcId="{C371FCF2-E169-47EB-963C-6E08FC98CC26}" destId="{88C2F1C3-28D5-42FA-B9F7-461C1D329F00}" srcOrd="0" destOrd="0" presId="urn:microsoft.com/office/officeart/2005/8/layout/cycle8"/>
    <dgm:cxn modelId="{A79FE03F-2689-434C-9240-A13CC9560907}" type="presOf" srcId="{1859FA05-64A7-41FE-BC4C-3863E9B43069}" destId="{FFEEC0D6-B478-41E5-9377-E8DCD238D1EF}" srcOrd="0" destOrd="0" presId="urn:microsoft.com/office/officeart/2005/8/layout/cycle8"/>
    <dgm:cxn modelId="{BE4421C0-49B7-46A5-82E6-5613D1AB640F}" srcId="{B06FCAAD-2C71-4FDC-B293-687A86E69B19}" destId="{1859FA05-64A7-41FE-BC4C-3863E9B43069}" srcOrd="1" destOrd="0" parTransId="{EBEDFD9F-650C-4EB6-B605-24E123FFCEA7}" sibTransId="{8FC40585-A9F4-463B-AB13-2FF300024819}"/>
    <dgm:cxn modelId="{8D2ADCDA-09E8-47AF-9572-1EADC6A305D0}" type="presParOf" srcId="{E9C26051-ED57-44E6-A296-B334EE0CD6C2}" destId="{DCD9936D-5520-46EF-BAEE-D17DF977591E}" srcOrd="0" destOrd="0" presId="urn:microsoft.com/office/officeart/2005/8/layout/cycle8"/>
    <dgm:cxn modelId="{C7C02661-D03C-4F16-BBCB-05A7E90E9291}" type="presParOf" srcId="{E9C26051-ED57-44E6-A296-B334EE0CD6C2}" destId="{41A843D4-C8E3-46F1-905D-638D11F9497F}" srcOrd="1" destOrd="0" presId="urn:microsoft.com/office/officeart/2005/8/layout/cycle8"/>
    <dgm:cxn modelId="{92378D6D-5E9D-4DD9-A043-4EEC2C2E9783}" type="presParOf" srcId="{E9C26051-ED57-44E6-A296-B334EE0CD6C2}" destId="{5A8F8809-2CD6-4842-AAE1-1CF4867225D5}" srcOrd="2" destOrd="0" presId="urn:microsoft.com/office/officeart/2005/8/layout/cycle8"/>
    <dgm:cxn modelId="{606E4551-D7B9-439F-983B-AE688CCD7980}" type="presParOf" srcId="{E9C26051-ED57-44E6-A296-B334EE0CD6C2}" destId="{0238A857-974B-4324-B3B0-B9A898F92A21}" srcOrd="3" destOrd="0" presId="urn:microsoft.com/office/officeart/2005/8/layout/cycle8"/>
    <dgm:cxn modelId="{985B7C5A-DA12-4C13-9ADA-CC9CBC1887D2}" type="presParOf" srcId="{E9C26051-ED57-44E6-A296-B334EE0CD6C2}" destId="{FFEEC0D6-B478-41E5-9377-E8DCD238D1EF}" srcOrd="4" destOrd="0" presId="urn:microsoft.com/office/officeart/2005/8/layout/cycle8"/>
    <dgm:cxn modelId="{CD5ACE6A-BA16-4885-918C-3C6821C62713}" type="presParOf" srcId="{E9C26051-ED57-44E6-A296-B334EE0CD6C2}" destId="{6B0EEC5D-645C-44CB-A8B3-8F2964663281}" srcOrd="5" destOrd="0" presId="urn:microsoft.com/office/officeart/2005/8/layout/cycle8"/>
    <dgm:cxn modelId="{586E035F-109B-413A-B45A-6CD9F36FEB5E}" type="presParOf" srcId="{E9C26051-ED57-44E6-A296-B334EE0CD6C2}" destId="{E5FDB621-E68D-4064-87F3-54739BB0E762}" srcOrd="6" destOrd="0" presId="urn:microsoft.com/office/officeart/2005/8/layout/cycle8"/>
    <dgm:cxn modelId="{D419CA9D-81FC-4B86-9686-D6AB6CC17627}" type="presParOf" srcId="{E9C26051-ED57-44E6-A296-B334EE0CD6C2}" destId="{4C44A5C5-D298-4F1E-8D76-A1C47710B959}" srcOrd="7" destOrd="0" presId="urn:microsoft.com/office/officeart/2005/8/layout/cycle8"/>
    <dgm:cxn modelId="{D13D86FD-9EB7-4A02-BD4A-9413E72B17E7}" type="presParOf" srcId="{E9C26051-ED57-44E6-A296-B334EE0CD6C2}" destId="{88C2F1C3-28D5-42FA-B9F7-461C1D329F00}" srcOrd="8" destOrd="0" presId="urn:microsoft.com/office/officeart/2005/8/layout/cycle8"/>
    <dgm:cxn modelId="{81BC16ED-FC8C-451A-AE9A-86DFD7783904}" type="presParOf" srcId="{E9C26051-ED57-44E6-A296-B334EE0CD6C2}" destId="{D38AB848-FF05-4221-98A1-F82A9EFF8E67}" srcOrd="9" destOrd="0" presId="urn:microsoft.com/office/officeart/2005/8/layout/cycle8"/>
    <dgm:cxn modelId="{D48A4B30-3489-4D20-B79D-27EC94B318F7}" type="presParOf" srcId="{E9C26051-ED57-44E6-A296-B334EE0CD6C2}" destId="{761CCC07-F964-427C-BAA4-B748F9AE5780}" srcOrd="10" destOrd="0" presId="urn:microsoft.com/office/officeart/2005/8/layout/cycle8"/>
    <dgm:cxn modelId="{142B0E76-7078-4027-BC5B-77FCA97BBB1F}" type="presParOf" srcId="{E9C26051-ED57-44E6-A296-B334EE0CD6C2}" destId="{56C1A1D4-06DA-4D07-BA03-B605C7A67A2F}" srcOrd="11" destOrd="0" presId="urn:microsoft.com/office/officeart/2005/8/layout/cycle8"/>
    <dgm:cxn modelId="{AD3FB527-023F-4496-ACE5-73D1E0F43759}" type="presParOf" srcId="{E9C26051-ED57-44E6-A296-B334EE0CD6C2}" destId="{3DE664C0-83BF-4909-AFEC-6F4A20AE65E3}" srcOrd="12" destOrd="0" presId="urn:microsoft.com/office/officeart/2005/8/layout/cycle8"/>
    <dgm:cxn modelId="{CDCBB3BA-07B6-4B8D-9B02-293323EB1D39}" type="presParOf" srcId="{E9C26051-ED57-44E6-A296-B334EE0CD6C2}" destId="{92B49DD0-A87A-4678-BB1B-32B76FB0AFA1}" srcOrd="13" destOrd="0" presId="urn:microsoft.com/office/officeart/2005/8/layout/cycle8"/>
    <dgm:cxn modelId="{FA1F2FF8-BA48-4C5A-8EF1-E9577E933112}" type="presParOf" srcId="{E9C26051-ED57-44E6-A296-B334EE0CD6C2}" destId="{293F124A-2F10-4FD8-96C2-9713FD62D003}"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3A3DC-6187-4C83-BC85-3CFB0E099A31}">
      <dsp:nvSpPr>
        <dsp:cNvPr id="0" name=""/>
        <dsp:cNvSpPr/>
      </dsp:nvSpPr>
      <dsp:spPr>
        <a:xfrm rot="5400000">
          <a:off x="393794" y="1850592"/>
          <a:ext cx="1182331" cy="1967372"/>
        </a:xfrm>
        <a:prstGeom prst="corner">
          <a:avLst>
            <a:gd name="adj1" fmla="val 16120"/>
            <a:gd name="adj2" fmla="val 1611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588BB25F-518D-4E9C-A945-B2FAD8BC8A32}">
      <dsp:nvSpPr>
        <dsp:cNvPr id="0" name=""/>
        <dsp:cNvSpPr/>
      </dsp:nvSpPr>
      <dsp:spPr>
        <a:xfrm>
          <a:off x="196434" y="2438413"/>
          <a:ext cx="1776154" cy="1556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1244600">
            <a:lnSpc>
              <a:spcPct val="90000"/>
            </a:lnSpc>
            <a:spcBef>
              <a:spcPct val="0"/>
            </a:spcBef>
            <a:spcAft>
              <a:spcPct val="35000"/>
            </a:spcAft>
          </a:pPr>
          <a:r>
            <a:rPr lang="zh-CN" altLang="en-US" sz="2800" kern="1200" dirty="0" smtClean="0">
              <a:solidFill>
                <a:srgbClr val="FF0000"/>
              </a:solidFill>
            </a:rPr>
            <a:t>文件</a:t>
          </a:r>
          <a:endParaRPr lang="zh-CN" altLang="en-US" sz="2800" kern="1200" dirty="0">
            <a:solidFill>
              <a:srgbClr val="FF0000"/>
            </a:solidFill>
          </a:endParaRPr>
        </a:p>
      </dsp:txBody>
      <dsp:txXfrm>
        <a:off x="196434" y="2438413"/>
        <a:ext cx="1776154" cy="1556903"/>
      </dsp:txXfrm>
    </dsp:sp>
    <dsp:sp modelId="{3941CC86-A354-4D62-964D-7F391377AD54}">
      <dsp:nvSpPr>
        <dsp:cNvPr id="0" name=""/>
        <dsp:cNvSpPr/>
      </dsp:nvSpPr>
      <dsp:spPr>
        <a:xfrm>
          <a:off x="1637465" y="1705752"/>
          <a:ext cx="335123" cy="335123"/>
        </a:xfrm>
        <a:prstGeom prst="triangle">
          <a:avLst>
            <a:gd name="adj" fmla="val 100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33F179B-145D-4D5A-B969-E637A151DB53}">
      <dsp:nvSpPr>
        <dsp:cNvPr id="0" name=""/>
        <dsp:cNvSpPr/>
      </dsp:nvSpPr>
      <dsp:spPr>
        <a:xfrm rot="5400000">
          <a:off x="2568154" y="1312545"/>
          <a:ext cx="1182331" cy="1967372"/>
        </a:xfrm>
        <a:prstGeom prst="corner">
          <a:avLst>
            <a:gd name="adj1" fmla="val 16120"/>
            <a:gd name="adj2" fmla="val 1611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C58E021-B4F1-4288-94E3-237B5EF34130}">
      <dsp:nvSpPr>
        <dsp:cNvPr id="0" name=""/>
        <dsp:cNvSpPr/>
      </dsp:nvSpPr>
      <dsp:spPr>
        <a:xfrm>
          <a:off x="2370794" y="1900365"/>
          <a:ext cx="1776154" cy="1556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1244600">
            <a:lnSpc>
              <a:spcPct val="90000"/>
            </a:lnSpc>
            <a:spcBef>
              <a:spcPct val="0"/>
            </a:spcBef>
            <a:spcAft>
              <a:spcPct val="35000"/>
            </a:spcAft>
          </a:pPr>
          <a:r>
            <a:rPr lang="zh-CN" altLang="en-US" sz="2800" kern="1200" dirty="0" smtClean="0">
              <a:solidFill>
                <a:srgbClr val="FF0000"/>
              </a:solidFill>
            </a:rPr>
            <a:t>数据库</a:t>
          </a:r>
          <a:endParaRPr lang="zh-CN" altLang="en-US" sz="2800" kern="1200" dirty="0">
            <a:solidFill>
              <a:srgbClr val="FF0000"/>
            </a:solidFill>
          </a:endParaRPr>
        </a:p>
      </dsp:txBody>
      <dsp:txXfrm>
        <a:off x="2370794" y="1900365"/>
        <a:ext cx="1776154" cy="1556903"/>
      </dsp:txXfrm>
    </dsp:sp>
    <dsp:sp modelId="{EB10A44E-FB65-40E4-8FBE-DD6D46A4DC3C}">
      <dsp:nvSpPr>
        <dsp:cNvPr id="0" name=""/>
        <dsp:cNvSpPr/>
      </dsp:nvSpPr>
      <dsp:spPr>
        <a:xfrm>
          <a:off x="3811825" y="1167705"/>
          <a:ext cx="335123" cy="335123"/>
        </a:xfrm>
        <a:prstGeom prst="triangle">
          <a:avLst>
            <a:gd name="adj" fmla="val 100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13E8DDA-8ABA-4F4D-86EF-0F15DD32F399}">
      <dsp:nvSpPr>
        <dsp:cNvPr id="0" name=""/>
        <dsp:cNvSpPr/>
      </dsp:nvSpPr>
      <dsp:spPr>
        <a:xfrm rot="5400000">
          <a:off x="4742515" y="774497"/>
          <a:ext cx="1182331" cy="1967372"/>
        </a:xfrm>
        <a:prstGeom prst="corner">
          <a:avLst>
            <a:gd name="adj1" fmla="val 16120"/>
            <a:gd name="adj2" fmla="val 1611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E29A9A7-5B05-4E32-B53C-8FC0A3C63498}">
      <dsp:nvSpPr>
        <dsp:cNvPr id="0" name=""/>
        <dsp:cNvSpPr/>
      </dsp:nvSpPr>
      <dsp:spPr>
        <a:xfrm>
          <a:off x="4545154" y="1362318"/>
          <a:ext cx="1776154" cy="1556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1244600">
            <a:lnSpc>
              <a:spcPct val="90000"/>
            </a:lnSpc>
            <a:spcBef>
              <a:spcPct val="0"/>
            </a:spcBef>
            <a:spcAft>
              <a:spcPct val="35000"/>
            </a:spcAft>
          </a:pPr>
          <a:r>
            <a:rPr lang="zh-CN" altLang="en-US" sz="2800" kern="1200" dirty="0" smtClean="0">
              <a:solidFill>
                <a:srgbClr val="FF0000"/>
              </a:solidFill>
            </a:rPr>
            <a:t>数据仓库</a:t>
          </a:r>
          <a:endParaRPr lang="zh-CN" altLang="en-US" sz="2800" kern="1200" dirty="0">
            <a:solidFill>
              <a:srgbClr val="FF0000"/>
            </a:solidFill>
          </a:endParaRPr>
        </a:p>
      </dsp:txBody>
      <dsp:txXfrm>
        <a:off x="4545154" y="1362318"/>
        <a:ext cx="1776154" cy="1556903"/>
      </dsp:txXfrm>
    </dsp:sp>
    <dsp:sp modelId="{377ED8D8-1FE4-4331-9655-2D0571AAC752}">
      <dsp:nvSpPr>
        <dsp:cNvPr id="0" name=""/>
        <dsp:cNvSpPr/>
      </dsp:nvSpPr>
      <dsp:spPr>
        <a:xfrm>
          <a:off x="5986186" y="629657"/>
          <a:ext cx="335123" cy="335123"/>
        </a:xfrm>
        <a:prstGeom prst="triangle">
          <a:avLst>
            <a:gd name="adj" fmla="val 100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05330E44-59A5-409F-AA10-3C007ABB8C23}">
      <dsp:nvSpPr>
        <dsp:cNvPr id="0" name=""/>
        <dsp:cNvSpPr/>
      </dsp:nvSpPr>
      <dsp:spPr>
        <a:xfrm rot="5400000">
          <a:off x="6916875" y="236450"/>
          <a:ext cx="1182331" cy="1967372"/>
        </a:xfrm>
        <a:prstGeom prst="corner">
          <a:avLst>
            <a:gd name="adj1" fmla="val 16120"/>
            <a:gd name="adj2" fmla="val 1611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C30BA38-2B38-4804-9CB0-54080A83B97F}">
      <dsp:nvSpPr>
        <dsp:cNvPr id="0" name=""/>
        <dsp:cNvSpPr/>
      </dsp:nvSpPr>
      <dsp:spPr>
        <a:xfrm>
          <a:off x="6719515" y="824270"/>
          <a:ext cx="1776154" cy="1556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1244600">
            <a:lnSpc>
              <a:spcPct val="90000"/>
            </a:lnSpc>
            <a:spcBef>
              <a:spcPct val="0"/>
            </a:spcBef>
            <a:spcAft>
              <a:spcPct val="35000"/>
            </a:spcAft>
          </a:pPr>
          <a:r>
            <a:rPr lang="zh-CN" altLang="en-US" sz="2800" kern="1200" dirty="0" smtClean="0">
              <a:solidFill>
                <a:srgbClr val="FF0000"/>
              </a:solidFill>
            </a:rPr>
            <a:t>大数据</a:t>
          </a:r>
          <a:endParaRPr lang="zh-CN" altLang="en-US" sz="2800" kern="1200" dirty="0">
            <a:solidFill>
              <a:srgbClr val="FF0000"/>
            </a:solidFill>
          </a:endParaRPr>
        </a:p>
      </dsp:txBody>
      <dsp:txXfrm>
        <a:off x="6719515" y="824270"/>
        <a:ext cx="1776154" cy="1556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9936D-5520-46EF-BAEE-D17DF977591E}">
      <dsp:nvSpPr>
        <dsp:cNvPr id="0" name=""/>
        <dsp:cNvSpPr/>
      </dsp:nvSpPr>
      <dsp:spPr>
        <a:xfrm>
          <a:off x="1192163" y="167880"/>
          <a:ext cx="2169532" cy="2169532"/>
        </a:xfrm>
        <a:prstGeom prst="pie">
          <a:avLst>
            <a:gd name="adj1" fmla="val 16200000"/>
            <a:gd name="adj2" fmla="val 1800000"/>
          </a:avLst>
        </a:prstGeom>
        <a:solidFill>
          <a:srgbClr val="00E4A8">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rgbClr val="FF0000"/>
              </a:solidFill>
              <a:latin typeface="隶书"/>
              <a:ea typeface="隶书"/>
              <a:cs typeface="+mn-cs"/>
            </a:rPr>
            <a:t>复杂性</a:t>
          </a:r>
          <a:endParaRPr lang="zh-CN" altLang="en-US" sz="2800" kern="1200" dirty="0">
            <a:solidFill>
              <a:srgbClr val="FF0000"/>
            </a:solidFill>
            <a:latin typeface="隶书"/>
            <a:ea typeface="隶书"/>
            <a:cs typeface="+mn-cs"/>
          </a:endParaRPr>
        </a:p>
      </dsp:txBody>
      <dsp:txXfrm>
        <a:off x="2449031" y="722174"/>
        <a:ext cx="547889" cy="456574"/>
      </dsp:txXfrm>
    </dsp:sp>
    <dsp:sp modelId="{FFEEC0D6-B478-41E5-9377-E8DCD238D1EF}">
      <dsp:nvSpPr>
        <dsp:cNvPr id="0" name=""/>
        <dsp:cNvSpPr/>
      </dsp:nvSpPr>
      <dsp:spPr>
        <a:xfrm>
          <a:off x="1147481" y="245363"/>
          <a:ext cx="2169532" cy="2169532"/>
        </a:xfrm>
        <a:prstGeom prst="pie">
          <a:avLst>
            <a:gd name="adj1" fmla="val 1800000"/>
            <a:gd name="adj2" fmla="val 9000000"/>
          </a:avLst>
        </a:prstGeom>
        <a:solidFill>
          <a:srgbClr val="00E4A8">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rgbClr val="FF0000"/>
              </a:solidFill>
              <a:latin typeface="隶书"/>
              <a:ea typeface="隶书"/>
              <a:cs typeface="+mn-cs"/>
            </a:rPr>
            <a:t>网络</a:t>
          </a:r>
          <a:endParaRPr lang="zh-CN" altLang="en-US" sz="2800" kern="1200" dirty="0">
            <a:solidFill>
              <a:srgbClr val="FF0000"/>
            </a:solidFill>
            <a:latin typeface="隶书"/>
            <a:ea typeface="隶书"/>
            <a:cs typeface="+mn-cs"/>
          </a:endParaRPr>
        </a:p>
      </dsp:txBody>
      <dsp:txXfrm>
        <a:off x="1834244" y="1736189"/>
        <a:ext cx="821835" cy="401786"/>
      </dsp:txXfrm>
    </dsp:sp>
    <dsp:sp modelId="{88C2F1C3-28D5-42FA-B9F7-461C1D329F00}">
      <dsp:nvSpPr>
        <dsp:cNvPr id="0" name=""/>
        <dsp:cNvSpPr/>
      </dsp:nvSpPr>
      <dsp:spPr>
        <a:xfrm>
          <a:off x="1102799" y="167880"/>
          <a:ext cx="2169532" cy="2169532"/>
        </a:xfrm>
        <a:prstGeom prst="pie">
          <a:avLst>
            <a:gd name="adj1" fmla="val 9000000"/>
            <a:gd name="adj2" fmla="val 16200000"/>
          </a:avLst>
        </a:prstGeom>
        <a:solidFill>
          <a:srgbClr val="00E4A8">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kern="1200" dirty="0" smtClean="0">
              <a:solidFill>
                <a:srgbClr val="FF0000"/>
              </a:solidFill>
              <a:latin typeface="隶书"/>
              <a:ea typeface="隶书"/>
              <a:cs typeface="+mn-cs"/>
            </a:rPr>
            <a:t>大数据</a:t>
          </a:r>
          <a:endParaRPr lang="zh-CN" altLang="en-US" sz="2800" kern="1200" dirty="0">
            <a:solidFill>
              <a:srgbClr val="FF0000"/>
            </a:solidFill>
            <a:latin typeface="隶书"/>
            <a:ea typeface="隶书"/>
            <a:cs typeface="+mn-cs"/>
          </a:endParaRPr>
        </a:p>
      </dsp:txBody>
      <dsp:txXfrm>
        <a:off x="1467575" y="722174"/>
        <a:ext cx="547889" cy="456574"/>
      </dsp:txXfrm>
    </dsp:sp>
    <dsp:sp modelId="{3DE664C0-83BF-4909-AFEC-6F4A20AE65E3}">
      <dsp:nvSpPr>
        <dsp:cNvPr id="0" name=""/>
        <dsp:cNvSpPr/>
      </dsp:nvSpPr>
      <dsp:spPr>
        <a:xfrm>
          <a:off x="1058038" y="33576"/>
          <a:ext cx="2438141" cy="2438141"/>
        </a:xfrm>
        <a:prstGeom prst="circularArrow">
          <a:avLst>
            <a:gd name="adj1" fmla="val 5085"/>
            <a:gd name="adj2" fmla="val 327528"/>
            <a:gd name="adj3" fmla="val 1472472"/>
            <a:gd name="adj4" fmla="val 16199432"/>
            <a:gd name="adj5" fmla="val 5932"/>
          </a:avLst>
        </a:prstGeom>
        <a:solidFill>
          <a:srgbClr val="00E4A8">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2B49DD0-A87A-4678-BB1B-32B76FB0AFA1}">
      <dsp:nvSpPr>
        <dsp:cNvPr id="0" name=""/>
        <dsp:cNvSpPr/>
      </dsp:nvSpPr>
      <dsp:spPr>
        <a:xfrm>
          <a:off x="1013177" y="110922"/>
          <a:ext cx="2438141" cy="2438141"/>
        </a:xfrm>
        <a:prstGeom prst="circularArrow">
          <a:avLst>
            <a:gd name="adj1" fmla="val 5085"/>
            <a:gd name="adj2" fmla="val 327528"/>
            <a:gd name="adj3" fmla="val 8671970"/>
            <a:gd name="adj4" fmla="val 1800502"/>
            <a:gd name="adj5" fmla="val 5932"/>
          </a:avLst>
        </a:prstGeom>
        <a:solidFill>
          <a:srgbClr val="00E4A8">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293F124A-2F10-4FD8-96C2-9713FD62D003}">
      <dsp:nvSpPr>
        <dsp:cNvPr id="0" name=""/>
        <dsp:cNvSpPr/>
      </dsp:nvSpPr>
      <dsp:spPr>
        <a:xfrm>
          <a:off x="968316" y="33576"/>
          <a:ext cx="2438141" cy="2438141"/>
        </a:xfrm>
        <a:prstGeom prst="circularArrow">
          <a:avLst>
            <a:gd name="adj1" fmla="val 5085"/>
            <a:gd name="adj2" fmla="val 327528"/>
            <a:gd name="adj3" fmla="val 15873039"/>
            <a:gd name="adj4" fmla="val 9000000"/>
            <a:gd name="adj5" fmla="val 5932"/>
          </a:avLst>
        </a:prstGeom>
        <a:solidFill>
          <a:srgbClr val="00E4A8">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1766E381-90D6-43D7-8F2D-68251D8F81D5}" type="datetimeFigureOut">
              <a:rPr lang="zh-CN" altLang="en-US"/>
              <a:pPr>
                <a:defRPr/>
              </a:pPr>
              <a:t>2017/4/9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EB310BE-E083-4650-8FAA-41A69C991E81}" type="slidenum">
              <a:rPr lang="zh-CN" altLang="en-US"/>
              <a:pPr>
                <a:defRPr/>
              </a:pPr>
              <a:t>‹#›</a:t>
            </a:fld>
            <a:endParaRPr lang="zh-CN" altLang="en-US"/>
          </a:p>
        </p:txBody>
      </p:sp>
    </p:spTree>
    <p:extLst>
      <p:ext uri="{BB962C8B-B14F-4D97-AF65-F5344CB8AC3E}">
        <p14:creationId xmlns:p14="http://schemas.microsoft.com/office/powerpoint/2010/main" val="4213234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09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096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82D2E40-3EE5-4E1B-BF95-2BC950813EAC}" type="slidenum">
              <a:rPr lang="zh-CN" altLang="en-US" smtClean="0"/>
              <a:pPr/>
              <a:t>1</a:t>
            </a:fld>
            <a:endParaRPr lang="zh-CN" altLang="en-US" smtClean="0"/>
          </a:p>
        </p:txBody>
      </p:sp>
    </p:spTree>
    <p:extLst>
      <p:ext uri="{BB962C8B-B14F-4D97-AF65-F5344CB8AC3E}">
        <p14:creationId xmlns:p14="http://schemas.microsoft.com/office/powerpoint/2010/main" val="241572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310BE-E083-4650-8FAA-41A69C991E81}"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1225241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蜜汁自信  自恋型人格</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310BE-E083-4650-8FAA-41A69C991E81}"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2933458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Heart to heart, follow your heart</a:t>
            </a:r>
            <a:r>
              <a:rPr lang="zh-CN" altLang="en-US" dirty="0" smtClean="0"/>
              <a:t>，软实力，普世价值观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310BE-E083-4650-8FAA-41A69C991E81}"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1518678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310BE-E083-4650-8FAA-41A69C991E81}"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1614001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310BE-E083-4650-8FAA-41A69C991E81}"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3594548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40</a:t>
            </a:fld>
            <a:endParaRPr lang="zh-CN" altLang="en-US"/>
          </a:p>
        </p:txBody>
      </p:sp>
    </p:spTree>
    <p:extLst>
      <p:ext uri="{BB962C8B-B14F-4D97-AF65-F5344CB8AC3E}">
        <p14:creationId xmlns:p14="http://schemas.microsoft.com/office/powerpoint/2010/main" val="2489933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51</a:t>
            </a:fld>
            <a:endParaRPr lang="zh-CN" altLang="en-US"/>
          </a:p>
        </p:txBody>
      </p:sp>
    </p:spTree>
    <p:extLst>
      <p:ext uri="{BB962C8B-B14F-4D97-AF65-F5344CB8AC3E}">
        <p14:creationId xmlns:p14="http://schemas.microsoft.com/office/powerpoint/2010/main" val="1426482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情绪在协调群体中的作用：建立人际关系，同步行为，沟通信息</a:t>
            </a:r>
            <a:endParaRPr lang="en-US" altLang="zh-CN" dirty="0" smtClean="0"/>
          </a:p>
          <a:p>
            <a:r>
              <a:rPr lang="zh-CN" altLang="en-US" dirty="0" smtClean="0"/>
              <a:t>情绪源自模仿，情绪的面部表情识别</a:t>
            </a:r>
            <a:endParaRPr lang="en-US" altLang="zh-CN" dirty="0" smtClean="0"/>
          </a:p>
          <a:p>
            <a:r>
              <a:rPr lang="zh-CN" altLang="en-US" dirty="0" smtClean="0"/>
              <a:t>情绪传播：女儿到父母，父亲到妻子儿子，但父母影响不到女儿</a:t>
            </a:r>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56</a:t>
            </a:fld>
            <a:endParaRPr lang="zh-CN" altLang="en-US"/>
          </a:p>
        </p:txBody>
      </p:sp>
    </p:spTree>
    <p:extLst>
      <p:ext uri="{BB962C8B-B14F-4D97-AF65-F5344CB8AC3E}">
        <p14:creationId xmlns:p14="http://schemas.microsoft.com/office/powerpoint/2010/main" val="456332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57</a:t>
            </a:fld>
            <a:endParaRPr lang="zh-CN" altLang="en-US"/>
          </a:p>
        </p:txBody>
      </p:sp>
    </p:spTree>
    <p:extLst>
      <p:ext uri="{BB962C8B-B14F-4D97-AF65-F5344CB8AC3E}">
        <p14:creationId xmlns:p14="http://schemas.microsoft.com/office/powerpoint/2010/main" val="2825665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42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B77AD06-B1E5-48B1-8FEC-F1134161292C}" type="slidenum">
              <a:rPr lang="zh-CN" altLang="en-US" smtClean="0"/>
              <a:pPr/>
              <a:t>60</a:t>
            </a:fld>
            <a:endParaRPr lang="zh-CN" altLang="en-US" smtClean="0"/>
          </a:p>
        </p:txBody>
      </p:sp>
    </p:spTree>
    <p:extLst>
      <p:ext uri="{BB962C8B-B14F-4D97-AF65-F5344CB8AC3E}">
        <p14:creationId xmlns:p14="http://schemas.microsoft.com/office/powerpoint/2010/main" val="27453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xfrm>
            <a:off x="381000" y="685800"/>
            <a:ext cx="6096000" cy="3429000"/>
          </a:xfrm>
          <a:ln/>
        </p:spPr>
      </p:sp>
      <p:sp>
        <p:nvSpPr>
          <p:cNvPr id="131075" name="备注占位符 2"/>
          <p:cNvSpPr>
            <a:spLocks noGrp="1"/>
          </p:cNvSpPr>
          <p:nvPr>
            <p:ph type="body" idx="1"/>
          </p:nvPr>
        </p:nvSpPr>
        <p:spPr>
          <a:noFill/>
          <a:ln/>
        </p:spPr>
        <p:txBody>
          <a:bodyPr/>
          <a:lstStyle/>
          <a:p>
            <a:pPr eaLnBrk="1" hangingPunct="1"/>
            <a:r>
              <a:rPr lang="zh-CN" altLang="en-US" dirty="0" smtClean="0"/>
              <a:t>知其然更知其所以然，了解背后的成因和推动力</a:t>
            </a:r>
          </a:p>
        </p:txBody>
      </p:sp>
      <p:sp>
        <p:nvSpPr>
          <p:cNvPr id="131076"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EB0B98-E72F-4993-BC9C-D49540A1E585}" type="slidenum">
              <a:rPr kumimoji="1" lang="zh-CN" altLang="en-US" sz="1200" b="0" i="0" u="none" strike="noStrike" kern="1200" cap="none" spc="0" normalizeH="0" baseline="0" noProof="0" smtClean="0">
                <a:ln>
                  <a:noFill/>
                </a:ln>
                <a:solidFill>
                  <a:srgbClr val="000000"/>
                </a:solidFill>
                <a:effectLst/>
                <a:uLnTx/>
                <a:uFillTx/>
                <a:latin typeface="Tahoma"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1" lang="en-US" altLang="zh-CN" sz="1200" b="0" i="0" u="none" strike="noStrike" kern="1200" cap="none" spc="0" normalizeH="0" baseline="0" noProof="0" smtClean="0">
              <a:ln>
                <a:noFill/>
              </a:ln>
              <a:solidFill>
                <a:srgbClr val="000000"/>
              </a:solidFill>
              <a:effectLst/>
              <a:uLnTx/>
              <a:uFillTx/>
              <a:latin typeface="Tahoma" pitchFamily="34" charset="0"/>
              <a:ea typeface="宋体" pitchFamily="2" charset="-122"/>
              <a:cs typeface="+mn-cs"/>
            </a:endParaRPr>
          </a:p>
        </p:txBody>
      </p:sp>
    </p:spTree>
    <p:extLst>
      <p:ext uri="{BB962C8B-B14F-4D97-AF65-F5344CB8AC3E}">
        <p14:creationId xmlns:p14="http://schemas.microsoft.com/office/powerpoint/2010/main" val="2230479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CosPlay</a:t>
            </a:r>
            <a:r>
              <a:rPr lang="en-US" altLang="zh-CN" dirty="0" smtClean="0"/>
              <a:t> Google</a:t>
            </a:r>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62</a:t>
            </a:fld>
            <a:endParaRPr lang="zh-CN" altLang="en-US"/>
          </a:p>
        </p:txBody>
      </p:sp>
    </p:spTree>
    <p:extLst>
      <p:ext uri="{BB962C8B-B14F-4D97-AF65-F5344CB8AC3E}">
        <p14:creationId xmlns:p14="http://schemas.microsoft.com/office/powerpoint/2010/main" val="2479357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42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B77AD06-B1E5-48B1-8FEC-F1134161292C}" type="slidenum">
              <a:rPr lang="zh-CN" altLang="en-US" smtClean="0"/>
              <a:pPr/>
              <a:t>68</a:t>
            </a:fld>
            <a:endParaRPr lang="zh-CN" altLang="en-US" smtClean="0"/>
          </a:p>
        </p:txBody>
      </p:sp>
    </p:spTree>
    <p:extLst>
      <p:ext uri="{BB962C8B-B14F-4D97-AF65-F5344CB8AC3E}">
        <p14:creationId xmlns:p14="http://schemas.microsoft.com/office/powerpoint/2010/main" val="3615967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eaLnBrk="1" hangingPunct="1">
              <a:spcBef>
                <a:spcPct val="0"/>
              </a:spcBef>
              <a:buFontTx/>
              <a:buNone/>
            </a:pPr>
            <a:r>
              <a:rPr lang="en-US" altLang="zh-CN" sz="1200" dirty="0" err="1" smtClean="0"/>
              <a:t>MapReduce</a:t>
            </a:r>
            <a:r>
              <a:rPr lang="zh-CN" altLang="en-US" sz="1200" dirty="0" smtClean="0"/>
              <a:t>主要有以下</a:t>
            </a:r>
            <a:r>
              <a:rPr lang="en-US" altLang="zh-CN" sz="1200" dirty="0" smtClean="0"/>
              <a:t>4</a:t>
            </a:r>
            <a:r>
              <a:rPr lang="zh-CN" altLang="en-US" sz="1200" dirty="0" smtClean="0"/>
              <a:t>个部分组成：</a:t>
            </a:r>
          </a:p>
          <a:p>
            <a:pPr eaLnBrk="1" hangingPunct="1">
              <a:spcBef>
                <a:spcPct val="0"/>
              </a:spcBef>
              <a:buFontTx/>
              <a:buNone/>
            </a:pPr>
            <a:r>
              <a:rPr lang="en-US" altLang="zh-CN" sz="1200" b="1" dirty="0" smtClean="0"/>
              <a:t>1</a:t>
            </a:r>
            <a:r>
              <a:rPr lang="zh-CN" altLang="en-US" sz="1200" b="1" dirty="0" smtClean="0"/>
              <a:t>）</a:t>
            </a:r>
            <a:r>
              <a:rPr lang="en-US" altLang="zh-CN" sz="1200" b="1" dirty="0" smtClean="0"/>
              <a:t>Client</a:t>
            </a:r>
          </a:p>
          <a:p>
            <a:pPr eaLnBrk="1" hangingPunct="1">
              <a:spcBef>
                <a:spcPct val="0"/>
              </a:spcBef>
            </a:pPr>
            <a:r>
              <a:rPr lang="zh-CN" altLang="en-US" sz="1200" dirty="0" smtClean="0"/>
              <a:t>用户编写的</a:t>
            </a:r>
            <a:r>
              <a:rPr lang="en-US" altLang="zh-CN" sz="1200" dirty="0" err="1" smtClean="0"/>
              <a:t>MapReduce</a:t>
            </a:r>
            <a:r>
              <a:rPr lang="zh-CN" altLang="en-US" sz="1200" dirty="0" smtClean="0"/>
              <a:t>程序通过</a:t>
            </a:r>
            <a:r>
              <a:rPr lang="en-US" altLang="zh-CN" sz="1200" dirty="0" smtClean="0"/>
              <a:t>Client</a:t>
            </a:r>
            <a:r>
              <a:rPr lang="zh-CN" altLang="en-US" sz="1200" dirty="0" smtClean="0"/>
              <a:t>提交到</a:t>
            </a:r>
            <a:r>
              <a:rPr lang="en-US" altLang="zh-CN" sz="1200" dirty="0" err="1" smtClean="0"/>
              <a:t>JobTracker</a:t>
            </a:r>
            <a:r>
              <a:rPr lang="zh-CN" altLang="en-US" sz="1200" dirty="0" smtClean="0"/>
              <a:t>端</a:t>
            </a:r>
            <a:endParaRPr lang="en-US" altLang="zh-CN" sz="1200" dirty="0" smtClean="0"/>
          </a:p>
          <a:p>
            <a:pPr eaLnBrk="1" hangingPunct="1">
              <a:spcBef>
                <a:spcPct val="0"/>
              </a:spcBef>
            </a:pPr>
            <a:r>
              <a:rPr lang="zh-CN" altLang="en-US" sz="1200" dirty="0" smtClean="0"/>
              <a:t>用户可通过</a:t>
            </a:r>
            <a:r>
              <a:rPr lang="en-US" altLang="zh-CN" sz="1200" dirty="0" smtClean="0"/>
              <a:t>Client</a:t>
            </a:r>
            <a:r>
              <a:rPr lang="zh-CN" altLang="en-US" sz="1200" dirty="0" smtClean="0"/>
              <a:t>提供的一些接口查看作业运行状态</a:t>
            </a:r>
          </a:p>
          <a:p>
            <a:pPr eaLnBrk="1" hangingPunct="1">
              <a:spcBef>
                <a:spcPct val="0"/>
              </a:spcBef>
              <a:buFontTx/>
              <a:buNone/>
            </a:pPr>
            <a:r>
              <a:rPr lang="en-US" altLang="zh-CN" sz="1200" b="1" dirty="0" smtClean="0"/>
              <a:t>2</a:t>
            </a:r>
            <a:r>
              <a:rPr lang="zh-CN" altLang="en-US" sz="1200" b="1" dirty="0" smtClean="0"/>
              <a:t>）</a:t>
            </a:r>
            <a:r>
              <a:rPr lang="en-US" altLang="zh-CN" sz="1200" b="1" dirty="0" err="1" smtClean="0"/>
              <a:t>JobTracker</a:t>
            </a:r>
            <a:endParaRPr lang="zh-CN" altLang="en-US" sz="1200" dirty="0" smtClean="0"/>
          </a:p>
          <a:p>
            <a:pPr eaLnBrk="1" hangingPunct="1">
              <a:spcBef>
                <a:spcPct val="0"/>
              </a:spcBef>
            </a:pPr>
            <a:r>
              <a:rPr lang="en-US" altLang="zh-CN" sz="1200" dirty="0" err="1" smtClean="0"/>
              <a:t>JobTracker</a:t>
            </a:r>
            <a:r>
              <a:rPr lang="zh-CN" altLang="en-US" sz="1200" dirty="0" smtClean="0"/>
              <a:t>负责资源监控和作业调度</a:t>
            </a:r>
            <a:endParaRPr lang="en-US" altLang="zh-CN" sz="1200" dirty="0" smtClean="0"/>
          </a:p>
          <a:p>
            <a:pPr eaLnBrk="1" hangingPunct="1">
              <a:spcBef>
                <a:spcPct val="0"/>
              </a:spcBef>
            </a:pPr>
            <a:r>
              <a:rPr lang="en-US" altLang="zh-CN" sz="1200" dirty="0" err="1" smtClean="0"/>
              <a:t>JobTracker</a:t>
            </a:r>
            <a:r>
              <a:rPr lang="en-US" altLang="zh-CN" sz="1200" dirty="0" smtClean="0"/>
              <a:t> </a:t>
            </a:r>
            <a:r>
              <a:rPr lang="zh-CN" altLang="en-US" sz="1200" dirty="0" smtClean="0"/>
              <a:t>监控所有</a:t>
            </a:r>
            <a:r>
              <a:rPr lang="en-US" altLang="zh-CN" sz="1200" dirty="0" err="1" smtClean="0"/>
              <a:t>TaskTracker</a:t>
            </a:r>
            <a:r>
              <a:rPr lang="zh-CN" altLang="en-US" sz="1200" dirty="0" smtClean="0"/>
              <a:t>与</a:t>
            </a:r>
            <a:r>
              <a:rPr lang="en-US" altLang="zh-CN" sz="1200" dirty="0" smtClean="0"/>
              <a:t>Job</a:t>
            </a:r>
            <a:r>
              <a:rPr lang="zh-CN" altLang="en-US" sz="1200" dirty="0" smtClean="0"/>
              <a:t>的健康状况，一旦发现失败，就将相应的任务转移到其他节点</a:t>
            </a:r>
            <a:endParaRPr lang="en-US" altLang="zh-CN" sz="1200" dirty="0" smtClean="0"/>
          </a:p>
          <a:p>
            <a:pPr eaLnBrk="1" hangingPunct="1">
              <a:spcBef>
                <a:spcPct val="0"/>
              </a:spcBef>
            </a:pPr>
            <a:r>
              <a:rPr lang="en-US" altLang="zh-CN" sz="1200" dirty="0" err="1" smtClean="0"/>
              <a:t>JobTracker</a:t>
            </a:r>
            <a:r>
              <a:rPr lang="en-US" altLang="zh-CN" sz="1200" dirty="0" smtClean="0"/>
              <a:t> </a:t>
            </a:r>
            <a:r>
              <a:rPr lang="zh-CN" altLang="en-US" sz="1200" dirty="0" smtClean="0"/>
              <a:t>会跟踪任务的执行进度、资源使用量等信息，并将这些信息告诉任务调度器（</a:t>
            </a:r>
            <a:r>
              <a:rPr lang="en-US" altLang="zh-CN" sz="1200" dirty="0" err="1" smtClean="0"/>
              <a:t>TaskScheduler</a:t>
            </a:r>
            <a:r>
              <a:rPr lang="zh-CN" altLang="en-US" sz="1200" dirty="0" smtClean="0"/>
              <a:t>），而调度器会在资源出现空闲时，选择合适的任务去使用这些资源</a:t>
            </a:r>
            <a:endParaRPr lang="en-US" altLang="zh-CN" sz="1200" dirty="0" smtClean="0"/>
          </a:p>
          <a:p>
            <a:pPr eaLnBrk="1" hangingPunct="1">
              <a:spcBef>
                <a:spcPct val="0"/>
              </a:spcBef>
              <a:buFontTx/>
              <a:buNone/>
            </a:pPr>
            <a:r>
              <a:rPr lang="en-US" altLang="zh-CN" sz="1200" b="1" dirty="0" smtClean="0"/>
              <a:t>3</a:t>
            </a:r>
            <a:r>
              <a:rPr lang="zh-CN" altLang="en-US" sz="1200" b="1" dirty="0" smtClean="0"/>
              <a:t>）</a:t>
            </a:r>
            <a:r>
              <a:rPr lang="en-US" altLang="zh-CN" sz="1200" b="1" dirty="0" err="1" smtClean="0"/>
              <a:t>TaskTracker</a:t>
            </a:r>
            <a:endParaRPr lang="zh-CN" altLang="en-US" sz="1200" dirty="0" smtClean="0"/>
          </a:p>
          <a:p>
            <a:pPr eaLnBrk="1" hangingPunct="1">
              <a:spcBef>
                <a:spcPct val="0"/>
              </a:spcBef>
            </a:pPr>
            <a:r>
              <a:rPr lang="en-US" altLang="zh-CN" sz="1200" dirty="0" err="1" smtClean="0"/>
              <a:t>TaskTracker</a:t>
            </a:r>
            <a:r>
              <a:rPr lang="en-US" altLang="zh-CN" sz="1200" dirty="0" smtClean="0"/>
              <a:t> </a:t>
            </a:r>
            <a:r>
              <a:rPr lang="zh-CN" altLang="en-US" sz="1200" dirty="0" smtClean="0"/>
              <a:t>会周期性地通过“心跳”将本节点上资源的使用情况和任务的运行进度汇报给</a:t>
            </a:r>
            <a:r>
              <a:rPr lang="en-US" altLang="zh-CN" sz="1200" dirty="0" err="1" smtClean="0"/>
              <a:t>JobTracker</a:t>
            </a:r>
            <a:r>
              <a:rPr lang="zh-CN" altLang="en-US" sz="1200" dirty="0" smtClean="0"/>
              <a:t>，同时接收</a:t>
            </a:r>
            <a:r>
              <a:rPr lang="en-US" altLang="zh-CN" sz="1200" dirty="0" err="1" smtClean="0"/>
              <a:t>JobTracker</a:t>
            </a:r>
            <a:r>
              <a:rPr lang="en-US" altLang="zh-CN" sz="1200" dirty="0" smtClean="0"/>
              <a:t> </a:t>
            </a:r>
            <a:r>
              <a:rPr lang="zh-CN" altLang="en-US" sz="1200" dirty="0" smtClean="0"/>
              <a:t>发送过来的命令并执行相应的操作（如启动新任务、杀死任务等）</a:t>
            </a:r>
            <a:endParaRPr lang="en-US" altLang="zh-CN" sz="1200" dirty="0" smtClean="0"/>
          </a:p>
          <a:p>
            <a:pPr eaLnBrk="1" hangingPunct="1">
              <a:spcBef>
                <a:spcPct val="0"/>
              </a:spcBef>
            </a:pPr>
            <a:r>
              <a:rPr lang="en-US" altLang="zh-CN" sz="1200" dirty="0" err="1" smtClean="0"/>
              <a:t>TaskTracker</a:t>
            </a:r>
            <a:r>
              <a:rPr lang="en-US" altLang="zh-CN" sz="1200" dirty="0" smtClean="0"/>
              <a:t> </a:t>
            </a:r>
            <a:r>
              <a:rPr lang="zh-CN" altLang="en-US" sz="1200" dirty="0" smtClean="0"/>
              <a:t>使用“</a:t>
            </a:r>
            <a:r>
              <a:rPr lang="en-US" altLang="zh-CN" sz="1200" dirty="0" smtClean="0"/>
              <a:t>slot”</a:t>
            </a:r>
            <a:r>
              <a:rPr lang="zh-CN" altLang="en-US" sz="1200" dirty="0" smtClean="0"/>
              <a:t>等量划分本节点上的资源量（</a:t>
            </a:r>
            <a:r>
              <a:rPr lang="en-US" altLang="zh-CN" sz="1200" dirty="0" smtClean="0"/>
              <a:t>CPU</a:t>
            </a:r>
            <a:r>
              <a:rPr lang="zh-CN" altLang="en-US" sz="1200" dirty="0" smtClean="0"/>
              <a:t>、内存等）。一个</a:t>
            </a:r>
            <a:r>
              <a:rPr lang="en-US" altLang="zh-CN" sz="1200" dirty="0" smtClean="0"/>
              <a:t>Task </a:t>
            </a:r>
            <a:r>
              <a:rPr lang="zh-CN" altLang="en-US" sz="1200" dirty="0" smtClean="0"/>
              <a:t>获取到一个</a:t>
            </a:r>
            <a:r>
              <a:rPr lang="en-US" altLang="zh-CN" sz="1200" dirty="0" smtClean="0"/>
              <a:t>slot </a:t>
            </a:r>
            <a:r>
              <a:rPr lang="zh-CN" altLang="en-US" sz="1200" dirty="0" smtClean="0"/>
              <a:t>后才有机会运行，而</a:t>
            </a:r>
            <a:r>
              <a:rPr lang="en-US" altLang="zh-CN" sz="1200" dirty="0" smtClean="0"/>
              <a:t>Hadoop</a:t>
            </a:r>
            <a:r>
              <a:rPr lang="zh-CN" altLang="en-US" sz="1200" dirty="0" smtClean="0"/>
              <a:t>调度器的作用就是将各个</a:t>
            </a:r>
            <a:r>
              <a:rPr lang="en-US" altLang="zh-CN" sz="1200" dirty="0" err="1" smtClean="0"/>
              <a:t>TaskTracker</a:t>
            </a:r>
            <a:r>
              <a:rPr lang="zh-CN" altLang="en-US" sz="1200" dirty="0" smtClean="0"/>
              <a:t>上的空闲</a:t>
            </a:r>
            <a:r>
              <a:rPr lang="en-US" altLang="zh-CN" sz="1200" dirty="0" smtClean="0"/>
              <a:t>slot</a:t>
            </a:r>
            <a:r>
              <a:rPr lang="zh-CN" altLang="en-US" sz="1200" dirty="0" smtClean="0"/>
              <a:t>分配给</a:t>
            </a:r>
            <a:r>
              <a:rPr lang="en-US" altLang="zh-CN" sz="1200" dirty="0" smtClean="0"/>
              <a:t>Task</a:t>
            </a:r>
            <a:r>
              <a:rPr lang="zh-CN" altLang="en-US" sz="1200" dirty="0" smtClean="0"/>
              <a:t>使用。</a:t>
            </a:r>
            <a:r>
              <a:rPr lang="en-US" altLang="zh-CN" sz="1200" dirty="0" smtClean="0"/>
              <a:t>slot </a:t>
            </a:r>
            <a:r>
              <a:rPr lang="zh-CN" altLang="en-US" sz="1200" dirty="0" smtClean="0"/>
              <a:t>分为</a:t>
            </a:r>
            <a:r>
              <a:rPr lang="en-US" altLang="zh-CN" sz="1200" dirty="0" smtClean="0"/>
              <a:t>Map slot </a:t>
            </a:r>
            <a:r>
              <a:rPr lang="zh-CN" altLang="en-US" sz="1200" dirty="0" smtClean="0"/>
              <a:t>和</a:t>
            </a:r>
            <a:r>
              <a:rPr lang="en-US" altLang="zh-CN" sz="1200" dirty="0" smtClean="0"/>
              <a:t>Reduce slot </a:t>
            </a:r>
            <a:r>
              <a:rPr lang="zh-CN" altLang="en-US" sz="1200" dirty="0" smtClean="0"/>
              <a:t>两种，分别供</a:t>
            </a:r>
            <a:r>
              <a:rPr lang="en-US" altLang="zh-CN" sz="1200" dirty="0" err="1" smtClean="0"/>
              <a:t>MapTask</a:t>
            </a:r>
            <a:r>
              <a:rPr lang="en-US" altLang="zh-CN" sz="1200" dirty="0" smtClean="0"/>
              <a:t> </a:t>
            </a:r>
            <a:r>
              <a:rPr lang="zh-CN" altLang="en-US" sz="1200" dirty="0" smtClean="0"/>
              <a:t>和</a:t>
            </a:r>
            <a:r>
              <a:rPr lang="en-US" altLang="zh-CN" sz="1200" dirty="0" smtClean="0"/>
              <a:t>Reduce Task </a:t>
            </a:r>
            <a:r>
              <a:rPr lang="zh-CN" altLang="en-US" sz="1200" dirty="0" smtClean="0"/>
              <a:t>使用</a:t>
            </a:r>
          </a:p>
          <a:p>
            <a:pPr eaLnBrk="1" hangingPunct="1">
              <a:spcBef>
                <a:spcPct val="0"/>
              </a:spcBef>
              <a:buFontTx/>
              <a:buNone/>
            </a:pPr>
            <a:r>
              <a:rPr lang="en-US" altLang="zh-CN" sz="1200" b="1" dirty="0" smtClean="0"/>
              <a:t>4</a:t>
            </a:r>
            <a:r>
              <a:rPr lang="zh-CN" altLang="en-US" sz="1200" b="1" dirty="0" smtClean="0"/>
              <a:t>）</a:t>
            </a:r>
            <a:r>
              <a:rPr lang="en-US" altLang="zh-CN" sz="1200" b="1" dirty="0" smtClean="0"/>
              <a:t>Task</a:t>
            </a:r>
            <a:endParaRPr lang="zh-CN" altLang="en-US" sz="1200" dirty="0" smtClean="0"/>
          </a:p>
          <a:p>
            <a:pPr eaLnBrk="1" hangingPunct="1">
              <a:spcBef>
                <a:spcPct val="0"/>
              </a:spcBef>
              <a:buFontTx/>
              <a:buNone/>
            </a:pPr>
            <a:r>
              <a:rPr lang="en-US" altLang="zh-CN" sz="1200" dirty="0" smtClean="0"/>
              <a:t>Task </a:t>
            </a:r>
            <a:r>
              <a:rPr lang="zh-CN" altLang="en-US" sz="1200" dirty="0" smtClean="0"/>
              <a:t>分为</a:t>
            </a:r>
            <a:r>
              <a:rPr lang="en-US" altLang="zh-CN" sz="1200" dirty="0" smtClean="0"/>
              <a:t>Map Task </a:t>
            </a:r>
            <a:r>
              <a:rPr lang="zh-CN" altLang="en-US" sz="1200" dirty="0" smtClean="0"/>
              <a:t>和</a:t>
            </a:r>
            <a:r>
              <a:rPr lang="en-US" altLang="zh-CN" sz="1200" dirty="0" smtClean="0"/>
              <a:t>Reduce Task </a:t>
            </a:r>
            <a:r>
              <a:rPr lang="zh-CN" altLang="en-US" sz="1200" dirty="0" smtClean="0"/>
              <a:t>两种，均由</a:t>
            </a:r>
            <a:r>
              <a:rPr lang="en-US" altLang="zh-CN" sz="1200" dirty="0" err="1" smtClean="0"/>
              <a:t>TaskTracker</a:t>
            </a:r>
            <a:r>
              <a:rPr lang="en-US" altLang="zh-CN" sz="1200" dirty="0" smtClean="0"/>
              <a:t> </a:t>
            </a:r>
            <a:r>
              <a:rPr lang="zh-CN" altLang="en-US" sz="1200" dirty="0" smtClean="0"/>
              <a:t>启动</a:t>
            </a:r>
          </a:p>
          <a:p>
            <a:pPr eaLnBrk="1" hangingPunct="1">
              <a:spcBef>
                <a:spcPct val="0"/>
              </a:spcBef>
            </a:pP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70</a:t>
            </a:fld>
            <a:endParaRPr lang="zh-CN" altLang="en-US"/>
          </a:p>
        </p:txBody>
      </p:sp>
    </p:spTree>
    <p:extLst>
      <p:ext uri="{BB962C8B-B14F-4D97-AF65-F5344CB8AC3E}">
        <p14:creationId xmlns:p14="http://schemas.microsoft.com/office/powerpoint/2010/main" val="370630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HDFS </a:t>
            </a:r>
            <a:r>
              <a:rPr lang="zh-CN" altLang="en-US" sz="1200" dirty="0" smtClean="0"/>
              <a:t>以固定大小的</a:t>
            </a:r>
            <a:r>
              <a:rPr lang="en-US" altLang="zh-CN" sz="1200" dirty="0" smtClean="0"/>
              <a:t>block </a:t>
            </a:r>
            <a:r>
              <a:rPr lang="zh-CN" altLang="en-US" sz="1200" dirty="0" smtClean="0"/>
              <a:t>为基本单位存储数据，而对于</a:t>
            </a:r>
            <a:r>
              <a:rPr lang="en-US" altLang="zh-CN" sz="1200" dirty="0" err="1" smtClean="0"/>
              <a:t>MapReduce</a:t>
            </a:r>
            <a:r>
              <a:rPr lang="en-US" altLang="zh-CN" sz="1200" dirty="0" smtClean="0"/>
              <a:t> </a:t>
            </a:r>
            <a:r>
              <a:rPr lang="zh-CN" altLang="en-US" sz="1200" dirty="0" smtClean="0"/>
              <a:t>而言，其处理单位是</a:t>
            </a:r>
            <a:r>
              <a:rPr lang="en-US" altLang="zh-CN" sz="1200" dirty="0" smtClean="0"/>
              <a:t>split</a:t>
            </a:r>
            <a:r>
              <a:rPr lang="zh-CN" altLang="en-US" sz="1200" dirty="0" smtClean="0"/>
              <a:t>。</a:t>
            </a:r>
            <a:r>
              <a:rPr lang="en-US" altLang="zh-CN" sz="1200" dirty="0" smtClean="0"/>
              <a:t>split </a:t>
            </a:r>
            <a:r>
              <a:rPr lang="zh-CN" altLang="en-US" sz="1200" dirty="0" smtClean="0"/>
              <a:t>是一个逻辑概念，它只包含一些元数据信息，比如数据起始位置、数据长度、数据所在节点等。它的划分方法完全由用户自己决定。</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Hadoop</a:t>
            </a:r>
            <a:r>
              <a:rPr lang="zh-CN" altLang="en-US" sz="1200" dirty="0" smtClean="0"/>
              <a:t>为每个</a:t>
            </a:r>
            <a:r>
              <a:rPr lang="en-US" altLang="zh-CN" sz="1200" dirty="0" smtClean="0"/>
              <a:t>split</a:t>
            </a:r>
            <a:r>
              <a:rPr lang="zh-CN" altLang="en-US" sz="1200" dirty="0" smtClean="0"/>
              <a:t>创建一个</a:t>
            </a:r>
            <a:r>
              <a:rPr lang="en-US" altLang="zh-CN" sz="1200" dirty="0" smtClean="0"/>
              <a:t>Map</a:t>
            </a:r>
            <a:r>
              <a:rPr lang="zh-CN" altLang="en-US" sz="1200" dirty="0" smtClean="0"/>
              <a:t>任务，</a:t>
            </a:r>
            <a:r>
              <a:rPr lang="en-US" altLang="zh-CN" sz="1200" dirty="0" smtClean="0"/>
              <a:t>split </a:t>
            </a:r>
            <a:r>
              <a:rPr lang="zh-CN" altLang="en-US" sz="1200" dirty="0" smtClean="0"/>
              <a:t>的多少决定了</a:t>
            </a:r>
            <a:r>
              <a:rPr lang="en-US" altLang="zh-CN" sz="1200" dirty="0" smtClean="0"/>
              <a:t>Map</a:t>
            </a:r>
            <a:r>
              <a:rPr lang="zh-CN" altLang="en-US" sz="1200" dirty="0" smtClean="0"/>
              <a:t>任务的数目。大多数情况下，理想的分片大小是一个</a:t>
            </a:r>
            <a:r>
              <a:rPr lang="en-US" altLang="zh-CN" sz="1200" dirty="0" smtClean="0"/>
              <a:t>HDFS</a:t>
            </a:r>
            <a:r>
              <a:rPr lang="zh-CN" altLang="en-US" sz="1200" dirty="0" smtClean="0"/>
              <a:t>块</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73</a:t>
            </a:fld>
            <a:endParaRPr lang="zh-CN" altLang="en-US"/>
          </a:p>
        </p:txBody>
      </p:sp>
    </p:spTree>
    <p:extLst>
      <p:ext uri="{BB962C8B-B14F-4D97-AF65-F5344CB8AC3E}">
        <p14:creationId xmlns:p14="http://schemas.microsoft.com/office/powerpoint/2010/main" val="1642300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dirty="0" smtClean="0"/>
              <a:t>用户没有定义</a:t>
            </a:r>
            <a:r>
              <a:rPr lang="en-US" altLang="zh-CN" sz="1200" dirty="0" smtClean="0"/>
              <a:t>Combiner</a:t>
            </a:r>
            <a:r>
              <a:rPr lang="zh-CN" altLang="en-US" sz="1200" dirty="0" smtClean="0"/>
              <a:t>时的</a:t>
            </a:r>
            <a:r>
              <a:rPr lang="en-US" altLang="zh-CN" sz="1200" dirty="0" smtClean="0"/>
              <a:t>Reduce</a:t>
            </a:r>
            <a:r>
              <a:rPr lang="zh-CN" altLang="en-US" sz="1200" dirty="0" smtClean="0"/>
              <a:t>过程示意图 </a:t>
            </a:r>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76</a:t>
            </a:fld>
            <a:endParaRPr lang="zh-CN" altLang="en-US"/>
          </a:p>
        </p:txBody>
      </p:sp>
    </p:spTree>
    <p:extLst>
      <p:ext uri="{BB962C8B-B14F-4D97-AF65-F5344CB8AC3E}">
        <p14:creationId xmlns:p14="http://schemas.microsoft.com/office/powerpoint/2010/main" val="3503049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dirty="0" smtClean="0"/>
              <a:t>用户有定义</a:t>
            </a:r>
            <a:r>
              <a:rPr lang="en-US" altLang="zh-CN" sz="1200" dirty="0" smtClean="0"/>
              <a:t>Combiner</a:t>
            </a:r>
            <a:r>
              <a:rPr lang="zh-CN" altLang="en-US" sz="1200" dirty="0" smtClean="0"/>
              <a:t>时的</a:t>
            </a:r>
            <a:r>
              <a:rPr lang="en-US" altLang="zh-CN" sz="1200" dirty="0" smtClean="0"/>
              <a:t>Reduce</a:t>
            </a:r>
            <a:r>
              <a:rPr lang="zh-CN" altLang="en-US" sz="1200" dirty="0" smtClean="0"/>
              <a:t>过程示意图 </a:t>
            </a:r>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77</a:t>
            </a:fld>
            <a:endParaRPr lang="zh-CN" altLang="en-US"/>
          </a:p>
        </p:txBody>
      </p:sp>
    </p:spTree>
    <p:extLst>
      <p:ext uri="{BB962C8B-B14F-4D97-AF65-F5344CB8AC3E}">
        <p14:creationId xmlns:p14="http://schemas.microsoft.com/office/powerpoint/2010/main" val="173421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42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B77AD06-B1E5-48B1-8FEC-F1134161292C}" type="slidenum">
              <a:rPr lang="zh-CN" altLang="en-US" smtClean="0"/>
              <a:pPr/>
              <a:t>79</a:t>
            </a:fld>
            <a:endParaRPr lang="zh-CN" altLang="en-US" smtClean="0"/>
          </a:p>
        </p:txBody>
      </p:sp>
    </p:spTree>
    <p:extLst>
      <p:ext uri="{BB962C8B-B14F-4D97-AF65-F5344CB8AC3E}">
        <p14:creationId xmlns:p14="http://schemas.microsoft.com/office/powerpoint/2010/main" val="3098036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eaLnBrk="1" hangingPunct="1">
              <a:spcBef>
                <a:spcPct val="0"/>
              </a:spcBef>
            </a:pPr>
            <a:r>
              <a:rPr lang="zh-CN" altLang="zh-CN" dirty="0" smtClean="0"/>
              <a:t>许多迭代式算法</a:t>
            </a:r>
            <a:r>
              <a:rPr lang="zh-CN" altLang="en-US" dirty="0" smtClean="0"/>
              <a:t>在</a:t>
            </a:r>
            <a:r>
              <a:rPr lang="zh-CN" altLang="zh-CN" dirty="0" smtClean="0"/>
              <a:t>不同计算阶段之间会重用中间结果</a:t>
            </a:r>
            <a:endParaRPr lang="en-US" altLang="zh-CN" dirty="0" smtClean="0"/>
          </a:p>
          <a:p>
            <a:pPr eaLnBrk="1" hangingPunct="1">
              <a:spcBef>
                <a:spcPct val="0"/>
              </a:spcBef>
            </a:pPr>
            <a:r>
              <a:rPr lang="en-US" altLang="zh-CN" dirty="0" err="1" smtClean="0"/>
              <a:t>MapReduce</a:t>
            </a:r>
            <a:r>
              <a:rPr lang="zh-CN" altLang="zh-CN" dirty="0" smtClean="0"/>
              <a:t>把中间结果写入到</a:t>
            </a:r>
            <a:r>
              <a:rPr lang="en-US" altLang="zh-CN" dirty="0" smtClean="0"/>
              <a:t>HDFS</a:t>
            </a:r>
            <a:r>
              <a:rPr lang="zh-CN" altLang="zh-CN" dirty="0" smtClean="0"/>
              <a:t>中，带来了大量的数据复制、磁盘</a:t>
            </a:r>
            <a:r>
              <a:rPr lang="en-US" altLang="zh-CN" dirty="0" smtClean="0"/>
              <a:t>IO</a:t>
            </a:r>
            <a:r>
              <a:rPr lang="zh-CN" altLang="zh-CN" dirty="0" smtClean="0"/>
              <a:t>和序列化开销</a:t>
            </a:r>
            <a:endParaRPr lang="en-US" altLang="zh-CN" dirty="0" smtClean="0"/>
          </a:p>
          <a:p>
            <a:pPr eaLnBrk="1" hangingPunct="1">
              <a:spcBef>
                <a:spcPct val="0"/>
              </a:spcBef>
            </a:pPr>
            <a:endParaRPr lang="en-US" altLang="zh-CN" sz="1200" dirty="0" smtClean="0"/>
          </a:p>
          <a:p>
            <a:pPr eaLnBrk="1" hangingPunct="1">
              <a:spcBef>
                <a:spcPct val="0"/>
              </a:spcBef>
            </a:pPr>
            <a:r>
              <a:rPr lang="zh-CN" altLang="zh-CN" sz="1200" dirty="0" smtClean="0"/>
              <a:t>使用</a:t>
            </a:r>
            <a:r>
              <a:rPr lang="en-US" altLang="zh-CN" sz="1200" dirty="0" smtClean="0"/>
              <a:t>Hadoop</a:t>
            </a:r>
            <a:r>
              <a:rPr lang="zh-CN" altLang="zh-CN" sz="1200" dirty="0" smtClean="0"/>
              <a:t>进行迭代计算非常耗资源</a:t>
            </a:r>
            <a:endParaRPr lang="en-US" altLang="zh-CN" sz="1200" dirty="0" smtClean="0"/>
          </a:p>
          <a:p>
            <a:pPr eaLnBrk="1" hangingPunct="1">
              <a:spcBef>
                <a:spcPct val="0"/>
              </a:spcBef>
            </a:pPr>
            <a:r>
              <a:rPr lang="en-US" altLang="zh-CN" sz="1200" dirty="0" smtClean="0"/>
              <a:t>Spark</a:t>
            </a:r>
            <a:r>
              <a:rPr lang="zh-CN" altLang="zh-CN" sz="1200" dirty="0" smtClean="0"/>
              <a:t>将数据载入内存后，之后的迭代计算都可以直接使用内存中的中间结果作运算，避免了从磁盘中频繁读取数据</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82</a:t>
            </a:fld>
            <a:endParaRPr lang="zh-CN" altLang="en-US"/>
          </a:p>
        </p:txBody>
      </p:sp>
    </p:spTree>
    <p:extLst>
      <p:ext uri="{BB962C8B-B14F-4D97-AF65-F5344CB8AC3E}">
        <p14:creationId xmlns:p14="http://schemas.microsoft.com/office/powerpoint/2010/main" val="529466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spcBef>
                <a:spcPct val="0"/>
              </a:spcBef>
            </a:pPr>
            <a:r>
              <a:rPr lang="en-US" altLang="zh-CN" sz="1200" dirty="0" smtClean="0">
                <a:latin typeface="Times New Roman" panose="02020603050405020304" pitchFamily="18" charset="0"/>
                <a:cs typeface="Times New Roman" panose="02020603050405020304" pitchFamily="18" charset="0"/>
              </a:rPr>
              <a:t>RDD</a:t>
            </a:r>
            <a:r>
              <a:rPr lang="zh-CN" altLang="en-US" sz="1200" dirty="0" smtClean="0">
                <a:latin typeface="Times New Roman" panose="02020603050405020304" pitchFamily="18" charset="0"/>
                <a:cs typeface="Times New Roman" panose="02020603050405020304" pitchFamily="18" charset="0"/>
              </a:rPr>
              <a:t>：是</a:t>
            </a:r>
            <a:r>
              <a:rPr lang="en-US" altLang="zh-CN" sz="1200" dirty="0" err="1" smtClean="0">
                <a:latin typeface="Times New Roman" panose="02020603050405020304" pitchFamily="18" charset="0"/>
                <a:cs typeface="Times New Roman" panose="02020603050405020304" pitchFamily="18" charset="0"/>
              </a:rPr>
              <a:t>Resillient</a:t>
            </a:r>
            <a:r>
              <a:rPr lang="en-US" altLang="zh-CN" sz="1200" dirty="0" smtClean="0">
                <a:latin typeface="Times New Roman" panose="02020603050405020304" pitchFamily="18" charset="0"/>
                <a:cs typeface="Times New Roman" panose="02020603050405020304" pitchFamily="18" charset="0"/>
              </a:rPr>
              <a:t> Distributed Dataset</a:t>
            </a:r>
            <a:r>
              <a:rPr lang="zh-CN" altLang="en-US" sz="1200" dirty="0" smtClean="0">
                <a:latin typeface="Times New Roman" panose="02020603050405020304" pitchFamily="18" charset="0"/>
                <a:cs typeface="Times New Roman" panose="02020603050405020304" pitchFamily="18" charset="0"/>
              </a:rPr>
              <a:t>（弹性分布式数据集）的简称，是分布式内存的一个抽象概念，</a:t>
            </a:r>
            <a:r>
              <a:rPr lang="zh-CN" altLang="zh-CN" sz="1200" dirty="0" smtClean="0"/>
              <a:t>提供了一种高度受限的共享内存模型</a:t>
            </a:r>
            <a:endParaRPr lang="zh-CN" altLang="en-US" sz="1200" dirty="0" smtClean="0"/>
          </a:p>
          <a:p>
            <a:pPr>
              <a:spcBef>
                <a:spcPct val="0"/>
              </a:spcBef>
            </a:pPr>
            <a:r>
              <a:rPr lang="en-US" altLang="zh-CN" sz="1200" dirty="0" smtClean="0">
                <a:latin typeface="Times New Roman" panose="02020603050405020304" pitchFamily="18" charset="0"/>
                <a:cs typeface="Times New Roman" panose="02020603050405020304" pitchFamily="18" charset="0"/>
              </a:rPr>
              <a:t>DAG</a:t>
            </a:r>
            <a:r>
              <a:rPr lang="zh-CN" altLang="en-US" sz="1200" dirty="0" smtClean="0">
                <a:latin typeface="Times New Roman" panose="02020603050405020304" pitchFamily="18" charset="0"/>
                <a:cs typeface="Times New Roman" panose="02020603050405020304" pitchFamily="18" charset="0"/>
              </a:rPr>
              <a:t>：是</a:t>
            </a:r>
            <a:r>
              <a:rPr lang="en-US" altLang="zh-CN" sz="1200" dirty="0" smtClean="0">
                <a:latin typeface="Times New Roman" panose="02020603050405020304" pitchFamily="18" charset="0"/>
                <a:cs typeface="Times New Roman" panose="02020603050405020304" pitchFamily="18" charset="0"/>
              </a:rPr>
              <a:t>Directed Acyclic Graph</a:t>
            </a:r>
            <a:r>
              <a:rPr lang="zh-CN" altLang="en-US" sz="1200" dirty="0" smtClean="0">
                <a:latin typeface="Times New Roman" panose="02020603050405020304" pitchFamily="18" charset="0"/>
                <a:cs typeface="Times New Roman" panose="02020603050405020304" pitchFamily="18" charset="0"/>
              </a:rPr>
              <a:t>（有向无环图）的简称，反映</a:t>
            </a:r>
            <a:r>
              <a:rPr lang="en-US" altLang="zh-CN" sz="1200" dirty="0" smtClean="0">
                <a:latin typeface="Times New Roman" panose="02020603050405020304" pitchFamily="18" charset="0"/>
                <a:cs typeface="Times New Roman" panose="02020603050405020304" pitchFamily="18" charset="0"/>
              </a:rPr>
              <a:t>RDD</a:t>
            </a:r>
            <a:r>
              <a:rPr lang="zh-CN" altLang="en-US" sz="1200" dirty="0" smtClean="0">
                <a:latin typeface="Times New Roman" panose="02020603050405020304" pitchFamily="18" charset="0"/>
                <a:cs typeface="Times New Roman" panose="02020603050405020304" pitchFamily="18" charset="0"/>
              </a:rPr>
              <a:t>之间的依赖关系</a:t>
            </a:r>
            <a:endParaRPr lang="zh-CN" altLang="en-US" sz="1200" dirty="0" smtClean="0"/>
          </a:p>
          <a:p>
            <a:pPr>
              <a:spcBef>
                <a:spcPct val="0"/>
              </a:spcBef>
            </a:pPr>
            <a:r>
              <a:rPr lang="en-US" altLang="zh-CN" sz="1200" dirty="0" smtClean="0">
                <a:latin typeface="Times New Roman" panose="02020603050405020304" pitchFamily="18" charset="0"/>
                <a:cs typeface="Times New Roman" panose="02020603050405020304" pitchFamily="18" charset="0"/>
              </a:rPr>
              <a:t>Executor</a:t>
            </a:r>
            <a:r>
              <a:rPr lang="zh-CN" altLang="en-US" sz="1200" dirty="0" smtClean="0">
                <a:latin typeface="Times New Roman" panose="02020603050405020304" pitchFamily="18" charset="0"/>
                <a:cs typeface="Times New Roman" panose="02020603050405020304" pitchFamily="18" charset="0"/>
              </a:rPr>
              <a:t>：是运行在工作节点（</a:t>
            </a:r>
            <a:r>
              <a:rPr lang="en-US" altLang="zh-CN" sz="1200" dirty="0" err="1" smtClean="0">
                <a:latin typeface="Times New Roman" panose="02020603050405020304" pitchFamily="18" charset="0"/>
                <a:cs typeface="Times New Roman" panose="02020603050405020304" pitchFamily="18" charset="0"/>
              </a:rPr>
              <a:t>WorkerNode</a:t>
            </a:r>
            <a:r>
              <a:rPr lang="zh-CN" altLang="en-US" sz="1200" dirty="0" smtClean="0">
                <a:latin typeface="Times New Roman" panose="02020603050405020304" pitchFamily="18" charset="0"/>
                <a:cs typeface="Times New Roman" panose="02020603050405020304" pitchFamily="18" charset="0"/>
              </a:rPr>
              <a:t>）的一个进程，负责运行</a:t>
            </a:r>
            <a:r>
              <a:rPr lang="en-US" altLang="zh-CN" sz="1200" dirty="0" smtClean="0">
                <a:latin typeface="Times New Roman" panose="02020603050405020304" pitchFamily="18" charset="0"/>
                <a:cs typeface="Times New Roman" panose="02020603050405020304" pitchFamily="18" charset="0"/>
              </a:rPr>
              <a:t>Task</a:t>
            </a:r>
            <a:endParaRPr lang="zh-CN" altLang="en-US" sz="1200" dirty="0" smtClean="0"/>
          </a:p>
          <a:p>
            <a:pPr>
              <a:spcBef>
                <a:spcPct val="0"/>
              </a:spcBef>
            </a:pPr>
            <a:r>
              <a:rPr lang="en-US" altLang="zh-CN" sz="1200" dirty="0" smtClean="0">
                <a:latin typeface="Times New Roman" panose="02020603050405020304" pitchFamily="18" charset="0"/>
                <a:cs typeface="Times New Roman" panose="02020603050405020304" pitchFamily="18" charset="0"/>
              </a:rPr>
              <a:t>Application</a:t>
            </a:r>
            <a:r>
              <a:rPr lang="zh-CN" altLang="en-US" sz="1200" dirty="0" smtClean="0">
                <a:latin typeface="Times New Roman" panose="02020603050405020304" pitchFamily="18" charset="0"/>
                <a:cs typeface="Times New Roman" panose="02020603050405020304" pitchFamily="18" charset="0"/>
              </a:rPr>
              <a:t>：用户编写的</a:t>
            </a:r>
            <a:r>
              <a:rPr lang="en-US" altLang="zh-CN" sz="1200" dirty="0" smtClean="0">
                <a:latin typeface="Times New Roman" panose="02020603050405020304" pitchFamily="18" charset="0"/>
                <a:cs typeface="Times New Roman" panose="02020603050405020304" pitchFamily="18" charset="0"/>
              </a:rPr>
              <a:t>Spark</a:t>
            </a:r>
            <a:r>
              <a:rPr lang="zh-CN" altLang="en-US" sz="1200" dirty="0" smtClean="0">
                <a:latin typeface="Times New Roman" panose="02020603050405020304" pitchFamily="18" charset="0"/>
                <a:cs typeface="Times New Roman" panose="02020603050405020304" pitchFamily="18" charset="0"/>
              </a:rPr>
              <a:t>应用程序</a:t>
            </a:r>
          </a:p>
          <a:p>
            <a:pPr>
              <a:spcBef>
                <a:spcPct val="0"/>
              </a:spcBef>
            </a:pPr>
            <a:r>
              <a:rPr lang="en-US" altLang="zh-CN" sz="1200" dirty="0" smtClean="0">
                <a:latin typeface="Times New Roman" panose="02020603050405020304" pitchFamily="18" charset="0"/>
                <a:cs typeface="Times New Roman" panose="02020603050405020304" pitchFamily="18" charset="0"/>
              </a:rPr>
              <a:t>Task</a:t>
            </a:r>
            <a:r>
              <a:rPr lang="zh-CN" altLang="en-US" sz="1200" dirty="0" smtClean="0">
                <a:latin typeface="Times New Roman" panose="02020603050405020304" pitchFamily="18" charset="0"/>
                <a:cs typeface="Times New Roman" panose="02020603050405020304" pitchFamily="18" charset="0"/>
              </a:rPr>
              <a:t>：运行在</a:t>
            </a:r>
            <a:r>
              <a:rPr lang="en-US" altLang="zh-CN" sz="1200" dirty="0" smtClean="0">
                <a:latin typeface="Times New Roman" panose="02020603050405020304" pitchFamily="18" charset="0"/>
                <a:cs typeface="Times New Roman" panose="02020603050405020304" pitchFamily="18" charset="0"/>
              </a:rPr>
              <a:t>Executor</a:t>
            </a:r>
            <a:r>
              <a:rPr lang="zh-CN" altLang="en-US" sz="1200" dirty="0" smtClean="0">
                <a:latin typeface="Times New Roman" panose="02020603050405020304" pitchFamily="18" charset="0"/>
                <a:cs typeface="Times New Roman" panose="02020603050405020304" pitchFamily="18" charset="0"/>
              </a:rPr>
              <a:t>上的工作单元</a:t>
            </a:r>
            <a:r>
              <a:rPr lang="zh-CN" altLang="en-US" sz="1200" dirty="0" smtClean="0"/>
              <a:t> </a:t>
            </a:r>
            <a:endParaRPr lang="en-US" altLang="zh-CN" sz="1200" dirty="0" smtClean="0"/>
          </a:p>
          <a:p>
            <a:pPr eaLnBrk="1" hangingPunct="1">
              <a:spcBef>
                <a:spcPct val="0"/>
              </a:spcBef>
            </a:pPr>
            <a:r>
              <a:rPr lang="en-US" altLang="zh-CN" sz="1200" dirty="0" smtClean="0"/>
              <a:t>Job</a:t>
            </a:r>
            <a:r>
              <a:rPr lang="zh-CN" altLang="zh-CN" sz="1200" dirty="0" smtClean="0"/>
              <a:t>：一个</a:t>
            </a:r>
            <a:r>
              <a:rPr lang="en-US" altLang="zh-CN" sz="1200" dirty="0" smtClean="0"/>
              <a:t>Job</a:t>
            </a:r>
            <a:r>
              <a:rPr lang="zh-CN" altLang="zh-CN" sz="1200" dirty="0" smtClean="0"/>
              <a:t>包含多个</a:t>
            </a:r>
            <a:r>
              <a:rPr lang="en-US" altLang="zh-CN" sz="1200" dirty="0" smtClean="0"/>
              <a:t>RDD</a:t>
            </a:r>
            <a:r>
              <a:rPr lang="zh-CN" altLang="zh-CN" sz="1200" dirty="0" smtClean="0"/>
              <a:t>及作用于相应</a:t>
            </a:r>
            <a:r>
              <a:rPr lang="en-US" altLang="zh-CN" sz="1200" dirty="0" smtClean="0"/>
              <a:t>RDD</a:t>
            </a:r>
            <a:r>
              <a:rPr lang="zh-CN" altLang="zh-CN" sz="1200" dirty="0" smtClean="0"/>
              <a:t>上的各种操作</a:t>
            </a:r>
          </a:p>
          <a:p>
            <a:pPr eaLnBrk="1" hangingPunct="1">
              <a:spcBef>
                <a:spcPct val="0"/>
              </a:spcBef>
            </a:pPr>
            <a:r>
              <a:rPr lang="en-US" altLang="zh-CN" sz="1200" dirty="0" smtClean="0"/>
              <a:t>Stage</a:t>
            </a:r>
            <a:r>
              <a:rPr lang="zh-CN" altLang="zh-CN" sz="1200" dirty="0" smtClean="0"/>
              <a:t>：是</a:t>
            </a:r>
            <a:r>
              <a:rPr lang="en-US" altLang="zh-CN" sz="1200" dirty="0" smtClean="0"/>
              <a:t>Job</a:t>
            </a:r>
            <a:r>
              <a:rPr lang="zh-CN" altLang="zh-CN" sz="1200" dirty="0" smtClean="0"/>
              <a:t>的基本调度单位，一个</a:t>
            </a:r>
            <a:r>
              <a:rPr lang="en-US" altLang="zh-CN" sz="1200" dirty="0" smtClean="0"/>
              <a:t>Job</a:t>
            </a:r>
            <a:r>
              <a:rPr lang="zh-CN" altLang="zh-CN" sz="1200" dirty="0" smtClean="0"/>
              <a:t>会分为多组</a:t>
            </a:r>
            <a:r>
              <a:rPr lang="en-US" altLang="zh-CN" sz="1200" dirty="0" smtClean="0"/>
              <a:t>Task</a:t>
            </a:r>
            <a:r>
              <a:rPr lang="zh-CN" altLang="zh-CN" sz="1200" dirty="0" smtClean="0"/>
              <a:t>，每组</a:t>
            </a:r>
            <a:r>
              <a:rPr lang="en-US" altLang="zh-CN" sz="1200" dirty="0" smtClean="0"/>
              <a:t>Task</a:t>
            </a:r>
            <a:r>
              <a:rPr lang="zh-CN" altLang="zh-CN" sz="1200" dirty="0" smtClean="0"/>
              <a:t>被称为</a:t>
            </a:r>
            <a:r>
              <a:rPr lang="en-US" altLang="zh-CN" sz="1200" dirty="0" smtClean="0"/>
              <a:t>Stage</a:t>
            </a:r>
            <a:r>
              <a:rPr lang="zh-CN" altLang="zh-CN" sz="1200" dirty="0" smtClean="0"/>
              <a:t>，或者也被称为</a:t>
            </a:r>
            <a:r>
              <a:rPr lang="en-US" altLang="zh-CN" sz="1200" dirty="0" err="1" smtClean="0"/>
              <a:t>TaskSet</a:t>
            </a:r>
            <a:r>
              <a:rPr lang="zh-CN" altLang="zh-CN" sz="1200" dirty="0" smtClean="0"/>
              <a:t>，代表了一组关联的、相互之间没有</a:t>
            </a:r>
            <a:r>
              <a:rPr lang="en-US" altLang="zh-CN" sz="1200" dirty="0" smtClean="0"/>
              <a:t>Shuffle</a:t>
            </a:r>
            <a:r>
              <a:rPr lang="zh-CN" altLang="zh-CN" sz="1200" dirty="0" smtClean="0"/>
              <a:t>依赖关系的任务组成的任务集</a:t>
            </a:r>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85</a:t>
            </a:fld>
            <a:endParaRPr lang="zh-CN" altLang="en-US"/>
          </a:p>
        </p:txBody>
      </p:sp>
    </p:spTree>
    <p:extLst>
      <p:ext uri="{BB962C8B-B14F-4D97-AF65-F5344CB8AC3E}">
        <p14:creationId xmlns:p14="http://schemas.microsoft.com/office/powerpoint/2010/main" val="1687908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RDD</a:t>
            </a:r>
            <a:r>
              <a:rPr lang="zh-CN" altLang="zh-CN" dirty="0" smtClean="0"/>
              <a:t>就是为了满足这种需求而出现的，它提供了一个抽象的数据架构，我们不必担心底层数据的分布式特性，只需将具体的应用逻辑表达为一系列转换处理</a:t>
            </a:r>
            <a:r>
              <a:rPr lang="zh-CN" altLang="en-US" dirty="0" smtClean="0"/>
              <a:t>，不同</a:t>
            </a:r>
            <a:r>
              <a:rPr lang="en-US" altLang="zh-CN" dirty="0" smtClean="0"/>
              <a:t>RDD</a:t>
            </a:r>
            <a:r>
              <a:rPr lang="zh-CN" altLang="en-US" dirty="0" smtClean="0"/>
              <a:t>之间的转换操作形成依赖关系，可以实现管道化，避免中间数据存储</a:t>
            </a:r>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86</a:t>
            </a:fld>
            <a:endParaRPr lang="zh-CN" altLang="en-US"/>
          </a:p>
        </p:txBody>
      </p:sp>
    </p:spTree>
    <p:extLst>
      <p:ext uri="{BB962C8B-B14F-4D97-AF65-F5344CB8AC3E}">
        <p14:creationId xmlns:p14="http://schemas.microsoft.com/office/powerpoint/2010/main" val="273087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52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530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018C12-3DDE-4037-BBC9-1347EBFE3273}"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2561966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eaLnBrk="1" hangingPunct="1">
              <a:spcBef>
                <a:spcPct val="0"/>
              </a:spcBef>
              <a:buFontTx/>
              <a:buNone/>
            </a:pPr>
            <a:r>
              <a:rPr lang="en-US" altLang="zh-CN" sz="1200" dirty="0" smtClean="0"/>
              <a:t>Spark</a:t>
            </a:r>
            <a:r>
              <a:rPr lang="zh-CN" altLang="zh-CN" sz="1200" dirty="0" smtClean="0"/>
              <a:t>通过分析各个</a:t>
            </a:r>
            <a:r>
              <a:rPr lang="en-US" altLang="zh-CN" sz="1200" dirty="0" smtClean="0"/>
              <a:t>RDD</a:t>
            </a:r>
            <a:r>
              <a:rPr lang="zh-CN" altLang="zh-CN" sz="1200" dirty="0" smtClean="0"/>
              <a:t>的依赖关系生成了</a:t>
            </a:r>
            <a:r>
              <a:rPr lang="en-US" altLang="zh-CN" sz="1200" dirty="0" smtClean="0"/>
              <a:t>DAG</a:t>
            </a:r>
            <a:r>
              <a:rPr lang="zh-CN" altLang="zh-CN" sz="1200" dirty="0" smtClean="0"/>
              <a:t>，再通过分析各个</a:t>
            </a:r>
            <a:r>
              <a:rPr lang="en-US" altLang="zh-CN" sz="1200" dirty="0" smtClean="0"/>
              <a:t>RDD</a:t>
            </a:r>
            <a:r>
              <a:rPr lang="zh-CN" altLang="zh-CN" sz="1200" dirty="0" smtClean="0"/>
              <a:t>中的分区之间的依赖关系来决定如何划分</a:t>
            </a:r>
            <a:r>
              <a:rPr lang="en-US" altLang="zh-CN" sz="1200" dirty="0" smtClean="0"/>
              <a:t>Stage</a:t>
            </a:r>
            <a:r>
              <a:rPr lang="zh-CN" altLang="zh-CN" sz="1200" dirty="0" smtClean="0"/>
              <a:t>，具体划分方法是：</a:t>
            </a:r>
            <a:endParaRPr lang="en-US" altLang="zh-CN" sz="1200" dirty="0" smtClean="0"/>
          </a:p>
          <a:p>
            <a:pPr eaLnBrk="1" hangingPunct="1">
              <a:spcBef>
                <a:spcPct val="0"/>
              </a:spcBef>
            </a:pPr>
            <a:r>
              <a:rPr lang="zh-CN" altLang="zh-CN" sz="1200" dirty="0" smtClean="0"/>
              <a:t>在</a:t>
            </a:r>
            <a:r>
              <a:rPr lang="en-US" altLang="zh-CN" sz="1200" dirty="0" smtClean="0"/>
              <a:t>DAG</a:t>
            </a:r>
            <a:r>
              <a:rPr lang="zh-CN" altLang="zh-CN" sz="1200" dirty="0" smtClean="0"/>
              <a:t>中进行反向解析，遇到宽依赖就断开</a:t>
            </a:r>
            <a:endParaRPr lang="en-US" altLang="zh-CN" sz="1200" dirty="0" smtClean="0"/>
          </a:p>
          <a:p>
            <a:pPr eaLnBrk="1" hangingPunct="1">
              <a:spcBef>
                <a:spcPct val="0"/>
              </a:spcBef>
            </a:pPr>
            <a:r>
              <a:rPr lang="zh-CN" altLang="zh-CN" sz="1200" dirty="0" smtClean="0"/>
              <a:t>遇到窄依赖就把当前的</a:t>
            </a:r>
            <a:r>
              <a:rPr lang="en-US" altLang="zh-CN" sz="1200" dirty="0" smtClean="0"/>
              <a:t>RDD</a:t>
            </a:r>
            <a:r>
              <a:rPr lang="zh-CN" altLang="zh-CN" sz="1200" dirty="0" smtClean="0"/>
              <a:t>加入到</a:t>
            </a:r>
            <a:r>
              <a:rPr lang="en-US" altLang="zh-CN" sz="1200" dirty="0" smtClean="0"/>
              <a:t>Stage</a:t>
            </a:r>
            <a:r>
              <a:rPr lang="zh-CN" altLang="zh-CN" sz="1200" dirty="0" smtClean="0"/>
              <a:t>中</a:t>
            </a:r>
            <a:endParaRPr lang="en-US" altLang="zh-CN" sz="1200" dirty="0" smtClean="0"/>
          </a:p>
          <a:p>
            <a:pPr eaLnBrk="1" hangingPunct="1">
              <a:spcBef>
                <a:spcPct val="0"/>
              </a:spcBef>
            </a:pPr>
            <a:r>
              <a:rPr lang="zh-CN" altLang="zh-CN" sz="1200" dirty="0" smtClean="0"/>
              <a:t>将窄依赖尽量划分在同一个</a:t>
            </a:r>
            <a:r>
              <a:rPr lang="en-US" altLang="zh-CN" sz="1200" dirty="0" smtClean="0"/>
              <a:t>Stage</a:t>
            </a:r>
            <a:r>
              <a:rPr lang="zh-CN" altLang="zh-CN" sz="1200" dirty="0" smtClean="0"/>
              <a:t>中，可以实现流水线计算</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87</a:t>
            </a:fld>
            <a:endParaRPr lang="zh-CN" altLang="en-US"/>
          </a:p>
        </p:txBody>
      </p:sp>
    </p:spTree>
    <p:extLst>
      <p:ext uri="{BB962C8B-B14F-4D97-AF65-F5344CB8AC3E}">
        <p14:creationId xmlns:p14="http://schemas.microsoft.com/office/powerpoint/2010/main" val="38734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42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B77AD06-B1E5-48B1-8FEC-F1134161292C}" type="slidenum">
              <a:rPr lang="zh-CN" altLang="en-US" smtClean="0"/>
              <a:pPr/>
              <a:t>88</a:t>
            </a:fld>
            <a:endParaRPr lang="zh-CN" altLang="en-US" smtClean="0"/>
          </a:p>
        </p:txBody>
      </p:sp>
    </p:spTree>
    <p:extLst>
      <p:ext uri="{BB962C8B-B14F-4D97-AF65-F5344CB8AC3E}">
        <p14:creationId xmlns:p14="http://schemas.microsoft.com/office/powerpoint/2010/main" val="2298091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xfrm>
            <a:off x="381000" y="685800"/>
            <a:ext cx="6096000" cy="3429000"/>
          </a:xfrm>
          <a:ln/>
        </p:spPr>
      </p:sp>
      <p:sp>
        <p:nvSpPr>
          <p:cNvPr id="163843" name="备注占位符 2"/>
          <p:cNvSpPr>
            <a:spLocks noGrp="1"/>
          </p:cNvSpPr>
          <p:nvPr>
            <p:ph type="body" idx="1"/>
          </p:nvPr>
        </p:nvSpPr>
        <p:spPr>
          <a:noFill/>
          <a:ln/>
        </p:spPr>
        <p:txBody>
          <a:bodyPr/>
          <a:lstStyle/>
          <a:p>
            <a:pPr eaLnBrk="1" hangingPunct="1"/>
            <a:endParaRPr lang="zh-CN" altLang="en-US" smtClean="0"/>
          </a:p>
        </p:txBody>
      </p:sp>
      <p:sp>
        <p:nvSpPr>
          <p:cNvPr id="163844" name="灯片编号占位符 3"/>
          <p:cNvSpPr>
            <a:spLocks noGrp="1"/>
          </p:cNvSpPr>
          <p:nvPr>
            <p:ph type="sldNum" sz="quarter" idx="5"/>
          </p:nvPr>
        </p:nvSpPr>
        <p:spPr>
          <a:noFill/>
        </p:spPr>
        <p:txBody>
          <a:bodyPr/>
          <a:lstStyle/>
          <a:p>
            <a:fld id="{C197CD79-AB75-45AA-A382-4A2A6D4C6F72}" type="slidenum">
              <a:rPr lang="en-US" altLang="zh-CN" smtClean="0"/>
              <a:pPr/>
              <a:t>92</a:t>
            </a:fld>
            <a:endParaRPr lang="en-US" altLang="zh-CN" smtClean="0"/>
          </a:p>
        </p:txBody>
      </p:sp>
    </p:spTree>
    <p:extLst>
      <p:ext uri="{BB962C8B-B14F-4D97-AF65-F5344CB8AC3E}">
        <p14:creationId xmlns:p14="http://schemas.microsoft.com/office/powerpoint/2010/main" val="468517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1" dirty="0" smtClean="0"/>
              <a:t>Spout</a:t>
            </a:r>
            <a:r>
              <a:rPr lang="zh-CN" altLang="en-US" sz="1200" b="1" dirty="0" smtClean="0"/>
              <a:t>：</a:t>
            </a:r>
            <a:r>
              <a:rPr lang="en-US" altLang="zh-CN" sz="1200" dirty="0" smtClean="0"/>
              <a:t>Storm</a:t>
            </a:r>
            <a:r>
              <a:rPr lang="zh-CN" altLang="zh-CN" sz="1200" dirty="0" smtClean="0"/>
              <a:t>认为每个</a:t>
            </a:r>
            <a:r>
              <a:rPr lang="en-US" altLang="zh-CN" sz="1200" dirty="0" smtClean="0"/>
              <a:t>Stream</a:t>
            </a:r>
            <a:r>
              <a:rPr lang="zh-CN" altLang="zh-CN" sz="1200" dirty="0" smtClean="0"/>
              <a:t>都有一个源头，并把这个源头抽象为</a:t>
            </a:r>
            <a:r>
              <a:rPr lang="en-US" altLang="zh-CN" sz="1200" dirty="0" smtClean="0"/>
              <a:t>Spout</a:t>
            </a:r>
          </a:p>
          <a:p>
            <a:r>
              <a:rPr lang="zh-CN" altLang="en-US" sz="1200" dirty="0" smtClean="0"/>
              <a:t>通常</a:t>
            </a:r>
            <a:r>
              <a:rPr lang="en-US" altLang="zh-CN" sz="1200" dirty="0" smtClean="0"/>
              <a:t>Spout</a:t>
            </a:r>
            <a:r>
              <a:rPr lang="zh-CN" altLang="en-US" sz="1200" dirty="0" smtClean="0"/>
              <a:t>会从外部数据源（队列、数据库等）读取数据，然后封装成</a:t>
            </a:r>
            <a:r>
              <a:rPr lang="en-US" altLang="zh-CN" sz="1200" dirty="0" smtClean="0"/>
              <a:t>Tuple</a:t>
            </a:r>
            <a:r>
              <a:rPr lang="zh-CN" altLang="en-US" sz="1200" dirty="0" smtClean="0"/>
              <a:t>形式，发送到</a:t>
            </a:r>
            <a:r>
              <a:rPr lang="en-US" altLang="zh-CN" sz="1200" dirty="0" smtClean="0"/>
              <a:t>Stream</a:t>
            </a:r>
            <a:r>
              <a:rPr lang="zh-CN" altLang="en-US" sz="1200" dirty="0" smtClean="0"/>
              <a:t>中。</a:t>
            </a:r>
            <a:r>
              <a:rPr lang="en-US" altLang="zh-CN" sz="1200" dirty="0" smtClean="0"/>
              <a:t>Spout</a:t>
            </a:r>
            <a:r>
              <a:rPr lang="zh-CN" altLang="en-US" sz="1200" dirty="0" smtClean="0"/>
              <a:t>是一个主动的角色，在接口内部有个</a:t>
            </a:r>
            <a:r>
              <a:rPr lang="en-US" altLang="zh-CN" sz="1200" dirty="0" err="1" smtClean="0"/>
              <a:t>nextTuple</a:t>
            </a:r>
            <a:r>
              <a:rPr lang="zh-CN" altLang="en-US" sz="1200" dirty="0" smtClean="0"/>
              <a:t>函数，</a:t>
            </a:r>
            <a:r>
              <a:rPr lang="en-US" altLang="zh-CN" sz="1200" dirty="0" smtClean="0"/>
              <a:t>Storm</a:t>
            </a:r>
            <a:r>
              <a:rPr lang="zh-CN" altLang="en-US" sz="1200" dirty="0" smtClean="0"/>
              <a:t>框架会不停的调用该函数</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96</a:t>
            </a:fld>
            <a:endParaRPr lang="zh-CN" altLang="en-US"/>
          </a:p>
        </p:txBody>
      </p:sp>
    </p:spTree>
    <p:extLst>
      <p:ext uri="{BB962C8B-B14F-4D97-AF65-F5344CB8AC3E}">
        <p14:creationId xmlns:p14="http://schemas.microsoft.com/office/powerpoint/2010/main" val="1637876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1" dirty="0" smtClean="0"/>
              <a:t>Bolt</a:t>
            </a:r>
            <a:r>
              <a:rPr lang="zh-CN" altLang="en-US" sz="1200" b="1" dirty="0" smtClean="0"/>
              <a:t>：</a:t>
            </a:r>
            <a:r>
              <a:rPr lang="en-US" altLang="zh-CN" sz="1200" dirty="0" smtClean="0"/>
              <a:t>Storm</a:t>
            </a:r>
            <a:r>
              <a:rPr lang="zh-CN" altLang="zh-CN" sz="1200" dirty="0" smtClean="0"/>
              <a:t>将</a:t>
            </a:r>
            <a:r>
              <a:rPr lang="en-US" altLang="zh-CN" sz="1200" dirty="0" smtClean="0"/>
              <a:t>Streams</a:t>
            </a:r>
            <a:r>
              <a:rPr lang="zh-CN" altLang="zh-CN" sz="1200" dirty="0" smtClean="0"/>
              <a:t>的状态转换过程抽象为</a:t>
            </a:r>
            <a:r>
              <a:rPr lang="en-US" altLang="zh-CN" sz="1200" dirty="0" smtClean="0"/>
              <a:t>Bolt</a:t>
            </a:r>
            <a:r>
              <a:rPr lang="zh-CN" altLang="zh-CN" sz="1200" dirty="0" smtClean="0"/>
              <a:t>。</a:t>
            </a:r>
            <a:r>
              <a:rPr lang="en-US" altLang="zh-CN" sz="1200" dirty="0" smtClean="0"/>
              <a:t>Bolt</a:t>
            </a:r>
            <a:r>
              <a:rPr lang="zh-CN" altLang="zh-CN" sz="1200" dirty="0" smtClean="0"/>
              <a:t>即可以处理</a:t>
            </a:r>
            <a:r>
              <a:rPr lang="en-US" altLang="zh-CN" sz="1200" dirty="0" smtClean="0"/>
              <a:t>Tuple</a:t>
            </a:r>
            <a:r>
              <a:rPr lang="zh-CN" altLang="zh-CN" sz="1200" dirty="0" smtClean="0"/>
              <a:t>，也可以将处理后的</a:t>
            </a:r>
            <a:r>
              <a:rPr lang="en-US" altLang="zh-CN" sz="1200" dirty="0" smtClean="0"/>
              <a:t>Tuple</a:t>
            </a:r>
            <a:r>
              <a:rPr lang="zh-CN" altLang="zh-CN" sz="1200" dirty="0" smtClean="0"/>
              <a:t>作为新的</a:t>
            </a:r>
            <a:r>
              <a:rPr lang="en-US" altLang="zh-CN" sz="1200" dirty="0" smtClean="0"/>
              <a:t>Streams</a:t>
            </a:r>
            <a:r>
              <a:rPr lang="zh-CN" altLang="zh-CN" sz="1200" dirty="0" smtClean="0"/>
              <a:t>发送给其他</a:t>
            </a:r>
            <a:r>
              <a:rPr lang="en-US" altLang="zh-CN" sz="1200" dirty="0" smtClean="0"/>
              <a:t>Bolt</a:t>
            </a:r>
          </a:p>
          <a:p>
            <a:r>
              <a:rPr lang="en-US" altLang="zh-CN" sz="1200" dirty="0" smtClean="0"/>
              <a:t>Bolt</a:t>
            </a:r>
            <a:r>
              <a:rPr lang="zh-CN" altLang="en-US" sz="1200" dirty="0" smtClean="0"/>
              <a:t>可以执行过滤、函数操作、</a:t>
            </a:r>
            <a:r>
              <a:rPr lang="en-US" altLang="zh-CN" sz="1200" dirty="0" smtClean="0"/>
              <a:t>Join</a:t>
            </a:r>
            <a:r>
              <a:rPr lang="zh-CN" altLang="en-US" sz="1200" dirty="0" smtClean="0"/>
              <a:t>、操作数据库等任何操作</a:t>
            </a:r>
            <a:endParaRPr lang="en-US" altLang="zh-CN" sz="1200" dirty="0" smtClean="0"/>
          </a:p>
          <a:p>
            <a:r>
              <a:rPr lang="en-US" altLang="zh-CN" sz="1200" dirty="0" smtClean="0"/>
              <a:t>Bolt</a:t>
            </a:r>
            <a:r>
              <a:rPr lang="zh-CN" altLang="en-US" sz="1200" dirty="0" smtClean="0"/>
              <a:t>是一个被动的角色，其接口中有一个</a:t>
            </a:r>
            <a:r>
              <a:rPr lang="en-US" altLang="zh-CN" sz="1200" dirty="0" smtClean="0"/>
              <a:t>execute(Tuple input)</a:t>
            </a:r>
            <a:r>
              <a:rPr lang="zh-CN" altLang="en-US" sz="1200" dirty="0" smtClean="0"/>
              <a:t>方法，在接收到消息之后会调用此函数，用户可以在此方法中执行自己的处理逻辑</a:t>
            </a:r>
            <a:endParaRPr lang="zh-CN" altLang="zh-CN" sz="1200" dirty="0" smtClean="0"/>
          </a:p>
          <a:p>
            <a:endParaRPr lang="en-US" altLang="zh-CN" dirty="0" smtClean="0"/>
          </a:p>
          <a:p>
            <a:r>
              <a:rPr lang="en-US" altLang="zh-CN" sz="1200" b="1" dirty="0" smtClean="0"/>
              <a:t>Topology</a:t>
            </a:r>
            <a:r>
              <a:rPr lang="zh-CN" altLang="en-US" sz="1200" b="1" dirty="0" smtClean="0"/>
              <a:t>：</a:t>
            </a:r>
            <a:r>
              <a:rPr lang="en-US" altLang="zh-CN" sz="1200" dirty="0" smtClean="0"/>
              <a:t>Storm</a:t>
            </a:r>
            <a:r>
              <a:rPr lang="zh-CN" altLang="zh-CN" sz="1200" dirty="0" smtClean="0"/>
              <a:t>将</a:t>
            </a:r>
            <a:r>
              <a:rPr lang="en-US" altLang="zh-CN" sz="1200" dirty="0" smtClean="0"/>
              <a:t>Spouts</a:t>
            </a:r>
            <a:r>
              <a:rPr lang="zh-CN" altLang="zh-CN" sz="1200" dirty="0" smtClean="0"/>
              <a:t>和</a:t>
            </a:r>
            <a:r>
              <a:rPr lang="en-US" altLang="zh-CN" sz="1200" dirty="0" smtClean="0"/>
              <a:t>Bolts</a:t>
            </a:r>
            <a:r>
              <a:rPr lang="zh-CN" altLang="zh-CN" sz="1200" dirty="0" smtClean="0"/>
              <a:t>组成的网络抽象成</a:t>
            </a:r>
            <a:r>
              <a:rPr lang="en-US" altLang="zh-CN" sz="1200" dirty="0" smtClean="0"/>
              <a:t>Topology</a:t>
            </a:r>
            <a:r>
              <a:rPr lang="zh-CN" altLang="zh-CN" sz="1200" dirty="0" smtClean="0"/>
              <a:t>，</a:t>
            </a:r>
            <a:r>
              <a:rPr lang="zh-CN" altLang="en-US" sz="1200" dirty="0" smtClean="0"/>
              <a:t>它</a:t>
            </a:r>
            <a:r>
              <a:rPr lang="zh-CN" altLang="zh-CN" sz="1200" dirty="0" smtClean="0"/>
              <a:t>可以被提交到</a:t>
            </a:r>
            <a:r>
              <a:rPr lang="en-US" altLang="zh-CN" sz="1200" dirty="0" smtClean="0"/>
              <a:t>Storm</a:t>
            </a:r>
            <a:r>
              <a:rPr lang="zh-CN" altLang="zh-CN" sz="1200" dirty="0" smtClean="0"/>
              <a:t>集群执行。</a:t>
            </a:r>
            <a:r>
              <a:rPr lang="en-US" altLang="zh-CN" sz="1200" dirty="0" smtClean="0"/>
              <a:t>Topology</a:t>
            </a:r>
            <a:r>
              <a:rPr lang="zh-CN" altLang="en-US" sz="1200" dirty="0" smtClean="0"/>
              <a:t>可视为</a:t>
            </a:r>
            <a:r>
              <a:rPr lang="zh-CN" altLang="zh-CN" sz="1200" dirty="0" smtClean="0"/>
              <a:t>流转换图</a:t>
            </a:r>
            <a:r>
              <a:rPr lang="zh-CN" altLang="en-US" sz="1200" dirty="0" smtClean="0"/>
              <a:t>，图中</a:t>
            </a:r>
            <a:r>
              <a:rPr lang="zh-CN" altLang="zh-CN" sz="1200" dirty="0" smtClean="0"/>
              <a:t>节点是一个</a:t>
            </a:r>
            <a:r>
              <a:rPr lang="en-US" altLang="zh-CN" sz="1200" dirty="0" smtClean="0"/>
              <a:t>Spout</a:t>
            </a:r>
            <a:r>
              <a:rPr lang="zh-CN" altLang="zh-CN" sz="1200" dirty="0" smtClean="0"/>
              <a:t>或</a:t>
            </a:r>
            <a:r>
              <a:rPr lang="en-US" altLang="zh-CN" sz="1200" dirty="0" smtClean="0"/>
              <a:t>Bolt</a:t>
            </a:r>
            <a:r>
              <a:rPr lang="zh-CN" altLang="zh-CN" sz="1200" dirty="0" smtClean="0"/>
              <a:t>，边则表示</a:t>
            </a:r>
            <a:r>
              <a:rPr lang="en-US" altLang="zh-CN" sz="1200" dirty="0" smtClean="0"/>
              <a:t>Bolt</a:t>
            </a:r>
            <a:r>
              <a:rPr lang="zh-CN" altLang="zh-CN" sz="1200" dirty="0" smtClean="0"/>
              <a:t>订阅了哪个</a:t>
            </a:r>
            <a:r>
              <a:rPr lang="en-US" altLang="zh-CN" sz="1200" dirty="0" smtClean="0"/>
              <a:t>Stream</a:t>
            </a:r>
            <a:r>
              <a:rPr lang="zh-CN" altLang="zh-CN" sz="1200" dirty="0" smtClean="0"/>
              <a:t>。当</a:t>
            </a:r>
            <a:r>
              <a:rPr lang="en-US" altLang="zh-CN" sz="1200" dirty="0" smtClean="0"/>
              <a:t>Spout</a:t>
            </a:r>
            <a:r>
              <a:rPr lang="zh-CN" altLang="zh-CN" sz="1200" dirty="0" smtClean="0"/>
              <a:t>或者</a:t>
            </a:r>
            <a:r>
              <a:rPr lang="en-US" altLang="zh-CN" sz="1200" dirty="0" smtClean="0"/>
              <a:t>Bolt</a:t>
            </a:r>
            <a:r>
              <a:rPr lang="zh-CN" altLang="zh-CN" sz="1200" dirty="0" smtClean="0"/>
              <a:t>发送元组时，它会把元组发送到每个订阅了该</a:t>
            </a:r>
            <a:r>
              <a:rPr lang="en-US" altLang="zh-CN" sz="1200" dirty="0" smtClean="0"/>
              <a:t>Stream</a:t>
            </a:r>
            <a:r>
              <a:rPr lang="zh-CN" altLang="zh-CN" sz="1200" dirty="0" smtClean="0"/>
              <a:t>的</a:t>
            </a:r>
            <a:r>
              <a:rPr lang="en-US" altLang="zh-CN" sz="1200" dirty="0" smtClean="0"/>
              <a:t>Bolt</a:t>
            </a:r>
            <a:r>
              <a:rPr lang="zh-CN" altLang="zh-CN" sz="1200" dirty="0" smtClean="0"/>
              <a:t>上进行处理</a:t>
            </a:r>
            <a:endParaRPr lang="en-US" altLang="zh-CN" sz="1200" dirty="0" smtClean="0"/>
          </a:p>
          <a:p>
            <a:r>
              <a:rPr lang="en-US" altLang="zh-CN" sz="1200" dirty="0" smtClean="0"/>
              <a:t>Topology</a:t>
            </a:r>
            <a:r>
              <a:rPr lang="zh-CN" altLang="en-US" sz="1200" dirty="0" smtClean="0"/>
              <a:t>里面的每个处理组件（</a:t>
            </a:r>
            <a:r>
              <a:rPr lang="en-US" altLang="zh-CN" sz="1200" dirty="0" smtClean="0"/>
              <a:t>Spout</a:t>
            </a:r>
            <a:r>
              <a:rPr lang="zh-CN" altLang="en-US" sz="1200" dirty="0" smtClean="0"/>
              <a:t>或</a:t>
            </a:r>
            <a:r>
              <a:rPr lang="en-US" altLang="zh-CN" sz="1200" dirty="0" smtClean="0"/>
              <a:t>Bolt</a:t>
            </a:r>
            <a:r>
              <a:rPr lang="zh-CN" altLang="en-US" sz="1200" dirty="0" smtClean="0"/>
              <a:t>）都包含处理逻辑， 而组件之间的连接则表示数据流动的方向</a:t>
            </a:r>
            <a:endParaRPr lang="en-US" altLang="zh-CN" sz="1200" dirty="0" smtClean="0"/>
          </a:p>
          <a:p>
            <a:r>
              <a:rPr lang="en-US" altLang="zh-CN" sz="1200" dirty="0" smtClean="0"/>
              <a:t>Topology</a:t>
            </a:r>
            <a:r>
              <a:rPr lang="zh-CN" altLang="en-US" sz="1200" dirty="0" smtClean="0"/>
              <a:t>里面的每一个组件都是并行运行的</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97</a:t>
            </a:fld>
            <a:endParaRPr lang="zh-CN" altLang="en-US"/>
          </a:p>
        </p:txBody>
      </p:sp>
    </p:spTree>
    <p:extLst>
      <p:ext uri="{BB962C8B-B14F-4D97-AF65-F5344CB8AC3E}">
        <p14:creationId xmlns:p14="http://schemas.microsoft.com/office/powerpoint/2010/main" val="1233976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98</a:t>
            </a:fld>
            <a:endParaRPr lang="zh-CN" altLang="en-US"/>
          </a:p>
        </p:txBody>
      </p:sp>
    </p:spTree>
    <p:extLst>
      <p:ext uri="{BB962C8B-B14F-4D97-AF65-F5344CB8AC3E}">
        <p14:creationId xmlns:p14="http://schemas.microsoft.com/office/powerpoint/2010/main" val="4014335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dirty="0" smtClean="0"/>
              <a:t>Storm</a:t>
            </a:r>
            <a:r>
              <a:rPr lang="zh-CN" altLang="en-US" sz="1200" dirty="0" smtClean="0"/>
              <a:t>使用</a:t>
            </a:r>
            <a:r>
              <a:rPr lang="en-US" altLang="zh-CN" sz="1200" dirty="0" smtClean="0"/>
              <a:t>Zookeeper</a:t>
            </a:r>
            <a:r>
              <a:rPr lang="zh-CN" altLang="zh-CN" sz="1200" dirty="0" smtClean="0"/>
              <a:t>来作为分布式协调组件，负责</a:t>
            </a:r>
            <a:r>
              <a:rPr lang="en-US" altLang="zh-CN" sz="1200" dirty="0" smtClean="0"/>
              <a:t>Nimbus</a:t>
            </a:r>
            <a:r>
              <a:rPr lang="zh-CN" altLang="zh-CN" sz="1200" dirty="0" smtClean="0"/>
              <a:t>和多个</a:t>
            </a:r>
            <a:r>
              <a:rPr lang="en-US" altLang="zh-CN" sz="1200" dirty="0" smtClean="0"/>
              <a:t>Supervisor</a:t>
            </a:r>
            <a:r>
              <a:rPr lang="zh-CN" altLang="zh-CN" sz="1200" dirty="0" smtClean="0"/>
              <a:t>之间的所有协调工作</a:t>
            </a:r>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100</a:t>
            </a:fld>
            <a:endParaRPr lang="zh-CN" altLang="en-US"/>
          </a:p>
        </p:txBody>
      </p:sp>
    </p:spTree>
    <p:extLst>
      <p:ext uri="{BB962C8B-B14F-4D97-AF65-F5344CB8AC3E}">
        <p14:creationId xmlns:p14="http://schemas.microsoft.com/office/powerpoint/2010/main" val="2653422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Spark Streaming</a:t>
            </a:r>
            <a:r>
              <a:rPr lang="zh-CN" altLang="zh-CN" sz="1200" dirty="0" smtClean="0"/>
              <a:t>的基本原理是将实时输入数据流以时间片（秒级）为单位进行拆分，然后经</a:t>
            </a:r>
            <a:r>
              <a:rPr lang="en-US" altLang="zh-CN" sz="1200" dirty="0" smtClean="0"/>
              <a:t>Spark</a:t>
            </a:r>
            <a:r>
              <a:rPr lang="zh-CN" altLang="zh-CN" sz="1200" dirty="0" smtClean="0"/>
              <a:t>引擎以类似批处理的方式处理每个时间片数据</a:t>
            </a:r>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Spark Streaming</a:t>
            </a:r>
            <a:r>
              <a:rPr lang="zh-CN" altLang="zh-CN" sz="1200" dirty="0" smtClean="0"/>
              <a:t>最主要的抽象是</a:t>
            </a:r>
            <a:r>
              <a:rPr lang="en-US" altLang="zh-CN" sz="1200" dirty="0" err="1" smtClean="0"/>
              <a:t>DStream</a:t>
            </a:r>
            <a:r>
              <a:rPr lang="zh-CN" altLang="zh-CN" sz="1200" dirty="0" smtClean="0"/>
              <a:t>（</a:t>
            </a:r>
            <a:r>
              <a:rPr lang="en-US" altLang="zh-CN" sz="1200" dirty="0" smtClean="0"/>
              <a:t>Discretized Stream</a:t>
            </a:r>
            <a:r>
              <a:rPr lang="zh-CN" altLang="zh-CN" sz="1200" dirty="0" smtClean="0"/>
              <a:t>，离散化数据流），表示连续不断的数据流。在内部实现上，</a:t>
            </a:r>
            <a:r>
              <a:rPr lang="en-US" altLang="zh-CN" sz="1200" dirty="0" smtClean="0"/>
              <a:t>Spark Streaming</a:t>
            </a:r>
            <a:r>
              <a:rPr lang="zh-CN" altLang="zh-CN" sz="1200" dirty="0" smtClean="0"/>
              <a:t>的输入数据按照时间片（如</a:t>
            </a:r>
            <a:r>
              <a:rPr lang="en-US" altLang="zh-CN" sz="1200" dirty="0" smtClean="0"/>
              <a:t>1</a:t>
            </a:r>
            <a:r>
              <a:rPr lang="zh-CN" altLang="zh-CN" sz="1200" dirty="0" smtClean="0"/>
              <a:t>秒）分成一段一段的</a:t>
            </a:r>
            <a:r>
              <a:rPr lang="en-US" altLang="zh-CN" sz="1200" dirty="0" err="1" smtClean="0"/>
              <a:t>DStream</a:t>
            </a:r>
            <a:r>
              <a:rPr lang="zh-CN" altLang="zh-CN" sz="1200" dirty="0" smtClean="0"/>
              <a:t>，每一段数据转换为</a:t>
            </a:r>
            <a:r>
              <a:rPr lang="en-US" altLang="zh-CN" sz="1200" dirty="0" smtClean="0"/>
              <a:t>Spark</a:t>
            </a:r>
            <a:r>
              <a:rPr lang="zh-CN" altLang="zh-CN" sz="1200" dirty="0" smtClean="0"/>
              <a:t>中的</a:t>
            </a:r>
            <a:r>
              <a:rPr lang="en-US" altLang="zh-CN" sz="1200" dirty="0" smtClean="0"/>
              <a:t>RDD</a:t>
            </a:r>
            <a:r>
              <a:rPr lang="zh-CN" altLang="zh-CN" sz="1200" dirty="0" smtClean="0"/>
              <a:t>，并且对</a:t>
            </a:r>
            <a:r>
              <a:rPr lang="en-US" altLang="zh-CN" sz="1200" dirty="0" err="1" smtClean="0"/>
              <a:t>DStream</a:t>
            </a:r>
            <a:r>
              <a:rPr lang="zh-CN" altLang="zh-CN" sz="1200" dirty="0" smtClean="0"/>
              <a:t>的操作都最终转变为对相应的</a:t>
            </a:r>
            <a:r>
              <a:rPr lang="en-US" altLang="zh-CN" sz="1200" dirty="0" smtClean="0"/>
              <a:t>RDD</a:t>
            </a:r>
            <a:r>
              <a:rPr lang="zh-CN" altLang="zh-CN" sz="1200" dirty="0" smtClean="0"/>
              <a:t>的操作</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101</a:t>
            </a:fld>
            <a:endParaRPr lang="zh-CN" altLang="en-US"/>
          </a:p>
        </p:txBody>
      </p:sp>
    </p:spTree>
    <p:extLst>
      <p:ext uri="{BB962C8B-B14F-4D97-AF65-F5344CB8AC3E}">
        <p14:creationId xmlns:p14="http://schemas.microsoft.com/office/powerpoint/2010/main" val="3225224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42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B77AD06-B1E5-48B1-8FEC-F1134161292C}" type="slidenum">
              <a:rPr lang="zh-CN" altLang="en-US" smtClean="0"/>
              <a:pPr/>
              <a:t>102</a:t>
            </a:fld>
            <a:endParaRPr lang="zh-CN" altLang="en-US" smtClean="0"/>
          </a:p>
        </p:txBody>
      </p:sp>
    </p:spTree>
    <p:extLst>
      <p:ext uri="{BB962C8B-B14F-4D97-AF65-F5344CB8AC3E}">
        <p14:creationId xmlns:p14="http://schemas.microsoft.com/office/powerpoint/2010/main" val="3091621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霍乱地图分析了霍乱患者分布与水井分布之间的关系，发现在有一口井的供水范围内患者明显偏多，据此找到了霍乱爆发的根源是一个被污染的水泵 </a:t>
            </a:r>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103</a:t>
            </a:fld>
            <a:endParaRPr lang="zh-CN" altLang="en-US"/>
          </a:p>
        </p:txBody>
      </p:sp>
    </p:spTree>
    <p:extLst>
      <p:ext uri="{BB962C8B-B14F-4D97-AF65-F5344CB8AC3E}">
        <p14:creationId xmlns:p14="http://schemas.microsoft.com/office/powerpoint/2010/main" val="1243370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1" dirty="0" smtClean="0">
                <a:effectLst/>
              </a:rPr>
              <a:t>哲学是在一间黑屋子里寻找一只黑猫，而这只黑猫并不存在</a:t>
            </a:r>
          </a:p>
          <a:p>
            <a:endParaRPr lang="en-US" altLang="zh-CN" dirty="0" smtClean="0"/>
          </a:p>
          <a:p>
            <a:r>
              <a:rPr lang="zh-CN" altLang="en-US" dirty="0" smtClean="0"/>
              <a:t>南海仲裁，三甲医院里的莆田系，杜特尔特</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310BE-E083-4650-8FAA-41A69C991E81}"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1379828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eaLnBrk="1" hangingPunct="1">
              <a:spcBef>
                <a:spcPct val="0"/>
              </a:spcBef>
              <a:buFontTx/>
              <a:buNone/>
            </a:pPr>
            <a:r>
              <a:rPr lang="zh-CN" altLang="zh-CN" sz="1200" dirty="0" smtClean="0"/>
              <a:t>数据可视化历史上的另一个经典之作是</a:t>
            </a:r>
            <a:r>
              <a:rPr lang="en-US" altLang="zh-CN" sz="1200" dirty="0" smtClean="0"/>
              <a:t>1857</a:t>
            </a:r>
            <a:r>
              <a:rPr lang="zh-CN" altLang="zh-CN" sz="1200" dirty="0" smtClean="0"/>
              <a:t>年“提灯女神”南丁格尔设计的“鸡冠花图”</a:t>
            </a:r>
            <a:r>
              <a:rPr lang="en-US" altLang="zh-CN" sz="1200" dirty="0" smtClean="0"/>
              <a:t>(</a:t>
            </a:r>
            <a:r>
              <a:rPr lang="zh-CN" altLang="zh-CN" sz="1200" dirty="0" smtClean="0"/>
              <a:t>又称玫瑰图</a:t>
            </a:r>
            <a:r>
              <a:rPr lang="en-US" altLang="zh-CN" sz="1200" dirty="0" smtClean="0"/>
              <a:t>)</a:t>
            </a:r>
            <a:r>
              <a:rPr lang="zh-CN" altLang="zh-CN" sz="1200" dirty="0" smtClean="0"/>
              <a:t>，它以图形的方式直观地呈现了英国在克里米亚战争中牺牲的战士数量和死亡原因，有力地说明了改善军队医院的医疗条件对于减少战争伤亡的重要性</a:t>
            </a:r>
          </a:p>
          <a:p>
            <a:pPr eaLnBrk="1" hangingPunct="1">
              <a:spcBef>
                <a:spcPct val="0"/>
              </a:spcBef>
              <a:buFontTx/>
              <a:buNone/>
            </a:pPr>
            <a:endParaRPr lang="zh-CN" altLang="zh-CN"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104</a:t>
            </a:fld>
            <a:endParaRPr lang="zh-CN" altLang="en-US"/>
          </a:p>
        </p:txBody>
      </p:sp>
    </p:spTree>
    <p:extLst>
      <p:ext uri="{BB962C8B-B14F-4D97-AF65-F5344CB8AC3E}">
        <p14:creationId xmlns:p14="http://schemas.microsoft.com/office/powerpoint/2010/main" val="3660153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百度地图显示的北京市实时交通路况信息</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105</a:t>
            </a:fld>
            <a:endParaRPr lang="zh-CN" altLang="en-US"/>
          </a:p>
        </p:txBody>
      </p:sp>
    </p:spTree>
    <p:extLst>
      <p:ext uri="{BB962C8B-B14F-4D97-AF65-F5344CB8AC3E}">
        <p14:creationId xmlns:p14="http://schemas.microsoft.com/office/powerpoint/2010/main" val="158069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52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530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018C12-3DDE-4037-BBC9-1347EBFE3273}"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4049479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52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530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018C12-3DDE-4037-BBC9-1347EBFE3273}"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3794640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xfrm>
            <a:off x="381000" y="685800"/>
            <a:ext cx="6096000" cy="3429000"/>
          </a:xfrm>
          <a:ln/>
        </p:spPr>
      </p:sp>
      <p:sp>
        <p:nvSpPr>
          <p:cNvPr id="156675" name="备注占位符 2"/>
          <p:cNvSpPr>
            <a:spLocks noGrp="1"/>
          </p:cNvSpPr>
          <p:nvPr>
            <p:ph type="body" idx="1"/>
          </p:nvPr>
        </p:nvSpPr>
        <p:spPr>
          <a:noFill/>
          <a:ln/>
        </p:spPr>
        <p:txBody>
          <a:bodyPr/>
          <a:lstStyle/>
          <a:p>
            <a:pPr eaLnBrk="1" hangingPunct="1"/>
            <a:endParaRPr lang="zh-CN" altLang="en-US" dirty="0" smtClean="0"/>
          </a:p>
        </p:txBody>
      </p:sp>
      <p:sp>
        <p:nvSpPr>
          <p:cNvPr id="156676"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F1324F1-9D5B-48FD-8B71-CE8A0C88411F}"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1" lang="en-US" altLang="zh-CN"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2142477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52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530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018C12-3DDE-4037-BBC9-1347EBFE3273}"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535199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nSpc>
                <a:spcPct val="150000"/>
              </a:lnSpc>
              <a:spcBef>
                <a:spcPct val="0"/>
              </a:spcBef>
              <a:buFontTx/>
              <a:buNone/>
            </a:pPr>
            <a:r>
              <a:rPr lang="zh-CN" altLang="zh-CN" sz="1200" dirty="0" smtClean="0"/>
              <a:t>当处理</a:t>
            </a:r>
            <a:r>
              <a:rPr lang="en-US" altLang="zh-CN" sz="1200" dirty="0" smtClean="0"/>
              <a:t>CAP</a:t>
            </a:r>
            <a:r>
              <a:rPr lang="zh-CN" altLang="zh-CN" sz="1200" dirty="0" smtClean="0"/>
              <a:t>的问题时，可以有几个明显的选择：</a:t>
            </a:r>
          </a:p>
          <a:p>
            <a:pPr>
              <a:lnSpc>
                <a:spcPct val="150000"/>
              </a:lnSpc>
              <a:spcBef>
                <a:spcPct val="0"/>
              </a:spcBef>
              <a:buFontTx/>
              <a:buAutoNum type="arabicPeriod"/>
            </a:pPr>
            <a:r>
              <a:rPr lang="en-US" altLang="zh-CN" sz="1200" b="1" dirty="0" smtClean="0"/>
              <a:t>CA</a:t>
            </a:r>
            <a:r>
              <a:rPr lang="zh-CN" altLang="zh-CN" sz="1200" dirty="0" smtClean="0"/>
              <a:t>：也就是强调一致性（</a:t>
            </a:r>
            <a:r>
              <a:rPr lang="en-US" altLang="zh-CN" sz="1200" dirty="0" smtClean="0"/>
              <a:t>C</a:t>
            </a:r>
            <a:r>
              <a:rPr lang="zh-CN" altLang="zh-CN" sz="1200" dirty="0" smtClean="0"/>
              <a:t>）和可用性（</a:t>
            </a:r>
            <a:r>
              <a:rPr lang="en-US" altLang="zh-CN" sz="1200" dirty="0" smtClean="0"/>
              <a:t>A</a:t>
            </a:r>
            <a:r>
              <a:rPr lang="zh-CN" altLang="zh-CN" sz="1200" dirty="0" smtClean="0"/>
              <a:t>），放弃分区容忍性（</a:t>
            </a:r>
            <a:r>
              <a:rPr lang="en-US" altLang="zh-CN" sz="1200" dirty="0" smtClean="0"/>
              <a:t>P</a:t>
            </a:r>
            <a:r>
              <a:rPr lang="zh-CN" altLang="zh-CN" sz="1200" dirty="0" smtClean="0"/>
              <a:t>），最简单的做法是把所有与事务相关的内容都放到同一台机器上。很显然，这种做法会严重影响系统的可扩展性。传统的关系数据库（</a:t>
            </a:r>
            <a:r>
              <a:rPr lang="en-US" altLang="zh-CN" sz="1200" dirty="0" smtClean="0"/>
              <a:t>MySQL</a:t>
            </a:r>
            <a:r>
              <a:rPr lang="zh-CN" altLang="zh-CN" sz="1200" dirty="0" smtClean="0"/>
              <a:t>、</a:t>
            </a:r>
            <a:r>
              <a:rPr lang="en-US" altLang="zh-CN" sz="1200" dirty="0" smtClean="0"/>
              <a:t>SQL Server</a:t>
            </a:r>
            <a:r>
              <a:rPr lang="zh-CN" altLang="zh-CN" sz="1200" dirty="0" smtClean="0"/>
              <a:t>和</a:t>
            </a:r>
            <a:r>
              <a:rPr lang="en-US" altLang="zh-CN" sz="1200" dirty="0" smtClean="0"/>
              <a:t>PostgreSQL</a:t>
            </a:r>
            <a:r>
              <a:rPr lang="zh-CN" altLang="zh-CN" sz="1200" dirty="0" smtClean="0"/>
              <a:t>），都采用了这种设计原则，因此，扩展性都比较差</a:t>
            </a:r>
          </a:p>
          <a:p>
            <a:pPr>
              <a:lnSpc>
                <a:spcPct val="150000"/>
              </a:lnSpc>
              <a:spcBef>
                <a:spcPct val="0"/>
              </a:spcBef>
              <a:buFontTx/>
              <a:buAutoNum type="arabicPeriod"/>
            </a:pPr>
            <a:r>
              <a:rPr lang="en-US" altLang="zh-CN" sz="1200" b="1" dirty="0" smtClean="0"/>
              <a:t>CP</a:t>
            </a:r>
            <a:r>
              <a:rPr lang="zh-CN" altLang="zh-CN" sz="1200" dirty="0" smtClean="0"/>
              <a:t>：也就是强调一致性（</a:t>
            </a:r>
            <a:r>
              <a:rPr lang="en-US" altLang="zh-CN" sz="1200" dirty="0" smtClean="0"/>
              <a:t>C</a:t>
            </a:r>
            <a:r>
              <a:rPr lang="zh-CN" altLang="zh-CN" sz="1200" dirty="0" smtClean="0"/>
              <a:t>）和分区容忍性（</a:t>
            </a:r>
            <a:r>
              <a:rPr lang="en-US" altLang="zh-CN" sz="1200" dirty="0" smtClean="0"/>
              <a:t>P</a:t>
            </a:r>
            <a:r>
              <a:rPr lang="zh-CN" altLang="zh-CN" sz="1200" dirty="0" smtClean="0"/>
              <a:t>），放弃可用性（</a:t>
            </a:r>
            <a:r>
              <a:rPr lang="en-US" altLang="zh-CN" sz="1200" dirty="0" smtClean="0"/>
              <a:t>A</a:t>
            </a:r>
            <a:r>
              <a:rPr lang="zh-CN" altLang="zh-CN" sz="1200" dirty="0" smtClean="0"/>
              <a:t>），当出现网络分区的情况时，受影响的服务需要等待数据一致，因此在等待期间就无法对外提供服务</a:t>
            </a:r>
          </a:p>
          <a:p>
            <a:pPr>
              <a:lnSpc>
                <a:spcPct val="150000"/>
              </a:lnSpc>
              <a:spcBef>
                <a:spcPct val="0"/>
              </a:spcBef>
              <a:buFontTx/>
              <a:buAutoNum type="arabicPeriod"/>
            </a:pPr>
            <a:r>
              <a:rPr lang="en-US" altLang="zh-CN" sz="1200" b="1" dirty="0" smtClean="0"/>
              <a:t>AP</a:t>
            </a:r>
            <a:r>
              <a:rPr lang="zh-CN" altLang="zh-CN" sz="1200" dirty="0" smtClean="0"/>
              <a:t>：也就是强调可用性（</a:t>
            </a:r>
            <a:r>
              <a:rPr lang="en-US" altLang="zh-CN" sz="1200" dirty="0" smtClean="0"/>
              <a:t>A</a:t>
            </a:r>
            <a:r>
              <a:rPr lang="zh-CN" altLang="zh-CN" sz="1200" dirty="0" smtClean="0"/>
              <a:t>）和分区容忍性（</a:t>
            </a:r>
            <a:r>
              <a:rPr lang="en-US" altLang="zh-CN" sz="1200" dirty="0" smtClean="0"/>
              <a:t>P</a:t>
            </a:r>
            <a:r>
              <a:rPr lang="zh-CN" altLang="zh-CN" sz="1200" dirty="0" smtClean="0"/>
              <a:t>），放弃一致性（</a:t>
            </a:r>
            <a:r>
              <a:rPr lang="en-US" altLang="zh-CN" sz="1200" dirty="0" smtClean="0"/>
              <a:t>C</a:t>
            </a:r>
            <a:r>
              <a:rPr lang="zh-CN" altLang="zh-CN" sz="1200" dirty="0" smtClean="0"/>
              <a:t>），允许系统返回不一致的数据</a:t>
            </a:r>
          </a:p>
          <a:p>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139</a:t>
            </a:fld>
            <a:endParaRPr lang="zh-CN" altLang="en-US"/>
          </a:p>
        </p:txBody>
      </p:sp>
    </p:spTree>
    <p:extLst>
      <p:ext uri="{BB962C8B-B14F-4D97-AF65-F5344CB8AC3E}">
        <p14:creationId xmlns:p14="http://schemas.microsoft.com/office/powerpoint/2010/main" val="31891394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例如对于典型的一主一备同步复制的关系型数据库，</a:t>
            </a:r>
            <a:r>
              <a:rPr lang="en-US" altLang="zh-CN" sz="1200" dirty="0" smtClean="0"/>
              <a:t>N=2,W=2,R=1</a:t>
            </a:r>
            <a:r>
              <a:rPr lang="zh-CN" altLang="en-US" sz="1200" dirty="0" smtClean="0"/>
              <a:t>，则不管读的是主库还是备库的数据，都是一致的。一般设定是</a:t>
            </a:r>
            <a:r>
              <a:rPr lang="en-US" altLang="zh-CN" sz="1200" dirty="0" smtClean="0"/>
              <a:t>R</a:t>
            </a:r>
            <a:r>
              <a:rPr lang="zh-CN" altLang="en-US" sz="1200" dirty="0" smtClean="0"/>
              <a:t>＋</a:t>
            </a:r>
            <a:r>
              <a:rPr lang="en-US" altLang="zh-CN" sz="1200" dirty="0" smtClean="0"/>
              <a:t>W = N+1</a:t>
            </a:r>
            <a:r>
              <a:rPr lang="zh-CN" altLang="en-US" sz="1200" dirty="0" smtClean="0"/>
              <a:t>，这是保证强一致性的最小设定</a:t>
            </a:r>
            <a:endParaRPr lang="en-US" altLang="zh-CN" sz="1200" dirty="0" smtClean="0"/>
          </a:p>
          <a:p>
            <a:endParaRPr lang="en-US" altLang="zh-CN" dirty="0" smtClean="0"/>
          </a:p>
          <a:p>
            <a:r>
              <a:rPr lang="zh-CN" altLang="en-US" dirty="0" smtClean="0"/>
              <a:t>例如对于一主一备异步复制的关系型数据库，</a:t>
            </a:r>
            <a:r>
              <a:rPr lang="en-US" altLang="zh-CN" dirty="0" smtClean="0"/>
              <a:t>N=2,W=1,R=1</a:t>
            </a:r>
            <a:r>
              <a:rPr lang="zh-CN" altLang="en-US" dirty="0" smtClean="0"/>
              <a:t>，则如果读的是备库，就可能无法读取主库已经更新过的数据，所以是弱一致性</a:t>
            </a:r>
            <a:endParaRPr lang="zh-CN" altLang="en-US" dirty="0"/>
          </a:p>
        </p:txBody>
      </p:sp>
      <p:sp>
        <p:nvSpPr>
          <p:cNvPr id="4" name="灯片编号占位符 3"/>
          <p:cNvSpPr>
            <a:spLocks noGrp="1"/>
          </p:cNvSpPr>
          <p:nvPr>
            <p:ph type="sldNum" sz="quarter" idx="10"/>
          </p:nvPr>
        </p:nvSpPr>
        <p:spPr/>
        <p:txBody>
          <a:bodyPr/>
          <a:lstStyle/>
          <a:p>
            <a:pPr>
              <a:defRPr/>
            </a:pPr>
            <a:fld id="{4EB310BE-E083-4650-8FAA-41A69C991E81}" type="slidenum">
              <a:rPr lang="zh-CN" altLang="en-US" smtClean="0"/>
              <a:pPr>
                <a:defRPr/>
              </a:pPr>
              <a:t>147</a:t>
            </a:fld>
            <a:endParaRPr lang="zh-CN" altLang="en-US"/>
          </a:p>
        </p:txBody>
      </p:sp>
    </p:spTree>
    <p:extLst>
      <p:ext uri="{BB962C8B-B14F-4D97-AF65-F5344CB8AC3E}">
        <p14:creationId xmlns:p14="http://schemas.microsoft.com/office/powerpoint/2010/main" val="160690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“笨蛋，是经济”，知乎 </a:t>
            </a:r>
            <a:r>
              <a:rPr lang="en-US" altLang="zh-CN" dirty="0" smtClean="0"/>
              <a:t>vs 538</a:t>
            </a:r>
            <a:r>
              <a:rPr lang="zh-CN" altLang="en-US" dirty="0" smtClean="0"/>
              <a:t>，自媒体 </a:t>
            </a:r>
            <a:r>
              <a:rPr lang="en-US" altLang="zh-CN" dirty="0" smtClean="0"/>
              <a:t>vs </a:t>
            </a:r>
            <a:r>
              <a:rPr lang="zh-CN" altLang="en-US" dirty="0" smtClean="0"/>
              <a:t>传统媒体  川大智胜   </a:t>
            </a:r>
            <a:r>
              <a:rPr lang="en-US" altLang="zh-CN" dirty="0" smtClean="0"/>
              <a:t>vs  </a:t>
            </a:r>
            <a:r>
              <a:rPr lang="zh-CN" altLang="en-US" dirty="0" smtClean="0"/>
              <a:t>西仪股份 躺枪</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310BE-E083-4650-8FAA-41A69C991E81}"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2526182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岳父</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310BE-E083-4650-8FAA-41A69C991E81}"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824529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310BE-E083-4650-8FAA-41A69C991E81}"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2109924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310BE-E083-4650-8FAA-41A69C991E81}"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590675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310BE-E083-4650-8FAA-41A69C991E81}" type="slidenum">
              <a:rPr kumimoji="1" lang="zh-CN" altLang="en-US" sz="1200" b="0" i="0" u="none" strike="noStrike" kern="1200" cap="none" spc="0" normalizeH="0" baseline="0" noProof="0" smtClean="0">
                <a:ln>
                  <a:noFill/>
                </a:ln>
                <a:solidFill>
                  <a:prstClr val="black"/>
                </a:solidFill>
                <a:effectLst/>
                <a:uLnTx/>
                <a:uFillTx/>
                <a:latin typeface="Tahoma" pitchFamily="34" charset="0"/>
                <a:ea typeface="隶书"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Tahoma" pitchFamily="34" charset="0"/>
              <a:ea typeface="隶书" pitchFamily="49" charset="-122"/>
              <a:cs typeface="+mn-cs"/>
            </a:endParaRPr>
          </a:p>
        </p:txBody>
      </p:sp>
    </p:spTree>
    <p:extLst>
      <p:ext uri="{BB962C8B-B14F-4D97-AF65-F5344CB8AC3E}">
        <p14:creationId xmlns:p14="http://schemas.microsoft.com/office/powerpoint/2010/main" val="126834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8.xml"/><Relationship Id="rId1" Type="http://schemas.openxmlformats.org/officeDocument/2006/relationships/vmlDrawing" Target="../drawings/vmlDrawing12.vml"/><Relationship Id="rId6" Type="http://schemas.openxmlformats.org/officeDocument/2006/relationships/oleObject" Target="../embeddings/oleObject18.bin"/><Relationship Id="rId5" Type="http://schemas.openxmlformats.org/officeDocument/2006/relationships/image" Target="../media/image1.wmf"/><Relationship Id="rId4" Type="http://schemas.openxmlformats.org/officeDocument/2006/relationships/oleObject" Target="../embeddings/oleObject17.bin"/></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9.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1.wmf"/><Relationship Id="rId4" Type="http://schemas.openxmlformats.org/officeDocument/2006/relationships/oleObject" Target="../embeddings/oleObject20.bin"/></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0.xml"/><Relationship Id="rId1" Type="http://schemas.openxmlformats.org/officeDocument/2006/relationships/vmlDrawing" Target="../drawings/vmlDrawing16.vml"/><Relationship Id="rId6" Type="http://schemas.openxmlformats.org/officeDocument/2006/relationships/oleObject" Target="../embeddings/oleObject24.bin"/><Relationship Id="rId5" Type="http://schemas.openxmlformats.org/officeDocument/2006/relationships/image" Target="../media/image1.wmf"/><Relationship Id="rId4" Type="http://schemas.openxmlformats.org/officeDocument/2006/relationships/oleObject" Target="../embeddings/oleObject23.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1.xml"/><Relationship Id="rId1" Type="http://schemas.openxmlformats.org/officeDocument/2006/relationships/vmlDrawing" Target="../drawings/vmlDrawing18.vml"/><Relationship Id="rId6" Type="http://schemas.openxmlformats.org/officeDocument/2006/relationships/oleObject" Target="../embeddings/oleObject27.bin"/><Relationship Id="rId5" Type="http://schemas.openxmlformats.org/officeDocument/2006/relationships/image" Target="../media/image1.wmf"/><Relationship Id="rId4" Type="http://schemas.openxmlformats.org/officeDocument/2006/relationships/oleObject" Target="../embeddings/oleObject26.bin"/></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2.xml"/><Relationship Id="rId1" Type="http://schemas.openxmlformats.org/officeDocument/2006/relationships/vmlDrawing" Target="../drawings/vmlDrawing20.vml"/><Relationship Id="rId6" Type="http://schemas.openxmlformats.org/officeDocument/2006/relationships/oleObject" Target="../embeddings/oleObject30.bin"/><Relationship Id="rId5" Type="http://schemas.openxmlformats.org/officeDocument/2006/relationships/image" Target="../media/image1.wmf"/><Relationship Id="rId4" Type="http://schemas.openxmlformats.org/officeDocument/2006/relationships/oleObject" Target="../embeddings/oleObject29.bin"/></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3.xml"/><Relationship Id="rId1" Type="http://schemas.openxmlformats.org/officeDocument/2006/relationships/vmlDrawing" Target="../drawings/vmlDrawing22.vml"/><Relationship Id="rId6" Type="http://schemas.openxmlformats.org/officeDocument/2006/relationships/oleObject" Target="../embeddings/oleObject33.bin"/><Relationship Id="rId5" Type="http://schemas.openxmlformats.org/officeDocument/2006/relationships/image" Target="../media/image1.wmf"/><Relationship Id="rId4" Type="http://schemas.openxmlformats.org/officeDocument/2006/relationships/oleObject" Target="../embeddings/oleObject32.bin"/></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5.xml"/><Relationship Id="rId1" Type="http://schemas.openxmlformats.org/officeDocument/2006/relationships/vmlDrawing" Target="../drawings/vmlDrawing24.vml"/><Relationship Id="rId6" Type="http://schemas.openxmlformats.org/officeDocument/2006/relationships/oleObject" Target="../embeddings/oleObject36.bin"/><Relationship Id="rId5" Type="http://schemas.openxmlformats.org/officeDocument/2006/relationships/image" Target="../media/image1.wmf"/><Relationship Id="rId4" Type="http://schemas.openxmlformats.org/officeDocument/2006/relationships/oleObject" Target="../embeddings/oleObject35.bin"/></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6.xml"/><Relationship Id="rId1" Type="http://schemas.openxmlformats.org/officeDocument/2006/relationships/vmlDrawing" Target="../drawings/vmlDrawing26.vml"/><Relationship Id="rId6" Type="http://schemas.openxmlformats.org/officeDocument/2006/relationships/oleObject" Target="../embeddings/oleObject39.bin"/><Relationship Id="rId5" Type="http://schemas.openxmlformats.org/officeDocument/2006/relationships/image" Target="../media/image1.wmf"/><Relationship Id="rId4" Type="http://schemas.openxmlformats.org/officeDocument/2006/relationships/oleObject" Target="../embeddings/oleObject38.bin"/></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7.xml"/><Relationship Id="rId1" Type="http://schemas.openxmlformats.org/officeDocument/2006/relationships/vmlDrawing" Target="../drawings/vmlDrawing28.vml"/><Relationship Id="rId6" Type="http://schemas.openxmlformats.org/officeDocument/2006/relationships/oleObject" Target="../embeddings/oleObject42.bin"/><Relationship Id="rId5" Type="http://schemas.openxmlformats.org/officeDocument/2006/relationships/image" Target="../media/image1.wmf"/><Relationship Id="rId4" Type="http://schemas.openxmlformats.org/officeDocument/2006/relationships/oleObject" Target="../embeddings/oleObject41.bin"/></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8.xml"/><Relationship Id="rId1" Type="http://schemas.openxmlformats.org/officeDocument/2006/relationships/vmlDrawing" Target="../drawings/vmlDrawing30.vml"/><Relationship Id="rId6" Type="http://schemas.openxmlformats.org/officeDocument/2006/relationships/oleObject" Target="../embeddings/oleObject45.bin"/><Relationship Id="rId5" Type="http://schemas.openxmlformats.org/officeDocument/2006/relationships/image" Target="../media/image1.wmf"/><Relationship Id="rId4" Type="http://schemas.openxmlformats.org/officeDocument/2006/relationships/oleObject" Target="../embeddings/oleObject44.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wmf"/><Relationship Id="rId4" Type="http://schemas.openxmlformats.org/officeDocument/2006/relationships/oleObject" Target="../embeddings/oleObject2.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wmf"/><Relationship Id="rId4" Type="http://schemas.openxmlformats.org/officeDocument/2006/relationships/oleObject" Target="../embeddings/oleObject5.bin"/></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wmf"/><Relationship Id="rId4" Type="http://schemas.openxmlformats.org/officeDocument/2006/relationships/oleObject" Target="../embeddings/oleObject8.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6.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1.wmf"/><Relationship Id="rId4" Type="http://schemas.openxmlformats.org/officeDocument/2006/relationships/oleObject" Target="../embeddings/oleObject11.bin"/></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1.wmf"/><Relationship Id="rId4" Type="http://schemas.openxmlformats.org/officeDocument/2006/relationships/oleObject" Target="../embeddings/oleObject14.bin"/></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sz="240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sz="240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sz="240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sz="240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sz="2400"/>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sz="240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sz="2400"/>
            </a:p>
          </p:txBody>
        </p:sp>
      </p:grpSp>
      <p:sp>
        <p:nvSpPr>
          <p:cNvPr id="24588" name="Rectangle 12"/>
          <p:cNvSpPr>
            <a:spLocks noGrp="1" noChangeArrowheads="1"/>
          </p:cNvSpPr>
          <p:nvPr>
            <p:ph type="ctrTitle"/>
          </p:nvPr>
        </p:nvSpPr>
        <p:spPr>
          <a:xfrm>
            <a:off x="1320800" y="1828800"/>
            <a:ext cx="10363200" cy="1143000"/>
          </a:xfrm>
        </p:spPr>
        <p:txBody>
          <a:bodyPr/>
          <a:lstStyle>
            <a:lvl1pPr>
              <a:defRPr/>
            </a:lvl1pPr>
          </a:lstStyle>
          <a:p>
            <a:r>
              <a:rPr lang="zh-CN" altLang="en-US"/>
              <a:t>单击此处编辑母版标题样式</a:t>
            </a:r>
          </a:p>
        </p:txBody>
      </p:sp>
      <p:sp>
        <p:nvSpPr>
          <p:cNvPr id="24589"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pPr>
              <a:defRPr/>
            </a:pPr>
            <a:fld id="{250D8254-446B-4532-B766-22F80A8B79A1}"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5B8B9AEB-5E4A-4244-B245-8E08FD853C4F}" type="slidenum">
              <a:rPr lang="zh-CN" altLang="en-US"/>
              <a:pPr>
                <a:defRPr/>
              </a:pPr>
              <a:t>‹#›</a:t>
            </a:fld>
            <a:endParaRPr lang="en-US" altLang="zh-C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28798" r:id="rId4" imgW="990600" imgH="304800" progId="">
                  <p:embed/>
                </p:oleObj>
              </mc:Choice>
              <mc:Fallback>
                <p:oleObj r:id="rId4" imgW="990600" imgH="30480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28799" r:id="rId6" imgW="990600" imgH="304800" progId="">
                  <p:embed/>
                </p:oleObj>
              </mc:Choice>
              <mc:Fallback>
                <p:oleObj r:id="rId6" imgW="990600" imgH="304800" progId="">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31818" y="304800"/>
            <a:ext cx="29083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1" y="304800"/>
            <a:ext cx="8523817"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7040613E-0552-471B-9E2F-09592C41372A}" type="slidenum">
              <a:rPr lang="zh-CN" altLang="en-US"/>
              <a:pPr>
                <a:defRPr/>
              </a:pPr>
              <a:t>‹#›</a:t>
            </a:fld>
            <a:endParaRPr lang="en-US" altLang="zh-C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63614" r:id="rId4" imgW="990600" imgH="304800" progId="">
                  <p:embed/>
                </p:oleObj>
              </mc:Choice>
              <mc:Fallback>
                <p:oleObj r:id="rId4" imgW="990600" imgH="30480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63615" r:id="rId6" imgW="990600" imgH="304800" progId="">
                  <p:embed/>
                </p:oleObj>
              </mc:Choice>
              <mc:Fallback>
                <p:oleObj r:id="rId6" imgW="990600" imgH="304800" progId="">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081709329"/>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65662" r:id="rId4" imgW="990600" imgH="304800" progId="">
                  <p:embed/>
                </p:oleObj>
              </mc:Choice>
              <mc:Fallback>
                <p:oleObj r:id="rId4" imgW="990600" imgH="30480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65663" r:id="rId6" imgW="990600" imgH="304800" progId="">
                  <p:embed/>
                </p:oleObj>
              </mc:Choice>
              <mc:Fallback>
                <p:oleObj r:id="rId6" imgW="990600" imgH="304800" progId="">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1" y="2438401"/>
            <a:ext cx="12012084"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sz="2400">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sz="2400">
                  <a:solidFill>
                    <a:srgbClr val="000000"/>
                  </a:solidFill>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sz="2400">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sz="2400">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sz="2400">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sz="2400">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sz="2400">
                <a:solidFill>
                  <a:srgbClr val="000000"/>
                </a:solidFill>
              </a:endParaRPr>
            </a:p>
          </p:txBody>
        </p:sp>
      </p:grpSp>
      <p:sp>
        <p:nvSpPr>
          <p:cNvPr id="24588" name="Rectangle 12"/>
          <p:cNvSpPr>
            <a:spLocks noGrp="1" noChangeArrowheads="1"/>
          </p:cNvSpPr>
          <p:nvPr>
            <p:ph type="ctrTitle"/>
          </p:nvPr>
        </p:nvSpPr>
        <p:spPr>
          <a:xfrm>
            <a:off x="1320800" y="1828800"/>
            <a:ext cx="10363200" cy="1143000"/>
          </a:xfrm>
        </p:spPr>
        <p:txBody>
          <a:bodyPr/>
          <a:lstStyle>
            <a:lvl1pPr>
              <a:defRPr/>
            </a:lvl1pPr>
          </a:lstStyle>
          <a:p>
            <a:r>
              <a:rPr lang="zh-CN" altLang="en-US"/>
              <a:t>单击此处编辑母版标题样式</a:t>
            </a:r>
          </a:p>
        </p:txBody>
      </p:sp>
      <p:sp>
        <p:nvSpPr>
          <p:cNvPr id="24589"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pPr>
              <a:defRPr/>
            </a:pPr>
            <a:fld id="{196FE898-0CAB-4F3F-BC4A-EBE467519FC5}" type="slidenum">
              <a:rPr lang="zh-CN" altLang="en-US">
                <a:solidFill>
                  <a:srgbClr val="1C1C1C"/>
                </a:solidFill>
              </a:rPr>
              <a:pPr>
                <a:defRPr/>
              </a:pPr>
              <a:t>‹#›</a:t>
            </a:fld>
            <a:endParaRPr lang="en-US" altLang="zh-CN">
              <a:solidFill>
                <a:srgbClr val="1C1C1C"/>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26BC0338-145C-4353-8645-3FCDA1EB506F}"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67710" r:id="rId4" imgW="990600" imgH="304800" progId="">
                  <p:embed/>
                </p:oleObj>
              </mc:Choice>
              <mc:Fallback>
                <p:oleObj r:id="rId4" imgW="990600" imgH="30480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67711" r:id="rId6" imgW="990600" imgH="304800" progId="">
                  <p:embed/>
                </p:oleObj>
              </mc:Choice>
              <mc:Fallback>
                <p:oleObj r:id="rId6" imgW="990600" imgH="304800" progId="">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9EFF0C4E-BCB0-4C00-A889-42CC1069AF3C}"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75230" r:id="rId4" imgW="990600" imgH="304800" progId="">
                  <p:embed/>
                </p:oleObj>
              </mc:Choice>
              <mc:Fallback>
                <p:oleObj r:id="rId4" imgW="990600" imgH="30480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75231" r:id="rId6" imgW="990600" imgH="304800" progId="">
                  <p:embed/>
                </p:oleObj>
              </mc:Choice>
              <mc:Fallback>
                <p:oleObj r:id="rId6" imgW="990600" imgH="304800" progId="">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447800"/>
            <a:ext cx="5715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3000" y="1447800"/>
            <a:ext cx="571711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A3C22261-7174-4CC0-9466-8E7832F599D0}"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231121"/>
            <a:ext cx="10363200" cy="369332"/>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511114278"/>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508137"/>
            <a:ext cx="11377083" cy="406265"/>
          </a:xfrm>
        </p:spPr>
        <p:txBody>
          <a:bodyPr/>
          <a:lstStyle>
            <a:lvl1pPr>
              <a:defRPr sz="33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100" baseline="0">
                <a:solidFill>
                  <a:srgbClr val="002060"/>
                </a:solidFill>
                <a:latin typeface="隶书" pitchFamily="49" charset="-122"/>
                <a:ea typeface="隶书" pitchFamily="49" charset="-122"/>
                <a:cs typeface="Arial Unicode MS" pitchFamily="34" charset="-122"/>
              </a:defRPr>
            </a:lvl1pPr>
            <a:lvl2pPr>
              <a:defRPr sz="18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extLst>
      <p:ext uri="{BB962C8B-B14F-4D97-AF65-F5344CB8AC3E}">
        <p14:creationId xmlns:p14="http://schemas.microsoft.com/office/powerpoint/2010/main" val="2022858174"/>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2"/>
            <a:ext cx="10363200" cy="369332"/>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25489114"/>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750480692"/>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1048308"/>
            <a:ext cx="10972800" cy="36933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06937230"/>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81713039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E3E0C079-3AC0-4FDB-A953-97B33DFAEEDA}"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288645703"/>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3"/>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grpSp>
      <p:sp>
        <p:nvSpPr>
          <p:cNvPr id="9" name="Line 10"/>
          <p:cNvSpPr>
            <a:spLocks noChangeShapeType="1"/>
          </p:cNvSpPr>
          <p:nvPr/>
        </p:nvSpPr>
        <p:spPr bwMode="auto">
          <a:xfrm>
            <a:off x="431802" y="914400"/>
            <a:ext cx="11764433" cy="0"/>
          </a:xfrm>
          <a:prstGeom prst="line">
            <a:avLst/>
          </a:prstGeom>
          <a:noFill/>
          <a:ln w="12700">
            <a:solidFill>
              <a:schemeClr val="tx1"/>
            </a:solidFill>
            <a:round/>
            <a:headEnd/>
            <a:tailEnd/>
          </a:ln>
          <a:effectLst/>
        </p:spPr>
        <p:txBody>
          <a:bodyP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3"/>
          <a:ext cx="1572683" cy="371475"/>
        </p:xfrm>
        <a:graphic>
          <a:graphicData uri="http://schemas.openxmlformats.org/presentationml/2006/ole">
            <mc:AlternateContent xmlns:mc="http://schemas.openxmlformats.org/markup-compatibility/2006">
              <mc:Choice xmlns:v="urn:schemas-microsoft-com:vml" Requires="v">
                <p:oleObj spid="_x0000_s577194" r:id="rId4" imgW="990600" imgH="304800" progId="">
                  <p:embed/>
                </p:oleObj>
              </mc:Choice>
              <mc:Fallback>
                <p:oleObj r:id="rId4" imgW="990600" imgH="304800" progId="">
                  <p:embed/>
                  <p:pic>
                    <p:nvPicPr>
                      <p:cNvPr id="11"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3"/>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3"/>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grpSp>
      <p:sp>
        <p:nvSpPr>
          <p:cNvPr id="16" name="Line 10"/>
          <p:cNvSpPr>
            <a:spLocks noChangeShapeType="1"/>
          </p:cNvSpPr>
          <p:nvPr/>
        </p:nvSpPr>
        <p:spPr bwMode="auto">
          <a:xfrm>
            <a:off x="431802" y="914400"/>
            <a:ext cx="11764433" cy="0"/>
          </a:xfrm>
          <a:prstGeom prst="line">
            <a:avLst/>
          </a:prstGeom>
          <a:noFill/>
          <a:ln w="12700">
            <a:solidFill>
              <a:schemeClr val="tx1"/>
            </a:solidFill>
            <a:round/>
            <a:headEnd/>
            <a:tailEnd/>
          </a:ln>
          <a:effectLst/>
        </p:spPr>
        <p:txBody>
          <a:bodyP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3"/>
          <a:ext cx="1572683" cy="371475"/>
        </p:xfrm>
        <a:graphic>
          <a:graphicData uri="http://schemas.openxmlformats.org/presentationml/2006/ole">
            <mc:AlternateContent xmlns:mc="http://schemas.openxmlformats.org/markup-compatibility/2006">
              <mc:Choice xmlns:v="urn:schemas-microsoft-com:vml" Requires="v">
                <p:oleObj spid="_x0000_s577195" r:id="rId6" imgW="990600" imgH="304800" progId="">
                  <p:embed/>
                </p:oleObj>
              </mc:Choice>
              <mc:Fallback>
                <p:oleObj r:id="rId6" imgW="990600" imgH="304800" progId="">
                  <p:embed/>
                  <p:pic>
                    <p:nvPicPr>
                      <p:cNvPr id="1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3"/>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2" y="1250435"/>
            <a:ext cx="4011084" cy="184666"/>
          </a:xfrm>
        </p:spPr>
        <p:txBody>
          <a:bodyPr/>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extLst>
      <p:ext uri="{BB962C8B-B14F-4D97-AF65-F5344CB8AC3E}">
        <p14:creationId xmlns:p14="http://schemas.microsoft.com/office/powerpoint/2010/main" val="1886596223"/>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82673"/>
            <a:ext cx="7315200" cy="184666"/>
          </a:xfrm>
        </p:spPr>
        <p:txBody>
          <a:bodyPr/>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4113989266"/>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250548601"/>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369332"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406651604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107813250"/>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402194"/>
            <a:ext cx="11377083" cy="36933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72180723"/>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402194"/>
            <a:ext cx="11377083" cy="36933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66945048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sz="240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sz="240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sz="240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sz="240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sz="2400"/>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sz="240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sz="2400"/>
            </a:p>
          </p:txBody>
        </p:sp>
      </p:grpSp>
      <p:sp>
        <p:nvSpPr>
          <p:cNvPr id="6156" name="Rectangle 12"/>
          <p:cNvSpPr>
            <a:spLocks noGrp="1" noChangeArrowheads="1"/>
          </p:cNvSpPr>
          <p:nvPr>
            <p:ph type="ctrTitle"/>
          </p:nvPr>
        </p:nvSpPr>
        <p:spPr>
          <a:xfrm>
            <a:off x="1320800" y="1828800"/>
            <a:ext cx="10363200" cy="1143000"/>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pPr>
              <a:defRPr/>
            </a:pPr>
            <a:fld id="{706EE328-B4BD-4051-8612-76D85C6CB2B0}" type="slidenum">
              <a:rPr lang="zh-CN" altLang="en-US"/>
              <a:pPr>
                <a:defRPr/>
              </a:pPr>
              <a:t>‹#›</a:t>
            </a:fld>
            <a:endParaRPr lang="en-US" altLang="zh-CN"/>
          </a:p>
        </p:txBody>
      </p:sp>
    </p:spTree>
    <p:extLst>
      <p:ext uri="{BB962C8B-B14F-4D97-AF65-F5344CB8AC3E}">
        <p14:creationId xmlns:p14="http://schemas.microsoft.com/office/powerpoint/2010/main" val="150832311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626"/>
            <a:ext cx="12192000" cy="784225"/>
          </a:xfrm>
          <a:solidFill>
            <a:schemeClr val="accent5"/>
          </a:solidFill>
        </p:spPr>
        <p:txBody>
          <a:bodyPr/>
          <a:lstStyle>
            <a:lvl1pPr>
              <a:defRPr>
                <a:solidFill>
                  <a:schemeClr val="accent1">
                    <a:lumMod val="50000"/>
                  </a:schemeClr>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5085" y="1052736"/>
            <a:ext cx="11432116" cy="5500465"/>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58870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A6EDC11D-D400-4C34-9AE1-E3E807DEC197}"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4BBDAE8-4E58-43D0-8148-5D80788191ED}" type="slidenum">
              <a:rPr lang="zh-CN" altLang="en-US"/>
              <a:pPr>
                <a:defRPr/>
              </a:pPr>
              <a:t>‹#›</a:t>
            </a:fld>
            <a:endParaRPr lang="en-US" altLang="zh-CN"/>
          </a:p>
        </p:txBody>
      </p:sp>
    </p:spTree>
    <p:extLst>
      <p:ext uri="{BB962C8B-B14F-4D97-AF65-F5344CB8AC3E}">
        <p14:creationId xmlns:p14="http://schemas.microsoft.com/office/powerpoint/2010/main" val="31957670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5084" y="1447800"/>
            <a:ext cx="5613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71685" y="1447800"/>
            <a:ext cx="5615516"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AF3517B-E0C6-43F4-93AF-85FA02B99A5A}" type="slidenum">
              <a:rPr lang="zh-CN" altLang="en-US"/>
              <a:pPr>
                <a:defRPr/>
              </a:pPr>
              <a:t>‹#›</a:t>
            </a:fld>
            <a:endParaRPr lang="en-US" altLang="zh-CN"/>
          </a:p>
        </p:txBody>
      </p:sp>
    </p:spTree>
    <p:extLst>
      <p:ext uri="{BB962C8B-B14F-4D97-AF65-F5344CB8AC3E}">
        <p14:creationId xmlns:p14="http://schemas.microsoft.com/office/powerpoint/2010/main" val="390606188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B5937628-0DF7-4F7E-9058-6472877082DD}" type="slidenum">
              <a:rPr lang="zh-CN" altLang="en-US"/>
              <a:pPr>
                <a:defRPr/>
              </a:pPr>
              <a:t>‹#›</a:t>
            </a:fld>
            <a:endParaRPr lang="en-US" altLang="zh-CN"/>
          </a:p>
        </p:txBody>
      </p:sp>
    </p:spTree>
    <p:extLst>
      <p:ext uri="{BB962C8B-B14F-4D97-AF65-F5344CB8AC3E}">
        <p14:creationId xmlns:p14="http://schemas.microsoft.com/office/powerpoint/2010/main" val="40585082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A40F0C2A-0020-423C-93BA-C3EF1EF876C1}" type="slidenum">
              <a:rPr lang="zh-CN" altLang="en-US"/>
              <a:pPr>
                <a:defRPr/>
              </a:pPr>
              <a:t>‹#›</a:t>
            </a:fld>
            <a:endParaRPr lang="en-US" altLang="zh-CN"/>
          </a:p>
        </p:txBody>
      </p:sp>
    </p:spTree>
    <p:extLst>
      <p:ext uri="{BB962C8B-B14F-4D97-AF65-F5344CB8AC3E}">
        <p14:creationId xmlns:p14="http://schemas.microsoft.com/office/powerpoint/2010/main" val="65257868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30169AE4-ED83-4128-9F80-9F5612499663}" type="slidenum">
              <a:rPr lang="zh-CN" altLang="en-US"/>
              <a:pPr>
                <a:defRPr/>
              </a:pPr>
              <a:t>‹#›</a:t>
            </a:fld>
            <a:endParaRPr lang="en-US" altLang="zh-CN"/>
          </a:p>
        </p:txBody>
      </p:sp>
    </p:spTree>
    <p:extLst>
      <p:ext uri="{BB962C8B-B14F-4D97-AF65-F5344CB8AC3E}">
        <p14:creationId xmlns:p14="http://schemas.microsoft.com/office/powerpoint/2010/main" val="49785532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8BA62954-CD26-4711-A098-AB4AC3CAA5E6}" type="slidenum">
              <a:rPr lang="zh-CN" altLang="en-US"/>
              <a:pPr>
                <a:defRPr/>
              </a:pPr>
              <a:t>‹#›</a:t>
            </a:fld>
            <a:endParaRPr lang="en-US" altLang="zh-CN"/>
          </a:p>
        </p:txBody>
      </p:sp>
    </p:spTree>
    <p:extLst>
      <p:ext uri="{BB962C8B-B14F-4D97-AF65-F5344CB8AC3E}">
        <p14:creationId xmlns:p14="http://schemas.microsoft.com/office/powerpoint/2010/main" val="272463720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78D8F17B-92CC-4421-98E2-D57E580538B5}" type="slidenum">
              <a:rPr lang="zh-CN" altLang="en-US"/>
              <a:pPr>
                <a:defRPr/>
              </a:pPr>
              <a:t>‹#›</a:t>
            </a:fld>
            <a:endParaRPr lang="en-US" altLang="zh-CN"/>
          </a:p>
        </p:txBody>
      </p:sp>
    </p:spTree>
    <p:extLst>
      <p:ext uri="{BB962C8B-B14F-4D97-AF65-F5344CB8AC3E}">
        <p14:creationId xmlns:p14="http://schemas.microsoft.com/office/powerpoint/2010/main" val="378774157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13FF689B-E175-4C32-8033-25AC7E090029}" type="slidenum">
              <a:rPr lang="zh-CN" altLang="en-US"/>
              <a:pPr>
                <a:defRPr/>
              </a:pPr>
              <a:t>‹#›</a:t>
            </a:fld>
            <a:endParaRPr lang="en-US" altLang="zh-CN"/>
          </a:p>
        </p:txBody>
      </p:sp>
    </p:spTree>
    <p:extLst>
      <p:ext uri="{BB962C8B-B14F-4D97-AF65-F5344CB8AC3E}">
        <p14:creationId xmlns:p14="http://schemas.microsoft.com/office/powerpoint/2010/main" val="386605675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29701" y="381000"/>
            <a:ext cx="2857500"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5084" y="381000"/>
            <a:ext cx="8371416"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CB03C5A-86A6-48E0-B1D2-7A3A59762019}" type="slidenum">
              <a:rPr lang="zh-CN" altLang="en-US"/>
              <a:pPr>
                <a:defRPr/>
              </a:pPr>
              <a:t>‹#›</a:t>
            </a:fld>
            <a:endParaRPr lang="en-US" altLang="zh-CN"/>
          </a:p>
        </p:txBody>
      </p:sp>
    </p:spTree>
    <p:extLst>
      <p:ext uri="{BB962C8B-B14F-4D97-AF65-F5344CB8AC3E}">
        <p14:creationId xmlns:p14="http://schemas.microsoft.com/office/powerpoint/2010/main" val="416662740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914400" y="381001"/>
            <a:ext cx="10390717" cy="7842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5084" y="1447800"/>
            <a:ext cx="5613400"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271685" y="1447800"/>
            <a:ext cx="5615516"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5084" y="4076700"/>
            <a:ext cx="5613400"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271685" y="4076700"/>
            <a:ext cx="5615516"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23327C30-57D3-42CF-96FA-8E378718A089}" type="slidenum">
              <a:rPr lang="zh-CN" altLang="en-US"/>
              <a:pPr>
                <a:defRPr/>
              </a:pPr>
              <a:t>‹#›</a:t>
            </a:fld>
            <a:endParaRPr lang="en-US" altLang="zh-CN"/>
          </a:p>
        </p:txBody>
      </p:sp>
    </p:spTree>
    <p:extLst>
      <p:ext uri="{BB962C8B-B14F-4D97-AF65-F5344CB8AC3E}">
        <p14:creationId xmlns:p14="http://schemas.microsoft.com/office/powerpoint/2010/main" val="2864383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1591493F-6CA9-4D02-AA75-64AEEB6BD53B}"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194919323"/>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extLst>
      <p:ext uri="{BB962C8B-B14F-4D97-AF65-F5344CB8AC3E}">
        <p14:creationId xmlns:p14="http://schemas.microsoft.com/office/powerpoint/2010/main" val="1720163519"/>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601170264"/>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021457904"/>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4242101001"/>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4008804810"/>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305354114"/>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3224" r:id="rId4" imgW="990600" imgH="304800" progId="">
                  <p:embed/>
                </p:oleObj>
              </mc:Choice>
              <mc:Fallback>
                <p:oleObj r:id="rId4" imgW="990600" imgH="304800" progId="">
                  <p:embed/>
                  <p:pic>
                    <p:nvPicPr>
                      <p:cNvPr id="11"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3225" r:id="rId6" imgW="990600" imgH="304800" progId="">
                  <p:embed/>
                </p:oleObj>
              </mc:Choice>
              <mc:Fallback>
                <p:oleObj r:id="rId6" imgW="990600" imgH="304800" progId="">
                  <p:embed/>
                  <p:pic>
                    <p:nvPicPr>
                      <p:cNvPr id="1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extLst>
      <p:ext uri="{BB962C8B-B14F-4D97-AF65-F5344CB8AC3E}">
        <p14:creationId xmlns:p14="http://schemas.microsoft.com/office/powerpoint/2010/main" val="1026510167"/>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42504374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2094404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75B897AF-8884-411E-9C68-2D42CD4B8426}" type="slidenum">
              <a:rPr lang="zh-CN" altLang="en-US"/>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8AFA03A0-44C1-49B4-92DF-FCFD694132E3}"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979911449"/>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88636613"/>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183372688"/>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680334372"/>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CA9A8143-EFAF-4F89-9E1D-B95AB2A6E4FE}" type="slidenum">
              <a:rPr lang="en-US" altLang="zh-CN"/>
              <a:pPr>
                <a:defRPr/>
              </a:pPr>
              <a:t>‹#›</a:t>
            </a:fld>
            <a:r>
              <a:rPr lang="en-US" altLang="zh-CN"/>
              <a:t> </a:t>
            </a:r>
            <a:r>
              <a:rPr lang="zh-CN" altLang="en-US"/>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t>第</a:t>
            </a:r>
            <a:fld id="{1E9ABF8F-7BD5-49F7-B6A0-51BD38ED0D5D}"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2388118271"/>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3D94F2AE-997A-4709-9D5A-FC3CA9581FDE}" type="slidenum">
              <a:rPr lang="en-US" altLang="zh-CN"/>
              <a:pPr>
                <a:defRPr/>
              </a:pPr>
              <a:t>‹#›</a:t>
            </a:fld>
            <a:r>
              <a:rPr lang="en-US" altLang="zh-CN"/>
              <a:t> </a:t>
            </a:r>
            <a:r>
              <a:rPr lang="zh-CN" altLang="en-US"/>
              <a:t>页</a:t>
            </a:r>
          </a:p>
        </p:txBody>
      </p:sp>
    </p:spTree>
    <p:extLst>
      <p:ext uri="{BB962C8B-B14F-4D97-AF65-F5344CB8AC3E}">
        <p14:creationId xmlns:p14="http://schemas.microsoft.com/office/powerpoint/2010/main" val="1379563950"/>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67B1B3CA-CDA0-415D-9875-56408A3AF60E}" type="slidenum">
              <a:rPr lang="en-US" altLang="zh-CN"/>
              <a:pPr>
                <a:defRPr/>
              </a:pPr>
              <a:t>‹#›</a:t>
            </a:fld>
            <a:r>
              <a:rPr lang="en-US" altLang="zh-CN"/>
              <a:t> </a:t>
            </a:r>
            <a:r>
              <a:rPr lang="zh-CN" altLang="en-US"/>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t>第</a:t>
            </a:r>
            <a:fld id="{96142BCD-2DAF-410E-B8D5-810AD73E8F85}"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1989465596"/>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t>第 </a:t>
            </a:r>
            <a:fld id="{C4C68B29-88B3-468F-86BE-5F0D1A189493}" type="slidenum">
              <a:rPr lang="en-US" altLang="zh-CN"/>
              <a:pPr>
                <a:defRPr/>
              </a:pPr>
              <a:t>‹#›</a:t>
            </a:fld>
            <a:r>
              <a:rPr lang="en-US" altLang="zh-CN"/>
              <a:t> </a:t>
            </a:r>
            <a:r>
              <a:rPr lang="zh-CN" altLang="en-US"/>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t>第</a:t>
            </a:r>
            <a:fld id="{98CDF6C4-55A9-4868-AE30-1B3EAFEF1B3E}"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1742518669"/>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t>第 </a:t>
            </a:r>
            <a:fld id="{FA9B97AE-CC12-4598-AC7F-7D9A61F5AEAD}" type="slidenum">
              <a:rPr lang="en-US" altLang="zh-CN"/>
              <a:pPr>
                <a:defRPr/>
              </a:pPr>
              <a:t>‹#›</a:t>
            </a:fld>
            <a:r>
              <a:rPr lang="en-US" altLang="zh-CN"/>
              <a:t> </a:t>
            </a:r>
            <a:r>
              <a:rPr lang="zh-CN" altLang="en-US"/>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t>第</a:t>
            </a:r>
            <a:fld id="{A99E7EE3-D4F3-4F39-A6CB-C3C2A5F33046}"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795718761"/>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t>第 </a:t>
            </a:r>
            <a:fld id="{549FF468-742B-48C7-A0B8-E5E83E69ED9E}" type="slidenum">
              <a:rPr lang="en-US" altLang="zh-CN"/>
              <a:pPr>
                <a:defRPr/>
              </a:pPr>
              <a:t>‹#›</a:t>
            </a:fld>
            <a:r>
              <a:rPr lang="en-US" altLang="zh-CN"/>
              <a:t> </a:t>
            </a:r>
            <a:r>
              <a:rPr lang="zh-CN" altLang="en-US"/>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t>第</a:t>
            </a:r>
            <a:fld id="{D253E8EA-81E2-4F0F-99B5-9FE9563693BB}"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259471390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7E30FEE-910A-4DCF-A5D2-2C8998B2BC98}"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t>第 </a:t>
            </a:r>
            <a:fld id="{D6763B94-2B7C-4CF7-8AE2-4CA892DE80A2}" type="slidenum">
              <a:rPr lang="en-US" altLang="zh-CN"/>
              <a:pPr>
                <a:defRPr/>
              </a:pPr>
              <a:t>‹#›</a:t>
            </a:fld>
            <a:r>
              <a:rPr lang="en-US" altLang="zh-CN"/>
              <a:t> </a:t>
            </a:r>
            <a:r>
              <a:rPr lang="zh-CN" altLang="en-US"/>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t>第</a:t>
            </a:r>
            <a:fld id="{10F28A32-FF0E-445C-85DC-C038845278DD}"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3205423002"/>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chemeClr val="tx1"/>
                </a:buClr>
                <a:buSzPct val="75000"/>
                <a:buFont typeface="Wingdings" pitchFamily="2" charset="2"/>
                <a:buNone/>
                <a:defRPr/>
              </a:pPr>
              <a:endParaRPr lang="zh-CN" altLang="en-US" sz="2400"/>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chemeClr val="tx1"/>
              </a:buClr>
              <a:buSzPct val="75000"/>
              <a:buFont typeface="Wingdings" pitchFamily="2" charset="2"/>
              <a:buNone/>
              <a:defRPr/>
            </a:pPr>
            <a:endParaRPr lang="zh-CN" altLang="en-US" sz="2400"/>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5260" r:id="rId4" imgW="990600" imgH="304800" progId="">
                  <p:embed/>
                </p:oleObj>
              </mc:Choice>
              <mc:Fallback>
                <p:oleObj r:id="rId4" imgW="990600" imgH="304800" progId="">
                  <p:embed/>
                  <p:pic>
                    <p:nvPicPr>
                      <p:cNvPr id="11"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chemeClr val="tx1"/>
                </a:buClr>
                <a:buSzPct val="75000"/>
                <a:buFont typeface="Wingdings" pitchFamily="2" charset="2"/>
                <a:buNone/>
                <a:defRPr/>
              </a:pPr>
              <a:endParaRPr lang="zh-CN" altLang="en-US" sz="2400"/>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chemeClr val="tx1"/>
              </a:buClr>
              <a:buSzPct val="75000"/>
              <a:buFont typeface="Wingdings" pitchFamily="2" charset="2"/>
              <a:buNone/>
              <a:defRPr/>
            </a:pPr>
            <a:endParaRPr lang="zh-CN" altLang="en-US" sz="2400"/>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5261" r:id="rId6" imgW="990600" imgH="304800" progId="">
                  <p:embed/>
                </p:oleObj>
              </mc:Choice>
              <mc:Fallback>
                <p:oleObj r:id="rId6" imgW="990600" imgH="304800" progId="">
                  <p:embed/>
                  <p:pic>
                    <p:nvPicPr>
                      <p:cNvPr id="1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t>第 </a:t>
            </a:r>
            <a:fld id="{F9417D0B-2A15-4A42-B32D-7D971629FBCD}" type="slidenum">
              <a:rPr lang="en-US" altLang="zh-CN"/>
              <a:pPr>
                <a:defRPr/>
              </a:pPr>
              <a:t>‹#›</a:t>
            </a:fld>
            <a:r>
              <a:rPr lang="en-US" altLang="zh-CN"/>
              <a:t> </a:t>
            </a:r>
            <a:r>
              <a:rPr lang="zh-CN" altLang="en-US"/>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t>第</a:t>
            </a:r>
            <a:fld id="{863684DE-4A6A-4D99-AE14-F8A93983457F}" type="slidenum">
              <a:rPr lang="zh-CN" altLang="en-US"/>
              <a:pPr>
                <a:defRPr/>
              </a:pPr>
              <a:t>‹#›</a:t>
            </a:fld>
            <a:r>
              <a:rPr lang="en-US" altLang="zh-CN"/>
              <a:t>/31</a:t>
            </a:r>
            <a:r>
              <a:rPr lang="zh-CN" altLang="en-US"/>
              <a:t>页</a:t>
            </a:r>
          </a:p>
        </p:txBody>
      </p:sp>
    </p:spTree>
    <p:extLst>
      <p:ext uri="{BB962C8B-B14F-4D97-AF65-F5344CB8AC3E}">
        <p14:creationId xmlns:p14="http://schemas.microsoft.com/office/powerpoint/2010/main" val="2466881640"/>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t>第 </a:t>
            </a:r>
            <a:fld id="{6724E0D5-B69E-4451-A58E-D3DF81170463}" type="slidenum">
              <a:rPr lang="en-US" altLang="zh-CN"/>
              <a:pPr>
                <a:defRPr/>
              </a:pPr>
              <a:t>‹#›</a:t>
            </a:fld>
            <a:r>
              <a:rPr lang="en-US" altLang="zh-CN"/>
              <a:t> </a:t>
            </a:r>
            <a:r>
              <a:rPr lang="zh-CN" altLang="en-US"/>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t>第</a:t>
            </a:r>
            <a:fld id="{6191D747-AEE4-4BF8-8694-9527AEE4FD43}"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3958965454"/>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F792D399-25B0-4C9C-AA7F-157905A4F1AE}" type="slidenum">
              <a:rPr lang="en-US" altLang="zh-CN"/>
              <a:pPr>
                <a:defRPr/>
              </a:pPr>
              <a:t>‹#›</a:t>
            </a:fld>
            <a:r>
              <a:rPr lang="en-US" altLang="zh-CN"/>
              <a:t> </a:t>
            </a:r>
            <a:r>
              <a:rPr lang="zh-CN" altLang="en-US"/>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t>第</a:t>
            </a:r>
            <a:fld id="{81E94891-776E-49F8-94A4-89A47B8EE627}"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82757048"/>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19387468-ED2A-4579-9159-8A455B40F5E4}" type="slidenum">
              <a:rPr lang="en-US" altLang="zh-CN"/>
              <a:pPr>
                <a:defRPr/>
              </a:pPr>
              <a:t>‹#›</a:t>
            </a:fld>
            <a:r>
              <a:rPr lang="en-US" altLang="zh-CN"/>
              <a:t> </a:t>
            </a:r>
            <a:r>
              <a:rPr lang="zh-CN" altLang="en-US"/>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t>第</a:t>
            </a:r>
            <a:fld id="{4D718884-A04C-46EF-8B0F-1ABEBF60A1A9}"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2594853625"/>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t>第 </a:t>
            </a:r>
            <a:fld id="{CC9BA3F3-EE1A-427C-AE3A-6AF6FC06A859}" type="slidenum">
              <a:rPr lang="en-US" altLang="zh-CN"/>
              <a:pPr>
                <a:defRPr/>
              </a:pPr>
              <a:t>‹#›</a:t>
            </a:fld>
            <a:r>
              <a:rPr lang="en-US" altLang="zh-CN"/>
              <a:t> </a:t>
            </a:r>
            <a:r>
              <a:rPr lang="zh-CN" altLang="en-US"/>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t>第</a:t>
            </a:r>
            <a:fld id="{00A55286-4A29-48AB-A49C-D89DDE977786}"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2182421716"/>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t>第 </a:t>
            </a:r>
            <a:fld id="{E0C16693-9269-4982-B6C3-C7DFCFE3EAE4}" type="slidenum">
              <a:rPr lang="en-US" altLang="zh-CN"/>
              <a:pPr>
                <a:defRPr/>
              </a:pPr>
              <a:t>‹#›</a:t>
            </a:fld>
            <a:r>
              <a:rPr lang="en-US" altLang="zh-CN"/>
              <a:t> </a:t>
            </a:r>
            <a:r>
              <a:rPr lang="zh-CN" altLang="en-US"/>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t>第</a:t>
            </a:r>
            <a:fld id="{E380CCE6-5538-4723-97F2-0FBE016CE83D}"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3589189346"/>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t>第 </a:t>
            </a:r>
            <a:fld id="{B29763E8-25DA-4E81-B81D-BD6370ABC29A}" type="slidenum">
              <a:rPr lang="en-US" altLang="zh-CN"/>
              <a:pPr>
                <a:defRPr/>
              </a:pPr>
              <a:t>‹#›</a:t>
            </a:fld>
            <a:r>
              <a:rPr lang="en-US" altLang="zh-CN"/>
              <a:t> </a:t>
            </a:r>
            <a:r>
              <a:rPr lang="zh-CN" altLang="en-US"/>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t>第</a:t>
            </a:r>
            <a:fld id="{EEAAD2D0-1239-4D4D-893C-836CA3C2A67D}" type="slidenum">
              <a:rPr lang="zh-CN" altLang="en-US"/>
              <a:pPr>
                <a:defRPr/>
              </a:pPr>
              <a:t>‹#›</a:t>
            </a:fld>
            <a:r>
              <a:rPr lang="en-US" altLang="zh-CN"/>
              <a:t>/22</a:t>
            </a:r>
            <a:r>
              <a:rPr lang="zh-CN" altLang="en-US"/>
              <a:t>页</a:t>
            </a:r>
          </a:p>
        </p:txBody>
      </p:sp>
    </p:spTree>
    <p:extLst>
      <p:ext uri="{BB962C8B-B14F-4D97-AF65-F5344CB8AC3E}">
        <p14:creationId xmlns:p14="http://schemas.microsoft.com/office/powerpoint/2010/main" val="678419866"/>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576422844"/>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lgn="just">
              <a:defRPr sz="2800" baseline="0">
                <a:solidFill>
                  <a:srgbClr val="002060"/>
                </a:solidFill>
                <a:latin typeface="隶书" pitchFamily="49" charset="-122"/>
                <a:ea typeface="隶书" pitchFamily="49" charset="-122"/>
                <a:cs typeface="Arial Unicode MS" pitchFamily="34" charset="-122"/>
              </a:defRPr>
            </a:lvl1pPr>
            <a:lvl2pPr algn="just">
              <a:defRPr sz="2400" baseline="0">
                <a:solidFill>
                  <a:srgbClr val="000066"/>
                </a:solidFill>
                <a:latin typeface="华文新魏" pitchFamily="2" charset="-122"/>
                <a:ea typeface="华文新魏" pitchFamily="2" charset="-122"/>
                <a:cs typeface="Arial Unicode MS" pitchFamily="34" charset="-122"/>
              </a:defRPr>
            </a:lvl2pPr>
            <a:lvl3pPr algn="just">
              <a:defRPr baseline="0">
                <a:latin typeface="Arial Unicode MS" pitchFamily="34" charset="-122"/>
                <a:ea typeface="楷体_GB2312" pitchFamily="49" charset="-122"/>
                <a:cs typeface="Arial Unicode MS" pitchFamily="34" charset="-122"/>
              </a:defRPr>
            </a:lvl3pPr>
            <a:lvl4pPr algn="just">
              <a:defRPr baseline="0">
                <a:latin typeface="Arial Unicode MS" pitchFamily="34" charset="-122"/>
                <a:ea typeface="楷体_GB2312" pitchFamily="49" charset="-122"/>
                <a:cs typeface="Arial Unicode MS" pitchFamily="34" charset="-122"/>
              </a:defRPr>
            </a:lvl4pPr>
            <a:lvl5pPr algn="just">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extLst>
      <p:ext uri="{BB962C8B-B14F-4D97-AF65-F5344CB8AC3E}">
        <p14:creationId xmlns:p14="http://schemas.microsoft.com/office/powerpoint/2010/main" val="100728032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0C251BBD-68D3-477C-9F36-895436B65070}"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252268394"/>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153973567"/>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748878639"/>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876587309"/>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469431651"/>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7306" r:id="rId4" imgW="990600" imgH="304800" progId="">
                  <p:embed/>
                </p:oleObj>
              </mc:Choice>
              <mc:Fallback>
                <p:oleObj r:id="rId4" imgW="990600" imgH="304800" progId="">
                  <p:embed/>
                  <p:pic>
                    <p:nvPicPr>
                      <p:cNvPr id="11"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7307" r:id="rId6" imgW="990600" imgH="304800" progId="">
                  <p:embed/>
                </p:oleObj>
              </mc:Choice>
              <mc:Fallback>
                <p:oleObj r:id="rId6" imgW="990600" imgH="304800" progId="">
                  <p:embed/>
                  <p:pic>
                    <p:nvPicPr>
                      <p:cNvPr id="1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extLst>
      <p:ext uri="{BB962C8B-B14F-4D97-AF65-F5344CB8AC3E}">
        <p14:creationId xmlns:p14="http://schemas.microsoft.com/office/powerpoint/2010/main" val="1588205084"/>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064790358"/>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791553108"/>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496845229"/>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37304686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31818" y="304800"/>
            <a:ext cx="290830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1" y="304800"/>
            <a:ext cx="8523817"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A1558817-0879-443F-8BC7-7CB8BEED8EF1}" type="slidenum">
              <a:rPr lang="zh-CN" altLang="en-US">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24597399"/>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962395770"/>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558298749"/>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extLst>
      <p:ext uri="{BB962C8B-B14F-4D97-AF65-F5344CB8AC3E}">
        <p14:creationId xmlns:p14="http://schemas.microsoft.com/office/powerpoint/2010/main" val="3269900049"/>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516909079"/>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2796484619"/>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150363792"/>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667635641"/>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716839092"/>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9354" r:id="rId4" imgW="990600" imgH="304800" progId="">
                  <p:embed/>
                </p:oleObj>
              </mc:Choice>
              <mc:Fallback>
                <p:oleObj r:id="rId4" imgW="990600" imgH="304800" progId="">
                  <p:embed/>
                  <p:pic>
                    <p:nvPicPr>
                      <p:cNvPr id="11"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9355" r:id="rId6" imgW="990600" imgH="304800" progId="">
                  <p:embed/>
                </p:oleObj>
              </mc:Choice>
              <mc:Fallback>
                <p:oleObj r:id="rId6" imgW="990600" imgH="304800" progId="">
                  <p:embed/>
                  <p:pic>
                    <p:nvPicPr>
                      <p:cNvPr id="1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extLst>
      <p:ext uri="{BB962C8B-B14F-4D97-AF65-F5344CB8AC3E}">
        <p14:creationId xmlns:p14="http://schemas.microsoft.com/office/powerpoint/2010/main" val="90329321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1263524513"/>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403683448"/>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844613731"/>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386930025"/>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4195861164"/>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extLst>
      <p:ext uri="{BB962C8B-B14F-4D97-AF65-F5344CB8AC3E}">
        <p14:creationId xmlns:p14="http://schemas.microsoft.com/office/powerpoint/2010/main" val="390852875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DC98FFA3-332A-4CBF-97A7-CD70C6C48D13}" type="slidenum">
              <a:rPr lang="zh-CN" altLang="en-US"/>
              <a:pPr>
                <a:defRPr/>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151294" r:id="rId4" imgW="990600" imgH="304800" progId="">
                  <p:embed/>
                </p:oleObj>
              </mc:Choice>
              <mc:Fallback>
                <p:oleObj r:id="rId4" imgW="990600" imgH="30480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151295" r:id="rId6" imgW="990600" imgH="304800" progId="">
                  <p:embed/>
                </p:oleObj>
              </mc:Choice>
              <mc:Fallback>
                <p:oleObj r:id="rId6" imgW="990600" imgH="304800" progId="">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447800"/>
            <a:ext cx="5715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23000" y="1447800"/>
            <a:ext cx="5717117"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BEDCD54B-4D57-4D0D-A9BF-090FA4598466}" type="slidenum">
              <a:rPr lang="zh-CN" altLang="en-US"/>
              <a:pPr>
                <a:defRPr/>
              </a:pPr>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303870" r:id="rId4" imgW="990600" imgH="304800" progId="">
                  <p:embed/>
                </p:oleObj>
              </mc:Choice>
              <mc:Fallback>
                <p:oleObj r:id="rId4" imgW="990600" imgH="30480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303871" r:id="rId6" imgW="990600" imgH="304800" progId="">
                  <p:embed/>
                </p:oleObj>
              </mc:Choice>
              <mc:Fallback>
                <p:oleObj r:id="rId6" imgW="990600" imgH="304800" progId="">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2BAA7B7D-926A-4785-A822-C5B40E698CD3}" type="slidenum">
              <a:rPr lang="zh-CN" altLang="en-US"/>
              <a:pPr>
                <a:defRPr/>
              </a:pPr>
              <a:t>‹#›</a:t>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327422" r:id="rId4" imgW="990600" imgH="304800" progId="">
                  <p:embed/>
                </p:oleObj>
              </mc:Choice>
              <mc:Fallback>
                <p:oleObj r:id="rId4" imgW="990600" imgH="30480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327423" r:id="rId6" imgW="990600" imgH="304800" progId="">
                  <p:embed/>
                </p:oleObj>
              </mc:Choice>
              <mc:Fallback>
                <p:oleObj r:id="rId6" imgW="990600" imgH="304800" progId="">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21D39F6D-7C20-43DB-8022-ED0382358FBF}" type="slidenum">
              <a:rPr lang="zh-CN" altLang="en-US"/>
              <a:pPr>
                <a:defRPr/>
              </a:pPr>
              <a:t>‹#›</a:t>
            </a:fld>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DE886C26-0699-4854-94D7-11C681BA2611}" type="slidenum">
              <a:rPr lang="zh-CN" altLang="en-US"/>
              <a:pPr>
                <a:defRPr/>
              </a:pPr>
              <a:t>‹#›</a:t>
            </a:fld>
            <a:endParaRPr lang="en-US" altLang="zh-C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346878" r:id="rId4" imgW="990600" imgH="304800" progId="">
                  <p:embed/>
                </p:oleObj>
              </mc:Choice>
              <mc:Fallback>
                <p:oleObj r:id="rId4" imgW="990600" imgH="30480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346879" r:id="rId6" imgW="990600" imgH="304800" progId="">
                  <p:embed/>
                </p:oleObj>
              </mc:Choice>
              <mc:Fallback>
                <p:oleObj r:id="rId6" imgW="990600" imgH="304800" progId="">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69F3E5CA-A6DF-4DEE-8A10-3FA9B1355FD4}" type="slidenum">
              <a:rPr lang="zh-CN" altLang="en-US"/>
              <a:pPr>
                <a:defRPr/>
              </a:pPr>
              <a:t>‹#›</a:t>
            </a:fld>
            <a:endParaRPr lang="en-US" altLang="zh-C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D6763B94-2B7C-4CF7-8AE2-4CA892DE80A2}"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3"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0F28A32-FF0E-445C-85DC-C038845278D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5" name="Group 2"/>
          <p:cNvGrpSpPr>
            <a:grpSpLocks/>
          </p:cNvGrpSpPr>
          <p:nvPr/>
        </p:nvGrpSpPr>
        <p:grpSpPr bwMode="auto">
          <a:xfrm>
            <a:off x="0" y="1"/>
            <a:ext cx="12192000" cy="6081713"/>
            <a:chOff x="0" y="0"/>
            <a:chExt cx="5760" cy="3831"/>
          </a:xfrm>
        </p:grpSpPr>
        <p:sp>
          <p:nvSpPr>
            <p:cNvPr id="6"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7"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8"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9"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1"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26750" r:id="rId4" imgW="990600" imgH="304800" progId="">
                  <p:embed/>
                </p:oleObj>
              </mc:Choice>
              <mc:Fallback>
                <p:oleObj r:id="rId4" imgW="990600" imgH="30480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2"/>
          <p:cNvGrpSpPr>
            <a:grpSpLocks/>
          </p:cNvGrpSpPr>
          <p:nvPr/>
        </p:nvGrpSpPr>
        <p:grpSpPr bwMode="auto">
          <a:xfrm>
            <a:off x="0" y="1"/>
            <a:ext cx="12192000" cy="6081713"/>
            <a:chOff x="0" y="0"/>
            <a:chExt cx="5760" cy="3831"/>
          </a:xfrm>
        </p:grpSpPr>
        <p:sp>
          <p:nvSpPr>
            <p:cNvPr id="13"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4"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15"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1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7" name="Picture 11" descr="pku2"/>
          <p:cNvPicPr>
            <a:picLocks noChangeAspect="1" noChangeArrowheads="1"/>
          </p:cNvPicPr>
          <p:nvPr userDrawn="1"/>
        </p:nvPicPr>
        <p:blipFill>
          <a:blip r:embed="rId3"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8" name="Object 3"/>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26751" r:id="rId6" imgW="990600" imgH="304800" progId="">
                  <p:embed/>
                </p:oleObj>
              </mc:Choice>
              <mc:Fallback>
                <p:oleObj r:id="rId6" imgW="990600" imgH="304800" progId="">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609601" y="1188879"/>
            <a:ext cx="4011084" cy="246221"/>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9" name="Rectangle 6"/>
          <p:cNvSpPr>
            <a:spLocks noGrp="1" noChangeArrowheads="1"/>
          </p:cNvSpPr>
          <p:nvPr>
            <p:ph type="ftr" sz="quarter" idx="10"/>
          </p:nvPr>
        </p:nvSpPr>
        <p:spPr/>
        <p:txBody>
          <a:bodyPr/>
          <a:lstStyle>
            <a:lvl1pPr>
              <a:defRPr/>
            </a:lvl1pPr>
          </a:lstStyle>
          <a:p>
            <a:pPr>
              <a:defRPr/>
            </a:pPr>
            <a:r>
              <a:rPr lang="zh-CN" altLang="en-US">
                <a:solidFill>
                  <a:srgbClr val="009999"/>
                </a:solidFill>
              </a:rPr>
              <a:t>第 </a:t>
            </a:r>
            <a:fld id="{F9417D0B-2A15-4A42-B32D-7D971629FBC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20" name="Rectangle 7"/>
          <p:cNvSpPr>
            <a:spLocks noGrp="1" noChangeArrowheads="1"/>
          </p:cNvSpPr>
          <p:nvPr>
            <p:ph type="sldNum" sz="quarter" idx="11"/>
          </p:nvPr>
        </p:nvSpPr>
        <p:spPr/>
        <p:txBody>
          <a:bodyPr/>
          <a:lstStyle>
            <a:lvl1pPr>
              <a:defRPr/>
            </a:lvl1pPr>
          </a:lstStyle>
          <a:p>
            <a:pPr>
              <a:defRPr/>
            </a:pPr>
            <a:r>
              <a:rPr lang="zh-CN" altLang="en-US">
                <a:solidFill>
                  <a:srgbClr val="009999"/>
                </a:solidFill>
              </a:rPr>
              <a:t>第</a:t>
            </a:r>
            <a:fld id="{863684DE-4A6A-4D99-AE14-F8A93983457F}" type="slidenum">
              <a:rPr lang="zh-CN" altLang="en-US">
                <a:solidFill>
                  <a:srgbClr val="009999"/>
                </a:solidFill>
              </a:rPr>
              <a:pPr>
                <a:defRPr/>
              </a:pPr>
              <a:t>‹#›</a:t>
            </a:fld>
            <a:r>
              <a:rPr lang="en-US" altLang="zh-CN">
                <a:solidFill>
                  <a:srgbClr val="009999"/>
                </a:solidFill>
              </a:rPr>
              <a:t>/31</a:t>
            </a:r>
            <a:r>
              <a:rPr lang="zh-CN" altLang="en-US">
                <a:solidFill>
                  <a:srgbClr val="009999"/>
                </a:solidFill>
              </a:rPr>
              <a:t>页</a:t>
            </a:r>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5121117"/>
            <a:ext cx="7315200" cy="246221"/>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24E0D5-B69E-4451-A58E-D3DF8117046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6191D747-AEE4-4BF8-8694-9527AEE4FD43}"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792D399-25B0-4C9C-AA7F-157905A4F1A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81E94891-776E-49F8-94A4-89A47B8EE627}"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4EC8A71E-0985-4A25-8AD5-B530A4883BD2}" type="slidenum">
              <a:rPr lang="zh-CN" altLang="en-US"/>
              <a:pPr>
                <a:defRPr/>
              </a:pPr>
              <a:t>‹#›</a:t>
            </a:fld>
            <a:endParaRPr lang="en-US" altLang="zh-C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7" y="284163"/>
            <a:ext cx="984885" cy="5643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8517" y="284163"/>
            <a:ext cx="8331200" cy="5643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19387468-ED2A-4579-9159-8A455B40F5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4D718884-A04C-46EF-8B0F-1ABEBF60A1A9}"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8517" y="284163"/>
            <a:ext cx="11377083" cy="5643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C9BA3F3-EE1A-427C-AE3A-6AF6FC06A859}"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00A55286-4A29-48AB-A49C-D89DDE97778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12800" y="1141413"/>
            <a:ext cx="10058400" cy="4786312"/>
          </a:xfrm>
        </p:spPr>
        <p:txBody>
          <a:bodyPr/>
          <a:lstStyle/>
          <a:p>
            <a:pPr lvl="0"/>
            <a:endParaRPr lang="zh-CN" altLang="en-US" noProof="0" smtClean="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E0C16693-9269-4982-B6C3-C7DFCFE3EAE4}"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380CCE6-5538-4723-97F2-0FBE016CE83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279082"/>
            <a:ext cx="11377083" cy="49244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128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B29763E8-25DA-4E81-B81D-BD6370ABC29A}"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EEAAD2D0-1239-4D4D-893C-836CA3C2A67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3108009"/>
            <a:ext cx="10363200" cy="49244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A9A8143-EFAF-4F89-9E1D-B95AB2A6E4F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1E9ABF8F-7BD5-49F7-B6A0-51BD38ED0D5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8517" y="372713"/>
            <a:ext cx="11377083" cy="541687"/>
          </a:xfrm>
        </p:spPr>
        <p:txBody>
          <a:bodyPr/>
          <a:lstStyle>
            <a:lvl1pPr>
              <a:defRPr sz="4400" baseline="0">
                <a:latin typeface="隶书" pitchFamily="49" charset="-122"/>
                <a:ea typeface="隶书" pitchFamily="49"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11200" y="1141413"/>
            <a:ext cx="10972800" cy="4786312"/>
          </a:xfrm>
        </p:spPr>
        <p:txBody>
          <a:bodyPr/>
          <a:lstStyle>
            <a:lvl1pPr>
              <a:defRPr sz="2800" baseline="0">
                <a:solidFill>
                  <a:srgbClr val="002060"/>
                </a:solidFill>
                <a:latin typeface="隶书" pitchFamily="49" charset="-122"/>
                <a:ea typeface="隶书" pitchFamily="49" charset="-122"/>
                <a:cs typeface="Arial Unicode MS" pitchFamily="34" charset="-122"/>
              </a:defRPr>
            </a:lvl1pPr>
            <a:lvl2pPr>
              <a:defRPr sz="2400" baseline="0">
                <a:solidFill>
                  <a:srgbClr val="000066"/>
                </a:solidFill>
                <a:latin typeface="华文新魏" pitchFamily="2" charset="-122"/>
                <a:ea typeface="华文新魏" pitchFamily="2" charset="-122"/>
                <a:cs typeface="Arial Unicode MS" pitchFamily="34" charset="-122"/>
              </a:defRPr>
            </a:lvl2pPr>
            <a:lvl3pPr>
              <a:defRPr baseline="0">
                <a:latin typeface="Arial Unicode MS" pitchFamily="34" charset="-122"/>
                <a:ea typeface="楷体_GB2312" pitchFamily="49" charset="-122"/>
                <a:cs typeface="Arial Unicode MS" pitchFamily="34" charset="-122"/>
              </a:defRPr>
            </a:lvl3pPr>
            <a:lvl4pPr>
              <a:defRPr baseline="0">
                <a:latin typeface="Arial Unicode MS" pitchFamily="34" charset="-122"/>
                <a:ea typeface="楷体_GB2312" pitchFamily="49" charset="-122"/>
                <a:cs typeface="Arial Unicode MS" pitchFamily="34" charset="-122"/>
              </a:defRPr>
            </a:lvl4pPr>
            <a:lvl5pPr>
              <a:defRPr baseline="0">
                <a:latin typeface="Arial Unicode MS" pitchFamily="34" charset="-122"/>
                <a:ea typeface="楷体_GB2312" pitchFamily="49" charset="-122"/>
                <a:cs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3D94F2AE-997A-4709-9D5A-FC3CA9581FD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49244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67B1B3CA-CDA0-415D-9875-56408A3AF60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6142BCD-2DAF-410E-B8D5-810AD73E8F85}"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943600" y="1141413"/>
            <a:ext cx="4927600" cy="4786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C4C68B29-88B3-468F-86BE-5F0D1A189493}"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6"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98CDF6C4-55A9-4868-AE30-1B3EAFEF1B3E}"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925196"/>
            <a:ext cx="10972800" cy="492443"/>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FA9B97AE-CC12-4598-AC7F-7D9A61F5AEAD}"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8"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A99E7EE3-D4F3-4F39-A6CB-C3C2A5F33046}"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r>
              <a:rPr lang="zh-CN" altLang="en-US">
                <a:solidFill>
                  <a:srgbClr val="009999"/>
                </a:solidFill>
              </a:rPr>
              <a:t>第 </a:t>
            </a:r>
            <a:fld id="{549FF468-742B-48C7-A0B8-E5E83E69ED9E}"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4" name="Rectangle 7"/>
          <p:cNvSpPr>
            <a:spLocks noGrp="1" noChangeArrowheads="1"/>
          </p:cNvSpPr>
          <p:nvPr>
            <p:ph type="sldNum" sz="quarter" idx="11"/>
          </p:nvPr>
        </p:nvSpPr>
        <p:spPr>
          <a:ln/>
        </p:spPr>
        <p:txBody>
          <a:bodyPr/>
          <a:lstStyle>
            <a:lvl1pPr>
              <a:defRPr/>
            </a:lvl1pPr>
          </a:lstStyle>
          <a:p>
            <a:pPr>
              <a:defRPr/>
            </a:pPr>
            <a:r>
              <a:rPr lang="zh-CN" altLang="en-US">
                <a:solidFill>
                  <a:srgbClr val="009999"/>
                </a:solidFill>
              </a:rPr>
              <a:t>第</a:t>
            </a:r>
            <a:fld id="{D253E8EA-81E2-4F0F-99B5-9FE9563693BB}"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image" Target="../media/image3.png"/><Relationship Id="rId3" Type="http://schemas.openxmlformats.org/officeDocument/2006/relationships/slideLayout" Target="../slideLayouts/slideLayout124.xml"/><Relationship Id="rId21" Type="http://schemas.openxmlformats.org/officeDocument/2006/relationships/image" Target="../media/image4.png"/><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image" Target="../media/image2.jpeg"/><Relationship Id="rId2" Type="http://schemas.openxmlformats.org/officeDocument/2006/relationships/slideLayout" Target="../slideLayouts/slideLayout123.xml"/><Relationship Id="rId16" Type="http://schemas.openxmlformats.org/officeDocument/2006/relationships/vmlDrawing" Target="../drawings/vmlDrawing15.vml"/><Relationship Id="rId20" Type="http://schemas.openxmlformats.org/officeDocument/2006/relationships/image" Target="../media/image1.wmf"/><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theme" Target="../theme/theme10.xml"/><Relationship Id="rId10" Type="http://schemas.openxmlformats.org/officeDocument/2006/relationships/slideLayout" Target="../slideLayouts/slideLayout131.xml"/><Relationship Id="rId19" Type="http://schemas.openxmlformats.org/officeDocument/2006/relationships/oleObject" Target="../embeddings/oleObject22.bin"/><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image" Target="../media/image3.png"/><Relationship Id="rId3" Type="http://schemas.openxmlformats.org/officeDocument/2006/relationships/slideLayout" Target="../slideLayouts/slideLayout138.xml"/><Relationship Id="rId21" Type="http://schemas.openxmlformats.org/officeDocument/2006/relationships/image" Target="../media/image4.png"/><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image" Target="../media/image2.jpeg"/><Relationship Id="rId2" Type="http://schemas.openxmlformats.org/officeDocument/2006/relationships/slideLayout" Target="../slideLayouts/slideLayout137.xml"/><Relationship Id="rId16" Type="http://schemas.openxmlformats.org/officeDocument/2006/relationships/vmlDrawing" Target="../drawings/vmlDrawing17.vml"/><Relationship Id="rId20" Type="http://schemas.openxmlformats.org/officeDocument/2006/relationships/image" Target="../media/image1.wmf"/><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theme" Target="../theme/theme11.xml"/><Relationship Id="rId10" Type="http://schemas.openxmlformats.org/officeDocument/2006/relationships/slideLayout" Target="../slideLayouts/slideLayout145.xml"/><Relationship Id="rId19" Type="http://schemas.openxmlformats.org/officeDocument/2006/relationships/oleObject" Target="../embeddings/oleObject25.bin"/><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image" Target="../media/image3.png"/><Relationship Id="rId3" Type="http://schemas.openxmlformats.org/officeDocument/2006/relationships/slideLayout" Target="../slideLayouts/slideLayout152.xml"/><Relationship Id="rId21" Type="http://schemas.openxmlformats.org/officeDocument/2006/relationships/image" Target="../media/image4.png"/><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image" Target="../media/image2.jpeg"/><Relationship Id="rId2" Type="http://schemas.openxmlformats.org/officeDocument/2006/relationships/slideLayout" Target="../slideLayouts/slideLayout151.xml"/><Relationship Id="rId16" Type="http://schemas.openxmlformats.org/officeDocument/2006/relationships/vmlDrawing" Target="../drawings/vmlDrawing19.vml"/><Relationship Id="rId20" Type="http://schemas.openxmlformats.org/officeDocument/2006/relationships/image" Target="../media/image1.wmf"/><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theme" Target="../theme/theme12.xml"/><Relationship Id="rId10" Type="http://schemas.openxmlformats.org/officeDocument/2006/relationships/slideLayout" Target="../slideLayouts/slideLayout159.xml"/><Relationship Id="rId19" Type="http://schemas.openxmlformats.org/officeDocument/2006/relationships/oleObject" Target="../embeddings/oleObject28.bin"/><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image" Target="../media/image3.png"/><Relationship Id="rId3" Type="http://schemas.openxmlformats.org/officeDocument/2006/relationships/slideLayout" Target="../slideLayouts/slideLayout166.xml"/><Relationship Id="rId21" Type="http://schemas.openxmlformats.org/officeDocument/2006/relationships/image" Target="../media/image4.png"/><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image" Target="../media/image2.jpeg"/><Relationship Id="rId2" Type="http://schemas.openxmlformats.org/officeDocument/2006/relationships/slideLayout" Target="../slideLayouts/slideLayout165.xml"/><Relationship Id="rId16" Type="http://schemas.openxmlformats.org/officeDocument/2006/relationships/vmlDrawing" Target="../drawings/vmlDrawing21.vml"/><Relationship Id="rId20" Type="http://schemas.openxmlformats.org/officeDocument/2006/relationships/image" Target="../media/image1.wmf"/><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theme" Target="../theme/theme13.xml"/><Relationship Id="rId10" Type="http://schemas.openxmlformats.org/officeDocument/2006/relationships/slideLayout" Target="../slideLayouts/slideLayout173.xml"/><Relationship Id="rId19" Type="http://schemas.openxmlformats.org/officeDocument/2006/relationships/oleObject" Target="../embeddings/oleObject31.bin"/><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theme" Target="../theme/theme14.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image" Target="../media/image3.png"/><Relationship Id="rId3" Type="http://schemas.openxmlformats.org/officeDocument/2006/relationships/slideLayout" Target="../slideLayouts/slideLayout192.xml"/><Relationship Id="rId21" Type="http://schemas.openxmlformats.org/officeDocument/2006/relationships/image" Target="../media/image4.png"/><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image" Target="../media/image2.jpeg"/><Relationship Id="rId2" Type="http://schemas.openxmlformats.org/officeDocument/2006/relationships/slideLayout" Target="../slideLayouts/slideLayout191.xml"/><Relationship Id="rId16" Type="http://schemas.openxmlformats.org/officeDocument/2006/relationships/vmlDrawing" Target="../drawings/vmlDrawing23.vml"/><Relationship Id="rId20" Type="http://schemas.openxmlformats.org/officeDocument/2006/relationships/image" Target="../media/image1.wmf"/><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theme" Target="../theme/theme15.xml"/><Relationship Id="rId10" Type="http://schemas.openxmlformats.org/officeDocument/2006/relationships/slideLayout" Target="../slideLayouts/slideLayout199.xml"/><Relationship Id="rId19" Type="http://schemas.openxmlformats.org/officeDocument/2006/relationships/oleObject" Target="../embeddings/oleObject34.bin"/><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image" Target="../media/image3.png"/><Relationship Id="rId3" Type="http://schemas.openxmlformats.org/officeDocument/2006/relationships/slideLayout" Target="../slideLayouts/slideLayout206.xml"/><Relationship Id="rId21" Type="http://schemas.openxmlformats.org/officeDocument/2006/relationships/image" Target="../media/image4.png"/><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image" Target="../media/image2.jpeg"/><Relationship Id="rId2" Type="http://schemas.openxmlformats.org/officeDocument/2006/relationships/slideLayout" Target="../slideLayouts/slideLayout205.xml"/><Relationship Id="rId16" Type="http://schemas.openxmlformats.org/officeDocument/2006/relationships/vmlDrawing" Target="../drawings/vmlDrawing25.vml"/><Relationship Id="rId20" Type="http://schemas.openxmlformats.org/officeDocument/2006/relationships/image" Target="../media/image1.wmf"/><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theme" Target="../theme/theme16.xml"/><Relationship Id="rId10" Type="http://schemas.openxmlformats.org/officeDocument/2006/relationships/slideLayout" Target="../slideLayouts/slideLayout213.xml"/><Relationship Id="rId19" Type="http://schemas.openxmlformats.org/officeDocument/2006/relationships/oleObject" Target="../embeddings/oleObject37.bin"/><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image" Target="../media/image3.png"/><Relationship Id="rId3" Type="http://schemas.openxmlformats.org/officeDocument/2006/relationships/slideLayout" Target="../slideLayouts/slideLayout220.xml"/><Relationship Id="rId21" Type="http://schemas.openxmlformats.org/officeDocument/2006/relationships/image" Target="../media/image4.png"/><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image" Target="../media/image2.jpeg"/><Relationship Id="rId2" Type="http://schemas.openxmlformats.org/officeDocument/2006/relationships/slideLayout" Target="../slideLayouts/slideLayout219.xml"/><Relationship Id="rId16" Type="http://schemas.openxmlformats.org/officeDocument/2006/relationships/vmlDrawing" Target="../drawings/vmlDrawing27.vml"/><Relationship Id="rId20" Type="http://schemas.openxmlformats.org/officeDocument/2006/relationships/image" Target="../media/image1.wmf"/><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theme" Target="../theme/theme17.xml"/><Relationship Id="rId10" Type="http://schemas.openxmlformats.org/officeDocument/2006/relationships/slideLayout" Target="../slideLayouts/slideLayout227.xml"/><Relationship Id="rId19" Type="http://schemas.openxmlformats.org/officeDocument/2006/relationships/oleObject" Target="../embeddings/oleObject40.bin"/><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image" Target="../media/image3.png"/><Relationship Id="rId3" Type="http://schemas.openxmlformats.org/officeDocument/2006/relationships/slideLayout" Target="../slideLayouts/slideLayout234.xml"/><Relationship Id="rId21" Type="http://schemas.openxmlformats.org/officeDocument/2006/relationships/image" Target="../media/image4.png"/><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image" Target="../media/image2.jpeg"/><Relationship Id="rId2" Type="http://schemas.openxmlformats.org/officeDocument/2006/relationships/slideLayout" Target="../slideLayouts/slideLayout233.xml"/><Relationship Id="rId16" Type="http://schemas.openxmlformats.org/officeDocument/2006/relationships/vmlDrawing" Target="../drawings/vmlDrawing29.vml"/><Relationship Id="rId20" Type="http://schemas.openxmlformats.org/officeDocument/2006/relationships/image" Target="../media/image1.wmf"/><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theme" Target="../theme/theme18.xml"/><Relationship Id="rId10" Type="http://schemas.openxmlformats.org/officeDocument/2006/relationships/slideLayout" Target="../slideLayouts/slideLayout241.xml"/><Relationship Id="rId19" Type="http://schemas.openxmlformats.org/officeDocument/2006/relationships/oleObject" Target="../embeddings/oleObject43.bin"/><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3.png"/><Relationship Id="rId3" Type="http://schemas.openxmlformats.org/officeDocument/2006/relationships/slideLayout" Target="../slideLayouts/slideLayout26.xml"/><Relationship Id="rId21" Type="http://schemas.openxmlformats.org/officeDocument/2006/relationships/image" Target="../media/image4.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image" Target="../media/image2.jpeg"/><Relationship Id="rId2" Type="http://schemas.openxmlformats.org/officeDocument/2006/relationships/slideLayout" Target="../slideLayouts/slideLayout25.xml"/><Relationship Id="rId16" Type="http://schemas.openxmlformats.org/officeDocument/2006/relationships/vmlDrawing" Target="../drawings/vmlDrawing1.vml"/><Relationship Id="rId20" Type="http://schemas.openxmlformats.org/officeDocument/2006/relationships/image" Target="../media/image1.w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19" Type="http://schemas.openxmlformats.org/officeDocument/2006/relationships/oleObject" Target="../embeddings/oleObject1.bin"/><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3.png"/><Relationship Id="rId3" Type="http://schemas.openxmlformats.org/officeDocument/2006/relationships/slideLayout" Target="../slideLayouts/slideLayout40.xml"/><Relationship Id="rId21" Type="http://schemas.openxmlformats.org/officeDocument/2006/relationships/image" Target="../media/image4.png"/><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2.jpeg"/><Relationship Id="rId2" Type="http://schemas.openxmlformats.org/officeDocument/2006/relationships/slideLayout" Target="../slideLayouts/slideLayout39.xml"/><Relationship Id="rId16" Type="http://schemas.openxmlformats.org/officeDocument/2006/relationships/vmlDrawing" Target="../drawings/vmlDrawing3.vml"/><Relationship Id="rId20" Type="http://schemas.openxmlformats.org/officeDocument/2006/relationships/image" Target="../media/image1.wmf"/><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oleObject" Target="../embeddings/oleObject4.bin"/><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image" Target="../media/image3.png"/><Relationship Id="rId3" Type="http://schemas.openxmlformats.org/officeDocument/2006/relationships/slideLayout" Target="../slideLayouts/slideLayout54.xml"/><Relationship Id="rId21" Type="http://schemas.openxmlformats.org/officeDocument/2006/relationships/image" Target="../media/image4.png"/><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2.jpeg"/><Relationship Id="rId2" Type="http://schemas.openxmlformats.org/officeDocument/2006/relationships/slideLayout" Target="../slideLayouts/slideLayout53.xml"/><Relationship Id="rId16" Type="http://schemas.openxmlformats.org/officeDocument/2006/relationships/vmlDrawing" Target="../drawings/vmlDrawing5.vml"/><Relationship Id="rId20" Type="http://schemas.openxmlformats.org/officeDocument/2006/relationships/image" Target="../media/image1.wmf"/><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5.xml"/><Relationship Id="rId10" Type="http://schemas.openxmlformats.org/officeDocument/2006/relationships/slideLayout" Target="../slideLayouts/slideLayout61.xml"/><Relationship Id="rId19" Type="http://schemas.openxmlformats.org/officeDocument/2006/relationships/oleObject" Target="../embeddings/oleObject7.bin"/><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image" Target="../media/image3.png"/><Relationship Id="rId3" Type="http://schemas.openxmlformats.org/officeDocument/2006/relationships/slideLayout" Target="../slideLayouts/slideLayout68.xml"/><Relationship Id="rId21" Type="http://schemas.openxmlformats.org/officeDocument/2006/relationships/image" Target="../media/image4.png"/><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2.jpeg"/><Relationship Id="rId2" Type="http://schemas.openxmlformats.org/officeDocument/2006/relationships/slideLayout" Target="../slideLayouts/slideLayout67.xml"/><Relationship Id="rId16" Type="http://schemas.openxmlformats.org/officeDocument/2006/relationships/vmlDrawing" Target="../drawings/vmlDrawing7.vml"/><Relationship Id="rId20" Type="http://schemas.openxmlformats.org/officeDocument/2006/relationships/image" Target="../media/image1.wmf"/><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theme" Target="../theme/theme6.xml"/><Relationship Id="rId10" Type="http://schemas.openxmlformats.org/officeDocument/2006/relationships/slideLayout" Target="../slideLayouts/slideLayout75.xml"/><Relationship Id="rId19" Type="http://schemas.openxmlformats.org/officeDocument/2006/relationships/oleObject" Target="../embeddings/oleObject10.bin"/><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image" Target="../media/image3.png"/><Relationship Id="rId3" Type="http://schemas.openxmlformats.org/officeDocument/2006/relationships/slideLayout" Target="../slideLayouts/slideLayout82.xml"/><Relationship Id="rId21" Type="http://schemas.openxmlformats.org/officeDocument/2006/relationships/image" Target="../media/image4.png"/><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image" Target="../media/image2.jpeg"/><Relationship Id="rId2" Type="http://schemas.openxmlformats.org/officeDocument/2006/relationships/slideLayout" Target="../slideLayouts/slideLayout81.xml"/><Relationship Id="rId16" Type="http://schemas.openxmlformats.org/officeDocument/2006/relationships/vmlDrawing" Target="../drawings/vmlDrawing9.vml"/><Relationship Id="rId20" Type="http://schemas.openxmlformats.org/officeDocument/2006/relationships/image" Target="../media/image1.wmf"/><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oleObject" Target="../embeddings/oleObject13.bin"/><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image" Target="../media/image3.png"/><Relationship Id="rId3" Type="http://schemas.openxmlformats.org/officeDocument/2006/relationships/slideLayout" Target="../slideLayouts/slideLayout96.xml"/><Relationship Id="rId21" Type="http://schemas.openxmlformats.org/officeDocument/2006/relationships/image" Target="../media/image4.png"/><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image" Target="../media/image2.jpeg"/><Relationship Id="rId2" Type="http://schemas.openxmlformats.org/officeDocument/2006/relationships/slideLayout" Target="../slideLayouts/slideLayout95.xml"/><Relationship Id="rId16" Type="http://schemas.openxmlformats.org/officeDocument/2006/relationships/vmlDrawing" Target="../drawings/vmlDrawing11.vml"/><Relationship Id="rId20" Type="http://schemas.openxmlformats.org/officeDocument/2006/relationships/image" Target="../media/image1.wmf"/><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theme" Target="../theme/theme8.xml"/><Relationship Id="rId10" Type="http://schemas.openxmlformats.org/officeDocument/2006/relationships/slideLayout" Target="../slideLayouts/slideLayout103.xml"/><Relationship Id="rId19" Type="http://schemas.openxmlformats.org/officeDocument/2006/relationships/oleObject" Target="../embeddings/oleObject16.bin"/><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image" Target="../media/image3.png"/><Relationship Id="rId3" Type="http://schemas.openxmlformats.org/officeDocument/2006/relationships/slideLayout" Target="../slideLayouts/slideLayout110.xml"/><Relationship Id="rId21" Type="http://schemas.openxmlformats.org/officeDocument/2006/relationships/image" Target="../media/image4.png"/><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image" Target="../media/image2.jpeg"/><Relationship Id="rId2" Type="http://schemas.openxmlformats.org/officeDocument/2006/relationships/slideLayout" Target="../slideLayouts/slideLayout109.xml"/><Relationship Id="rId16" Type="http://schemas.openxmlformats.org/officeDocument/2006/relationships/vmlDrawing" Target="../drawings/vmlDrawing13.vml"/><Relationship Id="rId20" Type="http://schemas.openxmlformats.org/officeDocument/2006/relationships/image" Target="../media/image1.w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theme" Target="../theme/theme9.xml"/><Relationship Id="rId10" Type="http://schemas.openxmlformats.org/officeDocument/2006/relationships/slideLayout" Target="../slideLayouts/slideLayout117.xml"/><Relationship Id="rId19" Type="http://schemas.openxmlformats.org/officeDocument/2006/relationships/oleObject" Target="../embeddings/oleObject19.bin"/><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ChangeArrowheads="1"/>
          </p:cNvSpPr>
          <p:nvPr/>
        </p:nvSpPr>
        <p:spPr bwMode="ltGray">
          <a:xfrm>
            <a:off x="556684" y="503238"/>
            <a:ext cx="584200" cy="474662"/>
          </a:xfrm>
          <a:prstGeom prst="rect">
            <a:avLst/>
          </a:prstGeom>
          <a:solidFill>
            <a:schemeClr val="accent2"/>
          </a:solidFill>
          <a:ln w="9525">
            <a:noFill/>
            <a:miter lim="800000"/>
            <a:headEnd/>
            <a:tailEnd/>
          </a:ln>
          <a:effectLst/>
        </p:spPr>
        <p:txBody>
          <a:bodyPr wrap="none" anchor="ctr"/>
          <a:lstStyle/>
          <a:p>
            <a:pPr algn="ctr">
              <a:defRPr/>
            </a:pPr>
            <a:endParaRPr lang="zh-CN" altLang="en-US" sz="2400">
              <a:ea typeface="宋体" pitchFamily="2" charset="-122"/>
            </a:endParaRPr>
          </a:p>
        </p:txBody>
      </p:sp>
      <p:sp>
        <p:nvSpPr>
          <p:cNvPr id="23555" name="Rectangle 3"/>
          <p:cNvSpPr>
            <a:spLocks noChangeArrowheads="1"/>
          </p:cNvSpPr>
          <p:nvPr/>
        </p:nvSpPr>
        <p:spPr bwMode="ltGray">
          <a:xfrm>
            <a:off x="1066801" y="503238"/>
            <a:ext cx="438151"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sz="2400">
              <a:ea typeface="宋体" pitchFamily="2" charset="-122"/>
            </a:endParaRPr>
          </a:p>
        </p:txBody>
      </p:sp>
      <p:sp>
        <p:nvSpPr>
          <p:cNvPr id="23556" name="Rectangle 4"/>
          <p:cNvSpPr>
            <a:spLocks noChangeArrowheads="1"/>
          </p:cNvSpPr>
          <p:nvPr/>
        </p:nvSpPr>
        <p:spPr bwMode="ltGray">
          <a:xfrm>
            <a:off x="721785" y="925513"/>
            <a:ext cx="563033" cy="474662"/>
          </a:xfrm>
          <a:prstGeom prst="rect">
            <a:avLst/>
          </a:prstGeom>
          <a:solidFill>
            <a:schemeClr val="folHlink"/>
          </a:solidFill>
          <a:ln w="9525">
            <a:noFill/>
            <a:miter lim="800000"/>
            <a:headEnd/>
            <a:tailEnd/>
          </a:ln>
          <a:effectLst/>
        </p:spPr>
        <p:txBody>
          <a:bodyPr wrap="none" anchor="ctr"/>
          <a:lstStyle/>
          <a:p>
            <a:pPr algn="ctr">
              <a:defRPr/>
            </a:pPr>
            <a:endParaRPr lang="zh-CN" altLang="en-US" sz="2400">
              <a:ea typeface="宋体" pitchFamily="2" charset="-122"/>
            </a:endParaRPr>
          </a:p>
        </p:txBody>
      </p:sp>
      <p:sp>
        <p:nvSpPr>
          <p:cNvPr id="23557" name="Rectangle 5"/>
          <p:cNvSpPr>
            <a:spLocks noChangeArrowheads="1"/>
          </p:cNvSpPr>
          <p:nvPr/>
        </p:nvSpPr>
        <p:spPr bwMode="ltGray">
          <a:xfrm>
            <a:off x="1214967" y="925513"/>
            <a:ext cx="491067"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a:ea typeface="宋体" pitchFamily="2" charset="-122"/>
            </a:endParaRPr>
          </a:p>
        </p:txBody>
      </p:sp>
      <p:sp>
        <p:nvSpPr>
          <p:cNvPr id="23558" name="Rectangle 6"/>
          <p:cNvSpPr>
            <a:spLocks noChangeArrowheads="1"/>
          </p:cNvSpPr>
          <p:nvPr/>
        </p:nvSpPr>
        <p:spPr bwMode="ltGray">
          <a:xfrm>
            <a:off x="169333" y="852489"/>
            <a:ext cx="747184"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sz="2400">
              <a:ea typeface="宋体" pitchFamily="2" charset="-122"/>
            </a:endParaRPr>
          </a:p>
        </p:txBody>
      </p:sp>
      <p:sp>
        <p:nvSpPr>
          <p:cNvPr id="23559" name="Rectangle 7"/>
          <p:cNvSpPr>
            <a:spLocks noChangeArrowheads="1"/>
          </p:cNvSpPr>
          <p:nvPr/>
        </p:nvSpPr>
        <p:spPr bwMode="gray">
          <a:xfrm>
            <a:off x="1016000" y="395288"/>
            <a:ext cx="42333" cy="1052512"/>
          </a:xfrm>
          <a:prstGeom prst="rect">
            <a:avLst/>
          </a:prstGeom>
          <a:solidFill>
            <a:schemeClr val="bg2"/>
          </a:solidFill>
          <a:ln w="9525">
            <a:noFill/>
            <a:miter lim="800000"/>
            <a:headEnd/>
            <a:tailEnd/>
          </a:ln>
          <a:effectLst/>
        </p:spPr>
        <p:txBody>
          <a:bodyPr wrap="none" anchor="ctr"/>
          <a:lstStyle/>
          <a:p>
            <a:pPr algn="ctr">
              <a:defRPr/>
            </a:pPr>
            <a:endParaRPr lang="zh-CN" altLang="en-US" sz="2400">
              <a:ea typeface="宋体" pitchFamily="2" charset="-122"/>
            </a:endParaRPr>
          </a:p>
        </p:txBody>
      </p:sp>
      <p:sp>
        <p:nvSpPr>
          <p:cNvPr id="23560" name="Rectangle 8"/>
          <p:cNvSpPr>
            <a:spLocks noChangeArrowheads="1"/>
          </p:cNvSpPr>
          <p:nvPr/>
        </p:nvSpPr>
        <p:spPr bwMode="gray">
          <a:xfrm>
            <a:off x="590551" y="1185863"/>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sz="2400">
              <a:ea typeface="宋体" pitchFamily="2" charset="-122"/>
            </a:endParaRPr>
          </a:p>
        </p:txBody>
      </p:sp>
      <p:sp>
        <p:nvSpPr>
          <p:cNvPr id="5129" name="Rectangle 9"/>
          <p:cNvSpPr>
            <a:spLocks noGrp="1" noChangeArrowheads="1"/>
          </p:cNvSpPr>
          <p:nvPr>
            <p:ph type="title"/>
          </p:nvPr>
        </p:nvSpPr>
        <p:spPr bwMode="auto">
          <a:xfrm>
            <a:off x="914400" y="304801"/>
            <a:ext cx="10390717" cy="8604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304800" y="1447800"/>
            <a:ext cx="11635317"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3563" name="Rectangle 11"/>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宋体" pitchFamily="2" charset="-122"/>
              </a:defRPr>
            </a:lvl1pPr>
          </a:lstStyle>
          <a:p>
            <a:pPr>
              <a:defRPr/>
            </a:pPr>
            <a:endParaRPr lang="en-US" altLang="zh-CN"/>
          </a:p>
        </p:txBody>
      </p:sp>
      <p:sp>
        <p:nvSpPr>
          <p:cNvPr id="23564" name="Rectangle 12"/>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宋体" pitchFamily="2" charset="-122"/>
              </a:defRPr>
            </a:lvl1pPr>
          </a:lstStyle>
          <a:p>
            <a:pPr>
              <a:defRPr/>
            </a:pPr>
            <a:endParaRPr lang="en-US" altLang="zh-CN"/>
          </a:p>
        </p:txBody>
      </p:sp>
      <p:sp>
        <p:nvSpPr>
          <p:cNvPr id="23565" name="Rectangle 13"/>
          <p:cNvSpPr>
            <a:spLocks noGrp="1" noChangeArrowheads="1"/>
          </p:cNvSpPr>
          <p:nvPr>
            <p:ph type="sldNum" sz="quarter" idx="4"/>
          </p:nvPr>
        </p:nvSpPr>
        <p:spPr bwMode="auto">
          <a:xfrm>
            <a:off x="90424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宋体" pitchFamily="2" charset="-122"/>
              </a:defRPr>
            </a:lvl1pPr>
          </a:lstStyle>
          <a:p>
            <a:pPr>
              <a:defRPr/>
            </a:pPr>
            <a:fld id="{79872947-565E-4F26-9993-97F681370E3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26"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439" r:id="rId12"/>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ahoma" pitchFamily="34" charset="0"/>
          <a:ea typeface="隶书" pitchFamily="49" charset="-122"/>
        </a:defRPr>
      </a:lvl2pPr>
      <a:lvl3pPr algn="ctr" rtl="0" eaLnBrk="0" fontAlgn="base" hangingPunct="0">
        <a:spcBef>
          <a:spcPct val="0"/>
        </a:spcBef>
        <a:spcAft>
          <a:spcPct val="0"/>
        </a:spcAft>
        <a:defRPr kumimoji="1" sz="4400">
          <a:solidFill>
            <a:schemeClr val="tx2"/>
          </a:solidFill>
          <a:latin typeface="Tahoma" pitchFamily="34" charset="0"/>
          <a:ea typeface="隶书" pitchFamily="49" charset="-122"/>
        </a:defRPr>
      </a:lvl3pPr>
      <a:lvl4pPr algn="ctr" rtl="0" eaLnBrk="0" fontAlgn="base" hangingPunct="0">
        <a:spcBef>
          <a:spcPct val="0"/>
        </a:spcBef>
        <a:spcAft>
          <a:spcPct val="0"/>
        </a:spcAft>
        <a:defRPr kumimoji="1" sz="4400">
          <a:solidFill>
            <a:schemeClr val="tx2"/>
          </a:solidFill>
          <a:latin typeface="Tahoma" pitchFamily="34" charset="0"/>
          <a:ea typeface="隶书" pitchFamily="49" charset="-122"/>
        </a:defRPr>
      </a:lvl4pPr>
      <a:lvl5pPr algn="ctr" rtl="0" eaLnBrk="0" fontAlgn="base" hangingPunct="0">
        <a:spcBef>
          <a:spcPct val="0"/>
        </a:spcBef>
        <a:spcAft>
          <a:spcPct val="0"/>
        </a:spcAft>
        <a:defRPr kumimoji="1" sz="4400">
          <a:solidFill>
            <a:schemeClr val="tx2"/>
          </a:solidFill>
          <a:latin typeface="Tahoma" pitchFamily="34" charset="0"/>
          <a:ea typeface="隶书" pitchFamily="49" charset="-122"/>
        </a:defRPr>
      </a:lvl5pPr>
      <a:lvl6pPr marL="457200" algn="ctr" rtl="0" fontAlgn="base">
        <a:spcBef>
          <a:spcPct val="0"/>
        </a:spcBef>
        <a:spcAft>
          <a:spcPct val="0"/>
        </a:spcAft>
        <a:defRPr kumimoji="1" sz="4400">
          <a:solidFill>
            <a:schemeClr val="tx2"/>
          </a:solidFill>
          <a:latin typeface="Tahoma" pitchFamily="34" charset="0"/>
          <a:ea typeface="隶书" pitchFamily="49" charset="-122"/>
        </a:defRPr>
      </a:lvl6pPr>
      <a:lvl7pPr marL="914400" algn="ctr" rtl="0" fontAlgn="base">
        <a:spcBef>
          <a:spcPct val="0"/>
        </a:spcBef>
        <a:spcAft>
          <a:spcPct val="0"/>
        </a:spcAft>
        <a:defRPr kumimoji="1" sz="4400">
          <a:solidFill>
            <a:schemeClr val="tx2"/>
          </a:solidFill>
          <a:latin typeface="Tahoma" pitchFamily="34" charset="0"/>
          <a:ea typeface="隶书" pitchFamily="49" charset="-122"/>
        </a:defRPr>
      </a:lvl7pPr>
      <a:lvl8pPr marL="1371600" algn="ctr" rtl="0" fontAlgn="base">
        <a:spcBef>
          <a:spcPct val="0"/>
        </a:spcBef>
        <a:spcAft>
          <a:spcPct val="0"/>
        </a:spcAft>
        <a:defRPr kumimoji="1" sz="4400">
          <a:solidFill>
            <a:schemeClr val="tx2"/>
          </a:solidFill>
          <a:latin typeface="Tahoma" pitchFamily="34" charset="0"/>
          <a:ea typeface="隶书" pitchFamily="49" charset="-122"/>
        </a:defRPr>
      </a:lvl8pPr>
      <a:lvl9pPr marL="1828800" algn="ctr" rtl="0" fontAlgn="base">
        <a:spcBef>
          <a:spcPct val="0"/>
        </a:spcBef>
        <a:spcAft>
          <a:spcPct val="0"/>
        </a:spcAft>
        <a:defRPr kumimoji="1" sz="4400">
          <a:solidFill>
            <a:schemeClr val="tx2"/>
          </a:solidFill>
          <a:latin typeface="Tahoma" pitchFamily="34" charset="0"/>
          <a:ea typeface="隶书"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kumimoji="0" lang="zh-CN" altLang="en-US">
                <a:solidFill>
                  <a:srgbClr val="009999"/>
                </a:solidFill>
              </a:rPr>
              <a:t>第 </a:t>
            </a:r>
            <a:fld id="{1DADE439-A423-4DB7-AC28-114375EEDF8F}" type="slidenum">
              <a:rPr kumimoji="0" lang="en-US" altLang="zh-CN">
                <a:solidFill>
                  <a:srgbClr val="009999"/>
                </a:solidFill>
              </a:rPr>
              <a:pPr>
                <a:defRPr/>
              </a:pPr>
              <a:t>‹#›</a:t>
            </a:fld>
            <a:r>
              <a:rPr kumimoji="0" lang="en-US" altLang="zh-CN">
                <a:solidFill>
                  <a:srgbClr val="009999"/>
                </a:solidFill>
              </a:rPr>
              <a:t> </a:t>
            </a:r>
            <a:r>
              <a:rPr kumimoji="0"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kumimoji="0" lang="zh-CN" altLang="en-US" b="1">
                <a:solidFill>
                  <a:srgbClr val="009999"/>
                </a:solidFill>
                <a:latin typeface="Arial" charset="0"/>
              </a:rPr>
              <a:t>第</a:t>
            </a:r>
            <a:fld id="{9FC35A15-BAEF-45BB-BA83-661BD614642D}" type="slidenum">
              <a:rPr kumimoji="0" lang="zh-CN" altLang="en-US" b="1">
                <a:solidFill>
                  <a:srgbClr val="009999"/>
                </a:solidFill>
                <a:latin typeface="Arial" charset="0"/>
              </a:rPr>
              <a:pPr>
                <a:defRPr/>
              </a:pPr>
              <a:t>‹#›</a:t>
            </a:fld>
            <a:r>
              <a:rPr kumimoji="0" lang="en-US" altLang="zh-CN" b="1">
                <a:solidFill>
                  <a:srgbClr val="009999"/>
                </a:solidFill>
                <a:latin typeface="Arial" charset="0"/>
              </a:rPr>
              <a:t>/22</a:t>
            </a:r>
            <a:r>
              <a:rPr kumimoji="0" lang="zh-CN" altLang="en-US" b="1">
                <a:solidFill>
                  <a:srgbClr val="009999"/>
                </a:solidFill>
                <a:latin typeface="Arial" charset="0"/>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64256" r:id="rId19" imgW="990600" imgH="304800" progId="">
                  <p:embed/>
                </p:oleObj>
              </mc:Choice>
              <mc:Fallback>
                <p:oleObj r:id="rId19" imgW="990600" imgH="304800" progId="">
                  <p:embed/>
                  <p:pic>
                    <p:nvPicPr>
                      <p:cNvPr id="0" name="Picture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kumimoji="0" lang="zh-CN" altLang="en-US">
                <a:solidFill>
                  <a:srgbClr val="009999"/>
                </a:solidFill>
              </a:rPr>
              <a:t>第 </a:t>
            </a:r>
            <a:fld id="{1DADE439-A423-4DB7-AC28-114375EEDF8F}" type="slidenum">
              <a:rPr kumimoji="0" lang="en-US" altLang="zh-CN">
                <a:solidFill>
                  <a:srgbClr val="009999"/>
                </a:solidFill>
              </a:rPr>
              <a:pPr>
                <a:defRPr/>
              </a:pPr>
              <a:t>‹#›</a:t>
            </a:fld>
            <a:r>
              <a:rPr kumimoji="0" lang="en-US" altLang="zh-CN">
                <a:solidFill>
                  <a:srgbClr val="009999"/>
                </a:solidFill>
              </a:rPr>
              <a:t> </a:t>
            </a:r>
            <a:r>
              <a:rPr kumimoji="0"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kumimoji="0" lang="zh-CN" altLang="en-US" b="1">
                <a:solidFill>
                  <a:srgbClr val="009999"/>
                </a:solidFill>
                <a:latin typeface="Arial" charset="0"/>
              </a:rPr>
              <a:t>第</a:t>
            </a:r>
            <a:fld id="{9FC35A15-BAEF-45BB-BA83-661BD614642D}" type="slidenum">
              <a:rPr kumimoji="0" lang="zh-CN" altLang="en-US" b="1">
                <a:solidFill>
                  <a:srgbClr val="009999"/>
                </a:solidFill>
                <a:latin typeface="Arial" charset="0"/>
              </a:rPr>
              <a:pPr>
                <a:defRPr/>
              </a:pPr>
              <a:t>‹#›</a:t>
            </a:fld>
            <a:r>
              <a:rPr kumimoji="0" lang="en-US" altLang="zh-CN" b="1">
                <a:solidFill>
                  <a:srgbClr val="009999"/>
                </a:solidFill>
                <a:latin typeface="Arial" charset="0"/>
              </a:rPr>
              <a:t>/22</a:t>
            </a:r>
            <a:r>
              <a:rPr kumimoji="0" lang="zh-CN" altLang="en-US" b="1">
                <a:solidFill>
                  <a:srgbClr val="009999"/>
                </a:solidFill>
                <a:latin typeface="Arial" charset="0"/>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66304" r:id="rId19" imgW="990600" imgH="304800" progId="">
                  <p:embed/>
                </p:oleObj>
              </mc:Choice>
              <mc:Fallback>
                <p:oleObj r:id="rId19" imgW="990600" imgH="304800" progId="">
                  <p:embed/>
                  <p:pic>
                    <p:nvPicPr>
                      <p:cNvPr id="0" name="Picture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kumimoji="0" lang="zh-CN" altLang="en-US">
                <a:solidFill>
                  <a:srgbClr val="009999"/>
                </a:solidFill>
              </a:rPr>
              <a:t>第 </a:t>
            </a:r>
            <a:fld id="{1DADE439-A423-4DB7-AC28-114375EEDF8F}" type="slidenum">
              <a:rPr kumimoji="0" lang="en-US" altLang="zh-CN">
                <a:solidFill>
                  <a:srgbClr val="009999"/>
                </a:solidFill>
              </a:rPr>
              <a:pPr>
                <a:defRPr/>
              </a:pPr>
              <a:t>‹#›</a:t>
            </a:fld>
            <a:r>
              <a:rPr kumimoji="0" lang="en-US" altLang="zh-CN">
                <a:solidFill>
                  <a:srgbClr val="009999"/>
                </a:solidFill>
              </a:rPr>
              <a:t> </a:t>
            </a:r>
            <a:r>
              <a:rPr kumimoji="0"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kumimoji="0" lang="zh-CN" altLang="en-US" b="1">
                <a:solidFill>
                  <a:srgbClr val="009999"/>
                </a:solidFill>
                <a:latin typeface="Arial" charset="0"/>
              </a:rPr>
              <a:t>第</a:t>
            </a:r>
            <a:fld id="{9FC35A15-BAEF-45BB-BA83-661BD614642D}" type="slidenum">
              <a:rPr kumimoji="0" lang="zh-CN" altLang="en-US" b="1">
                <a:solidFill>
                  <a:srgbClr val="009999"/>
                </a:solidFill>
                <a:latin typeface="Arial" charset="0"/>
              </a:rPr>
              <a:pPr>
                <a:defRPr/>
              </a:pPr>
              <a:t>‹#›</a:t>
            </a:fld>
            <a:r>
              <a:rPr kumimoji="0" lang="en-US" altLang="zh-CN" b="1">
                <a:solidFill>
                  <a:srgbClr val="009999"/>
                </a:solidFill>
                <a:latin typeface="Arial" charset="0"/>
              </a:rPr>
              <a:t>/22</a:t>
            </a:r>
            <a:r>
              <a:rPr kumimoji="0" lang="zh-CN" altLang="en-US" b="1">
                <a:solidFill>
                  <a:srgbClr val="009999"/>
                </a:solidFill>
                <a:latin typeface="Arial" charset="0"/>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73824" r:id="rId19" imgW="990600" imgH="304800" progId="">
                  <p:embed/>
                </p:oleObj>
              </mc:Choice>
              <mc:Fallback>
                <p:oleObj r:id="rId19" imgW="990600" imgH="304800" progId="">
                  <p:embed/>
                  <p:pic>
                    <p:nvPicPr>
                      <p:cNvPr id="0" name="Picture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3"/>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1500" b="0">
                <a:solidFill>
                  <a:schemeClr val="accent2"/>
                </a:solidFill>
                <a:latin typeface="+mn-lt"/>
                <a:cs typeface="Arial" charset="0"/>
              </a:defRPr>
            </a:lvl1pPr>
          </a:lstStyle>
          <a:p>
            <a:pPr>
              <a:defRPr/>
            </a:pPr>
            <a:r>
              <a:rPr kumimoji="0" lang="zh-CN" altLang="en-US">
                <a:solidFill>
                  <a:srgbClr val="009999"/>
                </a:solidFill>
                <a:effectLst/>
                <a:ea typeface="隶书" pitchFamily="49" charset="-122"/>
              </a:rPr>
              <a:t>第 </a:t>
            </a:r>
            <a:fld id="{1DADE439-A423-4DB7-AC28-114375EEDF8F}" type="slidenum">
              <a:rPr kumimoji="0" lang="en-US" altLang="zh-CN">
                <a:solidFill>
                  <a:srgbClr val="009999"/>
                </a:solidFill>
                <a:effectLst/>
                <a:ea typeface="隶书" pitchFamily="49" charset="-122"/>
              </a:rPr>
              <a:pPr>
                <a:defRPr/>
              </a:pPr>
              <a:t>‹#›</a:t>
            </a:fld>
            <a:r>
              <a:rPr kumimoji="0" lang="en-US" altLang="zh-CN">
                <a:solidFill>
                  <a:srgbClr val="009999"/>
                </a:solidFill>
                <a:effectLst/>
                <a:ea typeface="隶书" pitchFamily="49" charset="-122"/>
              </a:rPr>
              <a:t> </a:t>
            </a:r>
            <a:r>
              <a:rPr kumimoji="0" lang="zh-CN" altLang="en-US">
                <a:solidFill>
                  <a:srgbClr val="009999"/>
                </a:solidFill>
                <a:effectLst/>
                <a:ea typeface="隶书" pitchFamily="49" charset="-122"/>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1500">
                <a:solidFill>
                  <a:schemeClr val="accent2"/>
                </a:solidFill>
                <a:ea typeface="宋体" pitchFamily="2" charset="-122"/>
                <a:cs typeface="Arial" charset="0"/>
              </a:defRPr>
            </a:lvl1pPr>
          </a:lstStyle>
          <a:p>
            <a:pPr>
              <a:defRPr/>
            </a:pPr>
            <a:r>
              <a:rPr kumimoji="0" lang="zh-CN" altLang="en-US" b="1">
                <a:solidFill>
                  <a:srgbClr val="009999"/>
                </a:solidFill>
                <a:effectLst/>
                <a:latin typeface="Arial" charset="0"/>
              </a:rPr>
              <a:t>第</a:t>
            </a:r>
            <a:fld id="{9FC35A15-BAEF-45BB-BA83-661BD614642D}" type="slidenum">
              <a:rPr kumimoji="0" lang="zh-CN" altLang="en-US" b="1">
                <a:solidFill>
                  <a:srgbClr val="009999"/>
                </a:solidFill>
                <a:effectLst/>
                <a:latin typeface="Arial" charset="0"/>
              </a:rPr>
              <a:pPr>
                <a:defRPr/>
              </a:pPr>
              <a:t>‹#›</a:t>
            </a:fld>
            <a:r>
              <a:rPr kumimoji="0" lang="en-US" altLang="zh-CN" b="1">
                <a:solidFill>
                  <a:srgbClr val="009999"/>
                </a:solidFill>
                <a:effectLst/>
                <a:latin typeface="Arial" charset="0"/>
              </a:rPr>
              <a:t>/22</a:t>
            </a:r>
            <a:r>
              <a:rPr kumimoji="0" lang="zh-CN" altLang="en-US" b="1">
                <a:solidFill>
                  <a:srgbClr val="009999"/>
                </a:solidFill>
                <a:effectLst/>
                <a:latin typeface="Arial" charset="0"/>
              </a:rPr>
              <a:t>页</a:t>
            </a:r>
          </a:p>
        </p:txBody>
      </p:sp>
      <p:sp>
        <p:nvSpPr>
          <p:cNvPr id="1031" name="Rectangle 8"/>
          <p:cNvSpPr>
            <a:spLocks noGrp="1" noChangeArrowheads="1"/>
          </p:cNvSpPr>
          <p:nvPr>
            <p:ph type="title"/>
          </p:nvPr>
        </p:nvSpPr>
        <p:spPr bwMode="auto">
          <a:xfrm>
            <a:off x="408517" y="402194"/>
            <a:ext cx="11377083" cy="369332"/>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2" y="914400"/>
            <a:ext cx="11764433" cy="0"/>
          </a:xfrm>
          <a:prstGeom prst="line">
            <a:avLst/>
          </a:prstGeom>
          <a:noFill/>
          <a:ln w="12700">
            <a:solidFill>
              <a:schemeClr val="tx1"/>
            </a:solidFill>
            <a:round/>
            <a:headEnd/>
            <a:tailEnd/>
          </a:ln>
          <a:effectLst/>
        </p:spPr>
        <p:txBody>
          <a:bodyPr/>
          <a:lstStyle/>
          <a:p>
            <a:pPr>
              <a:buClr>
                <a:srgbClr val="292929"/>
              </a:buClr>
              <a:buSzPct val="75000"/>
              <a:buFont typeface="Wingdings" pitchFamily="2" charset="2"/>
              <a:buNone/>
              <a:defRPr/>
            </a:pPr>
            <a:endParaRPr kumimoji="0" lang="zh-CN" altLang="en-US" sz="1200" b="1">
              <a:solidFill>
                <a:srgbClr val="292929"/>
              </a:solidFill>
              <a:effectLst/>
              <a:latin typeface="Arial" charset="0"/>
              <a:ea typeface="隶书" pitchFamily="49" charset="-122"/>
              <a:cs typeface="Arial" charset="0"/>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3"/>
          <a:ext cx="1572683" cy="371475"/>
        </p:xfrm>
        <a:graphic>
          <a:graphicData uri="http://schemas.openxmlformats.org/presentationml/2006/ole">
            <mc:AlternateContent xmlns:mc="http://schemas.openxmlformats.org/markup-compatibility/2006">
              <mc:Choice xmlns:v="urn:schemas-microsoft-com:vml" Requires="v">
                <p:oleObj spid="_x0000_s575830" r:id="rId19" imgW="990600" imgH="304800" progId="">
                  <p:embed/>
                </p:oleObj>
              </mc:Choice>
              <mc:Fallback>
                <p:oleObj r:id="rId19" imgW="990600" imgH="304800" progId="">
                  <p:embed/>
                  <p:pic>
                    <p:nvPicPr>
                      <p:cNvPr id="1026"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3"/>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56901326"/>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Lst>
  <p:transition/>
  <p:hf hdr="0" ftr="0" dt="0"/>
  <p:txStyles>
    <p:titleStyle>
      <a:lvl1pPr algn="l" rtl="0" eaLnBrk="0" fontAlgn="base" hangingPunct="0">
        <a:lnSpc>
          <a:spcPct val="80000"/>
        </a:lnSpc>
        <a:spcBef>
          <a:spcPct val="0"/>
        </a:spcBef>
        <a:spcAft>
          <a:spcPct val="0"/>
        </a:spcAft>
        <a:defRPr sz="3000" b="1">
          <a:solidFill>
            <a:schemeClr val="accent2"/>
          </a:solidFill>
          <a:latin typeface="+mj-lt"/>
          <a:ea typeface="+mj-ea"/>
          <a:cs typeface="+mj-cs"/>
        </a:defRPr>
      </a:lvl1pPr>
      <a:lvl2pPr algn="l" rtl="0" eaLnBrk="0" fontAlgn="base" hangingPunct="0">
        <a:lnSpc>
          <a:spcPct val="80000"/>
        </a:lnSpc>
        <a:spcBef>
          <a:spcPct val="0"/>
        </a:spcBef>
        <a:spcAft>
          <a:spcPct val="0"/>
        </a:spcAft>
        <a:defRPr sz="3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3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3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3000" b="1">
          <a:solidFill>
            <a:schemeClr val="accent2"/>
          </a:solidFill>
          <a:latin typeface="黑体" pitchFamily="2" charset="-122"/>
          <a:ea typeface="黑体" pitchFamily="2" charset="-122"/>
        </a:defRPr>
      </a:lvl5pPr>
      <a:lvl6pPr marL="342900" algn="l" rtl="0" fontAlgn="base">
        <a:lnSpc>
          <a:spcPct val="80000"/>
        </a:lnSpc>
        <a:spcBef>
          <a:spcPct val="0"/>
        </a:spcBef>
        <a:spcAft>
          <a:spcPct val="0"/>
        </a:spcAft>
        <a:defRPr sz="3000" b="1">
          <a:solidFill>
            <a:schemeClr val="accent2"/>
          </a:solidFill>
          <a:latin typeface="黑体" pitchFamily="2" charset="-122"/>
          <a:ea typeface="黑体" pitchFamily="2" charset="-122"/>
        </a:defRPr>
      </a:lvl6pPr>
      <a:lvl7pPr marL="685800" algn="l" rtl="0" fontAlgn="base">
        <a:lnSpc>
          <a:spcPct val="80000"/>
        </a:lnSpc>
        <a:spcBef>
          <a:spcPct val="0"/>
        </a:spcBef>
        <a:spcAft>
          <a:spcPct val="0"/>
        </a:spcAft>
        <a:defRPr sz="3000" b="1">
          <a:solidFill>
            <a:schemeClr val="accent2"/>
          </a:solidFill>
          <a:latin typeface="黑体" pitchFamily="2" charset="-122"/>
          <a:ea typeface="黑体" pitchFamily="2" charset="-122"/>
        </a:defRPr>
      </a:lvl7pPr>
      <a:lvl8pPr marL="1028700" algn="l" rtl="0" fontAlgn="base">
        <a:lnSpc>
          <a:spcPct val="80000"/>
        </a:lnSpc>
        <a:spcBef>
          <a:spcPct val="0"/>
        </a:spcBef>
        <a:spcAft>
          <a:spcPct val="0"/>
        </a:spcAft>
        <a:defRPr sz="3000" b="1">
          <a:solidFill>
            <a:schemeClr val="accent2"/>
          </a:solidFill>
          <a:latin typeface="黑体" pitchFamily="2" charset="-122"/>
          <a:ea typeface="黑体" pitchFamily="2" charset="-122"/>
        </a:defRPr>
      </a:lvl8pPr>
      <a:lvl9pPr marL="1371600" algn="l" rtl="0" fontAlgn="base">
        <a:lnSpc>
          <a:spcPct val="80000"/>
        </a:lnSpc>
        <a:spcBef>
          <a:spcPct val="0"/>
        </a:spcBef>
        <a:spcAft>
          <a:spcPct val="0"/>
        </a:spcAft>
        <a:defRPr sz="3000" b="1">
          <a:solidFill>
            <a:schemeClr val="accent2"/>
          </a:solidFill>
          <a:latin typeface="黑体" pitchFamily="2" charset="-122"/>
          <a:ea typeface="黑体" pitchFamily="2" charset="-122"/>
        </a:defRPr>
      </a:lvl9pPr>
    </p:titleStyle>
    <p:bodyStyle>
      <a:lvl1pPr marL="214313" indent="-214313" algn="l" rtl="0" eaLnBrk="0" fontAlgn="base" hangingPunct="0">
        <a:spcBef>
          <a:spcPct val="20000"/>
        </a:spcBef>
        <a:spcAft>
          <a:spcPct val="20000"/>
        </a:spcAft>
        <a:buClr>
          <a:srgbClr val="FF0000"/>
        </a:buClr>
        <a:buBlip>
          <a:blip r:embed="rId21"/>
        </a:buBlip>
        <a:defRPr sz="1800" b="1">
          <a:solidFill>
            <a:schemeClr val="tx1"/>
          </a:solidFill>
          <a:latin typeface="+mn-lt"/>
          <a:ea typeface="+mn-ea"/>
          <a:cs typeface="+mn-cs"/>
        </a:defRPr>
      </a:lvl1pPr>
      <a:lvl2pPr marL="514350" indent="-167879" algn="l" rtl="0" eaLnBrk="0" fontAlgn="base" hangingPunct="0">
        <a:spcBef>
          <a:spcPct val="20000"/>
        </a:spcBef>
        <a:spcAft>
          <a:spcPct val="20000"/>
        </a:spcAft>
        <a:buClr>
          <a:srgbClr val="4D4D4D"/>
        </a:buClr>
        <a:buSzPct val="110000"/>
        <a:buChar char="•"/>
        <a:defRPr sz="1500">
          <a:solidFill>
            <a:schemeClr val="tx1"/>
          </a:solidFill>
          <a:latin typeface="+mn-lt"/>
          <a:ea typeface="+mn-ea"/>
        </a:defRPr>
      </a:lvl2pPr>
      <a:lvl3pPr marL="814388" indent="-127397" algn="l" rtl="0" eaLnBrk="0" fontAlgn="base" hangingPunct="0">
        <a:spcBef>
          <a:spcPct val="20000"/>
        </a:spcBef>
        <a:spcAft>
          <a:spcPct val="20000"/>
        </a:spcAft>
        <a:buClr>
          <a:srgbClr val="969696"/>
        </a:buClr>
        <a:buChar char="-"/>
        <a:defRPr sz="1800">
          <a:solidFill>
            <a:schemeClr val="tx1"/>
          </a:solidFill>
          <a:latin typeface="+mn-lt"/>
          <a:ea typeface="+mn-ea"/>
        </a:defRPr>
      </a:lvl3pPr>
      <a:lvl4pPr marL="1200150" indent="-171450" algn="l" rtl="0" eaLnBrk="0" fontAlgn="base" hangingPunct="0">
        <a:spcBef>
          <a:spcPct val="20000"/>
        </a:spcBef>
        <a:spcAft>
          <a:spcPct val="20000"/>
        </a:spcAft>
        <a:buClr>
          <a:srgbClr val="969696"/>
        </a:buClr>
        <a:buChar char="•"/>
        <a:defRPr sz="1500">
          <a:solidFill>
            <a:schemeClr val="tx1"/>
          </a:solidFill>
          <a:latin typeface="+mn-lt"/>
          <a:ea typeface="+mn-ea"/>
        </a:defRPr>
      </a:lvl4pPr>
      <a:lvl5pPr marL="1495425" indent="-123825" algn="l" rtl="0" eaLnBrk="0" fontAlgn="base" hangingPunct="0">
        <a:spcBef>
          <a:spcPct val="20000"/>
        </a:spcBef>
        <a:spcAft>
          <a:spcPct val="20000"/>
        </a:spcAft>
        <a:buClr>
          <a:srgbClr val="969696"/>
        </a:buClr>
        <a:buChar char="-"/>
        <a:defRPr sz="1200">
          <a:solidFill>
            <a:schemeClr val="tx1"/>
          </a:solidFill>
          <a:latin typeface="+mn-lt"/>
          <a:ea typeface="+mn-ea"/>
        </a:defRPr>
      </a:lvl5pPr>
      <a:lvl6pPr marL="1838325" indent="-123825" algn="l" rtl="0" fontAlgn="base">
        <a:spcBef>
          <a:spcPct val="20000"/>
        </a:spcBef>
        <a:spcAft>
          <a:spcPct val="20000"/>
        </a:spcAft>
        <a:buClr>
          <a:srgbClr val="969696"/>
        </a:buClr>
        <a:buChar char="-"/>
        <a:defRPr sz="1200">
          <a:solidFill>
            <a:schemeClr val="tx1"/>
          </a:solidFill>
          <a:latin typeface="+mn-lt"/>
          <a:ea typeface="+mn-ea"/>
        </a:defRPr>
      </a:lvl6pPr>
      <a:lvl7pPr marL="2181225" indent="-123825" algn="l" rtl="0" fontAlgn="base">
        <a:spcBef>
          <a:spcPct val="20000"/>
        </a:spcBef>
        <a:spcAft>
          <a:spcPct val="20000"/>
        </a:spcAft>
        <a:buClr>
          <a:srgbClr val="969696"/>
        </a:buClr>
        <a:buChar char="-"/>
        <a:defRPr sz="1200">
          <a:solidFill>
            <a:schemeClr val="tx1"/>
          </a:solidFill>
          <a:latin typeface="+mn-lt"/>
          <a:ea typeface="+mn-ea"/>
        </a:defRPr>
      </a:lvl7pPr>
      <a:lvl8pPr marL="2524125" indent="-123825" algn="l" rtl="0" fontAlgn="base">
        <a:spcBef>
          <a:spcPct val="20000"/>
        </a:spcBef>
        <a:spcAft>
          <a:spcPct val="20000"/>
        </a:spcAft>
        <a:buClr>
          <a:srgbClr val="969696"/>
        </a:buClr>
        <a:buChar char="-"/>
        <a:defRPr sz="1200">
          <a:solidFill>
            <a:schemeClr val="tx1"/>
          </a:solidFill>
          <a:latin typeface="+mn-lt"/>
          <a:ea typeface="+mn-ea"/>
        </a:defRPr>
      </a:lvl8pPr>
      <a:lvl9pPr marL="2867025" indent="-123825" algn="l" rtl="0" fontAlgn="base">
        <a:spcBef>
          <a:spcPct val="20000"/>
        </a:spcBef>
        <a:spcAft>
          <a:spcPct val="20000"/>
        </a:spcAft>
        <a:buClr>
          <a:srgbClr val="969696"/>
        </a:buClr>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556684" y="341313"/>
            <a:ext cx="584200" cy="474662"/>
          </a:xfrm>
          <a:prstGeom prst="rect">
            <a:avLst/>
          </a:prstGeom>
          <a:solidFill>
            <a:schemeClr val="accent2"/>
          </a:solidFill>
          <a:ln w="9525">
            <a:noFill/>
            <a:miter lim="800000"/>
            <a:headEnd/>
            <a:tailEnd/>
          </a:ln>
          <a:effectLst/>
        </p:spPr>
        <p:txBody>
          <a:bodyPr wrap="none" anchor="ctr"/>
          <a:lstStyle/>
          <a:p>
            <a:pPr algn="ctr">
              <a:defRPr/>
            </a:pPr>
            <a:endParaRPr lang="zh-CN" altLang="en-US" sz="2400"/>
          </a:p>
        </p:txBody>
      </p:sp>
      <p:sp>
        <p:nvSpPr>
          <p:cNvPr id="5123" name="Rectangle 3"/>
          <p:cNvSpPr>
            <a:spLocks noChangeArrowheads="1"/>
          </p:cNvSpPr>
          <p:nvPr/>
        </p:nvSpPr>
        <p:spPr bwMode="ltGray">
          <a:xfrm>
            <a:off x="1066801" y="341313"/>
            <a:ext cx="438151"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sz="2400"/>
          </a:p>
        </p:txBody>
      </p:sp>
      <p:sp>
        <p:nvSpPr>
          <p:cNvPr id="5124" name="Rectangle 4"/>
          <p:cNvSpPr>
            <a:spLocks noChangeArrowheads="1"/>
          </p:cNvSpPr>
          <p:nvPr/>
        </p:nvSpPr>
        <p:spPr bwMode="ltGray">
          <a:xfrm>
            <a:off x="721785" y="763588"/>
            <a:ext cx="563033" cy="474662"/>
          </a:xfrm>
          <a:prstGeom prst="rect">
            <a:avLst/>
          </a:prstGeom>
          <a:solidFill>
            <a:schemeClr val="folHlink"/>
          </a:solidFill>
          <a:ln w="9525">
            <a:noFill/>
            <a:miter lim="800000"/>
            <a:headEnd/>
            <a:tailEnd/>
          </a:ln>
          <a:effectLst/>
        </p:spPr>
        <p:txBody>
          <a:bodyPr wrap="none" anchor="ctr"/>
          <a:lstStyle/>
          <a:p>
            <a:pPr algn="ctr">
              <a:defRPr/>
            </a:pPr>
            <a:endParaRPr lang="zh-CN" altLang="en-US" sz="2400"/>
          </a:p>
        </p:txBody>
      </p:sp>
      <p:sp>
        <p:nvSpPr>
          <p:cNvPr id="5125" name="Rectangle 5"/>
          <p:cNvSpPr>
            <a:spLocks noChangeArrowheads="1"/>
          </p:cNvSpPr>
          <p:nvPr/>
        </p:nvSpPr>
        <p:spPr bwMode="ltGray">
          <a:xfrm>
            <a:off x="1214967" y="763588"/>
            <a:ext cx="491067"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a:p>
        </p:txBody>
      </p:sp>
      <p:sp>
        <p:nvSpPr>
          <p:cNvPr id="5126" name="Rectangle 6"/>
          <p:cNvSpPr>
            <a:spLocks noChangeArrowheads="1"/>
          </p:cNvSpPr>
          <p:nvPr/>
        </p:nvSpPr>
        <p:spPr bwMode="ltGray">
          <a:xfrm>
            <a:off x="169333" y="690564"/>
            <a:ext cx="747184"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sz="2400"/>
          </a:p>
        </p:txBody>
      </p:sp>
      <p:sp>
        <p:nvSpPr>
          <p:cNvPr id="5127" name="Rectangle 7"/>
          <p:cNvSpPr>
            <a:spLocks noChangeArrowheads="1"/>
          </p:cNvSpPr>
          <p:nvPr/>
        </p:nvSpPr>
        <p:spPr bwMode="gray">
          <a:xfrm>
            <a:off x="1016000" y="233363"/>
            <a:ext cx="42333" cy="1052512"/>
          </a:xfrm>
          <a:prstGeom prst="rect">
            <a:avLst/>
          </a:prstGeom>
          <a:solidFill>
            <a:schemeClr val="bg2"/>
          </a:solidFill>
          <a:ln w="9525">
            <a:noFill/>
            <a:miter lim="800000"/>
            <a:headEnd/>
            <a:tailEnd/>
          </a:ln>
          <a:effectLst/>
        </p:spPr>
        <p:txBody>
          <a:bodyPr wrap="none" anchor="ctr"/>
          <a:lstStyle/>
          <a:p>
            <a:pPr algn="ctr">
              <a:defRPr/>
            </a:pPr>
            <a:endParaRPr lang="zh-CN" altLang="en-US" sz="2400"/>
          </a:p>
        </p:txBody>
      </p:sp>
      <p:sp>
        <p:nvSpPr>
          <p:cNvPr id="5128" name="Rectangle 8"/>
          <p:cNvSpPr>
            <a:spLocks noChangeArrowheads="1"/>
          </p:cNvSpPr>
          <p:nvPr/>
        </p:nvSpPr>
        <p:spPr bwMode="gray">
          <a:xfrm>
            <a:off x="590551" y="1023938"/>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sz="2400"/>
          </a:p>
        </p:txBody>
      </p:sp>
      <p:sp>
        <p:nvSpPr>
          <p:cNvPr id="11273" name="Rectangle 9"/>
          <p:cNvSpPr>
            <a:spLocks noGrp="1" noChangeArrowheads="1"/>
          </p:cNvSpPr>
          <p:nvPr>
            <p:ph type="title"/>
          </p:nvPr>
        </p:nvSpPr>
        <p:spPr bwMode="auto">
          <a:xfrm>
            <a:off x="914400" y="219076"/>
            <a:ext cx="10390717" cy="7842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455085" y="1285875"/>
            <a:ext cx="11432116" cy="5267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5131" name="Rectangle 11"/>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宋体" pitchFamily="2" charset="-122"/>
              </a:defRPr>
            </a:lvl1pPr>
          </a:lstStyle>
          <a:p>
            <a:pPr>
              <a:defRPr/>
            </a:pPr>
            <a:endParaRPr lang="en-US" altLang="zh-CN"/>
          </a:p>
        </p:txBody>
      </p:sp>
      <p:sp>
        <p:nvSpPr>
          <p:cNvPr id="5132" name="Rectangle 12"/>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宋体" pitchFamily="2" charset="-122"/>
              </a:defRPr>
            </a:lvl1pPr>
          </a:lstStyle>
          <a:p>
            <a:pPr>
              <a:defRPr/>
            </a:pPr>
            <a:endParaRPr lang="en-US" altLang="zh-CN"/>
          </a:p>
        </p:txBody>
      </p:sp>
      <p:sp>
        <p:nvSpPr>
          <p:cNvPr id="5133" name="Rectangle 13"/>
          <p:cNvSpPr>
            <a:spLocks noGrp="1" noChangeArrowheads="1"/>
          </p:cNvSpPr>
          <p:nvPr>
            <p:ph type="sldNum" sz="quarter" idx="4"/>
          </p:nvPr>
        </p:nvSpPr>
        <p:spPr bwMode="auto">
          <a:xfrm>
            <a:off x="90424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宋体" pitchFamily="2" charset="-122"/>
              </a:defRPr>
            </a:lvl1pPr>
          </a:lstStyle>
          <a:p>
            <a:pPr>
              <a:defRPr/>
            </a:pPr>
            <a:fld id="{F0017609-B058-4632-B70E-98CF458D64F6}" type="slidenum">
              <a:rPr lang="zh-CN" altLang="en-US"/>
              <a:pPr>
                <a:defRPr/>
              </a:pPr>
              <a:t>‹#›</a:t>
            </a:fld>
            <a:endParaRPr lang="en-US" altLang="zh-CN"/>
          </a:p>
        </p:txBody>
      </p:sp>
    </p:spTree>
    <p:extLst>
      <p:ext uri="{BB962C8B-B14F-4D97-AF65-F5344CB8AC3E}">
        <p14:creationId xmlns:p14="http://schemas.microsoft.com/office/powerpoint/2010/main" val="4018763239"/>
      </p:ext>
    </p:extLst>
  </p:cSld>
  <p:clrMap bg1="lt1" tx1="dk1" bg2="lt2" tx2="dk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4400" b="1">
          <a:solidFill>
            <a:schemeClr val="tx2"/>
          </a:solidFill>
          <a:latin typeface="+mj-lt"/>
          <a:ea typeface="+mj-ea"/>
          <a:cs typeface="+mj-cs"/>
        </a:defRPr>
      </a:lvl1pPr>
      <a:lvl2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2pPr>
      <a:lvl3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3pPr>
      <a:lvl4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4pPr>
      <a:lvl5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5pPr>
      <a:lvl6pPr marL="457200" algn="ctr" rtl="0" fontAlgn="base">
        <a:spcBef>
          <a:spcPct val="0"/>
        </a:spcBef>
        <a:spcAft>
          <a:spcPct val="0"/>
        </a:spcAft>
        <a:defRPr kumimoji="1" sz="4400" b="1">
          <a:solidFill>
            <a:schemeClr val="tx2"/>
          </a:solidFill>
          <a:latin typeface="Tahoma" pitchFamily="34" charset="0"/>
          <a:ea typeface="隶书" pitchFamily="49" charset="-122"/>
        </a:defRPr>
      </a:lvl6pPr>
      <a:lvl7pPr marL="914400" algn="ctr" rtl="0" fontAlgn="base">
        <a:spcBef>
          <a:spcPct val="0"/>
        </a:spcBef>
        <a:spcAft>
          <a:spcPct val="0"/>
        </a:spcAft>
        <a:defRPr kumimoji="1" sz="4400" b="1">
          <a:solidFill>
            <a:schemeClr val="tx2"/>
          </a:solidFill>
          <a:latin typeface="Tahoma" pitchFamily="34" charset="0"/>
          <a:ea typeface="隶书" pitchFamily="49" charset="-122"/>
        </a:defRPr>
      </a:lvl7pPr>
      <a:lvl8pPr marL="1371600" algn="ctr" rtl="0" fontAlgn="base">
        <a:spcBef>
          <a:spcPct val="0"/>
        </a:spcBef>
        <a:spcAft>
          <a:spcPct val="0"/>
        </a:spcAft>
        <a:defRPr kumimoji="1" sz="4400" b="1">
          <a:solidFill>
            <a:schemeClr val="tx2"/>
          </a:solidFill>
          <a:latin typeface="Tahoma" pitchFamily="34" charset="0"/>
          <a:ea typeface="隶书" pitchFamily="49" charset="-122"/>
        </a:defRPr>
      </a:lvl8pPr>
      <a:lvl9pPr marL="1828800" algn="ctr" rtl="0" fontAlgn="base">
        <a:spcBef>
          <a:spcPct val="0"/>
        </a:spcBef>
        <a:spcAft>
          <a:spcPct val="0"/>
        </a:spcAft>
        <a:defRPr kumimoji="1" sz="4400" b="1">
          <a:solidFill>
            <a:schemeClr val="tx2"/>
          </a:solidFill>
          <a:latin typeface="Tahoma" pitchFamily="34" charset="0"/>
          <a:ea typeface="隶书" pitchFamily="49" charset="-122"/>
        </a:defRPr>
      </a:lvl9pPr>
    </p:titleStyle>
    <p:bodyStyle>
      <a:lvl1pPr marL="342900" indent="-342900" algn="just" rtl="0" eaLnBrk="0" fontAlgn="base" hangingPunct="0">
        <a:spcBef>
          <a:spcPct val="25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5000"/>
        </a:spcBef>
        <a:spcAft>
          <a:spcPct val="0"/>
        </a:spcAft>
        <a:buClr>
          <a:schemeClr val="hlink"/>
        </a:buClr>
        <a:buSzPct val="55000"/>
        <a:buFont typeface="Wingdings" pitchFamily="2" charset="2"/>
        <a:buChar char="n"/>
        <a:defRPr kumimoji="1" sz="2800">
          <a:solidFill>
            <a:srgbClr val="6600CC"/>
          </a:solidFill>
          <a:latin typeface="+mn-lt"/>
          <a:ea typeface="华文新魏" pitchFamily="2" charset="-122"/>
        </a:defRPr>
      </a:lvl2pPr>
      <a:lvl3pPr marL="1143000" indent="-228600" algn="just" rtl="0" eaLnBrk="0" fontAlgn="base" hangingPunct="0">
        <a:spcBef>
          <a:spcPct val="25000"/>
        </a:spcBef>
        <a:spcAft>
          <a:spcPct val="0"/>
        </a:spcAft>
        <a:buClr>
          <a:schemeClr val="folHlink"/>
        </a:buClr>
        <a:buSzPct val="50000"/>
        <a:buFont typeface="Wingdings" pitchFamily="2" charset="2"/>
        <a:buChar char="n"/>
        <a:defRPr kumimoji="1" sz="2400">
          <a:solidFill>
            <a:srgbClr val="800080"/>
          </a:solidFill>
          <a:latin typeface="+mn-lt"/>
          <a:ea typeface="华文新魏" pitchFamily="2" charset="-122"/>
        </a:defRPr>
      </a:lvl3pPr>
      <a:lvl4pPr marL="1600200" indent="-228600" algn="just" rtl="0" eaLnBrk="0" fontAlgn="base" hangingPunct="0">
        <a:spcBef>
          <a:spcPct val="25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lang="zh-CN" altLang="en-US">
                <a:solidFill>
                  <a:srgbClr val="009999"/>
                </a:solidFill>
              </a:rPr>
              <a:t>第 </a:t>
            </a:r>
            <a:fld id="{1DADE439-A423-4DB7-AC28-114375EEDF8F}"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lang="zh-CN" altLang="en-US">
                <a:solidFill>
                  <a:srgbClr val="009999"/>
                </a:solidFill>
              </a:rPr>
              <a:t>第</a:t>
            </a:r>
            <a:fld id="{9FC35A15-BAEF-45BB-BA83-661BD614642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1917" r:id="rId19" imgW="990600" imgH="304800" progId="">
                  <p:embed/>
                </p:oleObj>
              </mc:Choice>
              <mc:Fallback>
                <p:oleObj r:id="rId19" imgW="990600" imgH="304800" progId="">
                  <p:embed/>
                  <p:pic>
                    <p:nvPicPr>
                      <p:cNvPr id="1026"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85166274"/>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1028"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chemeClr val="tx1"/>
                </a:buClr>
                <a:buSzPct val="75000"/>
                <a:buFont typeface="Wingdings" pitchFamily="2" charset="2"/>
                <a:buNone/>
                <a:defRPr/>
              </a:pPr>
              <a:endParaRPr lang="zh-CN" altLang="en-US" sz="2400"/>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chemeClr val="tx1"/>
                </a:buClr>
                <a:buSzPct val="75000"/>
                <a:buFont typeface="Wingdings" pitchFamily="2" charset="2"/>
                <a:buNone/>
                <a:defRPr/>
              </a:pPr>
              <a:endParaRPr lang="zh-CN" altLang="en-US" sz="2400"/>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lang="zh-CN" altLang="en-US"/>
              <a:t>第 </a:t>
            </a:r>
            <a:fld id="{1DADE439-A423-4DB7-AC28-114375EEDF8F}" type="slidenum">
              <a:rPr lang="en-US" altLang="zh-CN"/>
              <a:pPr>
                <a:defRPr/>
              </a:pPr>
              <a:t>‹#›</a:t>
            </a:fld>
            <a:r>
              <a:rPr lang="en-US" altLang="zh-CN"/>
              <a:t> </a:t>
            </a:r>
            <a:r>
              <a:rPr lang="zh-CN" altLang="en-US"/>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lang="zh-CN" altLang="en-US"/>
              <a:t>第</a:t>
            </a:r>
            <a:fld id="{9FC35A15-BAEF-45BB-BA83-661BD614642D}" type="slidenum">
              <a:rPr lang="zh-CN" altLang="en-US"/>
              <a:pPr>
                <a:defRPr/>
              </a:pPr>
              <a:t>‹#›</a:t>
            </a:fld>
            <a:r>
              <a:rPr lang="en-US" altLang="zh-CN"/>
              <a:t>/22</a:t>
            </a:r>
            <a:r>
              <a:rPr lang="zh-CN" altLang="en-US"/>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chemeClr val="tx1"/>
              </a:buClr>
              <a:buSzPct val="75000"/>
              <a:buFont typeface="Wingdings" pitchFamily="2" charset="2"/>
              <a:buNone/>
              <a:defRPr/>
            </a:pPr>
            <a:endParaRPr lang="zh-CN" altLang="en-US" sz="2400"/>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3959" r:id="rId19" imgW="990600" imgH="304800" progId="">
                  <p:embed/>
                </p:oleObj>
              </mc:Choice>
              <mc:Fallback>
                <p:oleObj r:id="rId19" imgW="990600" imgH="304800" progId="">
                  <p:embed/>
                  <p:pic>
                    <p:nvPicPr>
                      <p:cNvPr id="1026"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35710790"/>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lang="zh-CN" altLang="en-US">
                <a:solidFill>
                  <a:srgbClr val="009999"/>
                </a:solidFill>
              </a:rPr>
              <a:t>第 </a:t>
            </a:r>
            <a:fld id="{1DADE439-A423-4DB7-AC28-114375EEDF8F}"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lang="zh-CN" altLang="en-US">
                <a:solidFill>
                  <a:srgbClr val="009999"/>
                </a:solidFill>
              </a:rPr>
              <a:t>第</a:t>
            </a:r>
            <a:fld id="{9FC35A15-BAEF-45BB-BA83-661BD614642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6006" r:id="rId19" imgW="990600" imgH="304800" progId="">
                  <p:embed/>
                </p:oleObj>
              </mc:Choice>
              <mc:Fallback>
                <p:oleObj r:id="rId19" imgW="990600" imgH="304800" progId="">
                  <p:embed/>
                  <p:pic>
                    <p:nvPicPr>
                      <p:cNvPr id="1026"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71361697"/>
      </p:ext>
    </p:extLst>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lang="zh-CN" altLang="en-US">
                <a:solidFill>
                  <a:srgbClr val="009999"/>
                </a:solidFill>
              </a:rPr>
              <a:t>第 </a:t>
            </a:r>
            <a:fld id="{1DADE439-A423-4DB7-AC28-114375EEDF8F}" type="slidenum">
              <a:rPr lang="en-US" altLang="zh-CN">
                <a:solidFill>
                  <a:srgbClr val="009999"/>
                </a:solidFill>
              </a:rPr>
              <a:pPr>
                <a:defRPr/>
              </a:pPr>
              <a:t>‹#›</a:t>
            </a:fld>
            <a:r>
              <a:rPr lang="en-US" altLang="zh-CN">
                <a:solidFill>
                  <a:srgbClr val="009999"/>
                </a:solidFill>
              </a:rPr>
              <a:t> </a:t>
            </a:r>
            <a:r>
              <a:rPr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lang="zh-CN" altLang="en-US">
                <a:solidFill>
                  <a:srgbClr val="009999"/>
                </a:solidFill>
              </a:rPr>
              <a:t>第</a:t>
            </a:r>
            <a:fld id="{9FC35A15-BAEF-45BB-BA83-661BD614642D}" type="slidenum">
              <a:rPr lang="zh-CN" altLang="en-US">
                <a:solidFill>
                  <a:srgbClr val="009999"/>
                </a:solidFill>
              </a:rPr>
              <a:pPr>
                <a:defRPr/>
              </a:pPr>
              <a:t>‹#›</a:t>
            </a:fld>
            <a:r>
              <a:rPr lang="en-US" altLang="zh-CN">
                <a:solidFill>
                  <a:srgbClr val="009999"/>
                </a:solidFill>
              </a:rPr>
              <a:t>/22</a:t>
            </a:r>
            <a:r>
              <a:rPr lang="zh-CN" altLang="en-US">
                <a:solidFill>
                  <a:srgbClr val="009999"/>
                </a:solidFill>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lang="zh-CN" altLang="en-US" sz="2400">
              <a:solidFill>
                <a:srgbClr val="292929"/>
              </a:solidFill>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588054" r:id="rId19" imgW="990600" imgH="304800" progId="">
                  <p:embed/>
                </p:oleObj>
              </mc:Choice>
              <mc:Fallback>
                <p:oleObj r:id="rId19" imgW="990600" imgH="304800" progId="">
                  <p:embed/>
                  <p:pic>
                    <p:nvPicPr>
                      <p:cNvPr id="1026"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82459129"/>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 id="2147484436" r:id="rId12"/>
    <p:sldLayoutId id="2147484437" r:id="rId13"/>
    <p:sldLayoutId id="2147484438"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ChangeArrowheads="1"/>
          </p:cNvSpPr>
          <p:nvPr/>
        </p:nvSpPr>
        <p:spPr bwMode="ltGray">
          <a:xfrm>
            <a:off x="556684" y="503238"/>
            <a:ext cx="584200" cy="474662"/>
          </a:xfrm>
          <a:prstGeom prst="rect">
            <a:avLst/>
          </a:prstGeom>
          <a:solidFill>
            <a:schemeClr val="accent2"/>
          </a:solidFill>
          <a:ln w="9525">
            <a:noFill/>
            <a:miter lim="800000"/>
            <a:headEnd/>
            <a:tailEnd/>
          </a:ln>
          <a:effectLst/>
        </p:spPr>
        <p:txBody>
          <a:bodyPr wrap="none" anchor="ctr"/>
          <a:lstStyle/>
          <a:p>
            <a:pPr algn="ctr">
              <a:defRPr/>
            </a:pPr>
            <a:endParaRPr lang="zh-CN" altLang="en-US" sz="2400">
              <a:solidFill>
                <a:srgbClr val="000000"/>
              </a:solidFill>
              <a:ea typeface="宋体" pitchFamily="2" charset="-122"/>
            </a:endParaRPr>
          </a:p>
        </p:txBody>
      </p:sp>
      <p:sp>
        <p:nvSpPr>
          <p:cNvPr id="23555" name="Rectangle 3"/>
          <p:cNvSpPr>
            <a:spLocks noChangeArrowheads="1"/>
          </p:cNvSpPr>
          <p:nvPr/>
        </p:nvSpPr>
        <p:spPr bwMode="ltGray">
          <a:xfrm>
            <a:off x="1066801" y="503238"/>
            <a:ext cx="438151"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sz="2400">
              <a:solidFill>
                <a:srgbClr val="000000"/>
              </a:solidFill>
              <a:ea typeface="宋体" pitchFamily="2" charset="-122"/>
            </a:endParaRPr>
          </a:p>
        </p:txBody>
      </p:sp>
      <p:sp>
        <p:nvSpPr>
          <p:cNvPr id="23556" name="Rectangle 4"/>
          <p:cNvSpPr>
            <a:spLocks noChangeArrowheads="1"/>
          </p:cNvSpPr>
          <p:nvPr/>
        </p:nvSpPr>
        <p:spPr bwMode="ltGray">
          <a:xfrm>
            <a:off x="721785" y="925513"/>
            <a:ext cx="563033" cy="474662"/>
          </a:xfrm>
          <a:prstGeom prst="rect">
            <a:avLst/>
          </a:prstGeom>
          <a:solidFill>
            <a:schemeClr val="folHlink"/>
          </a:solidFill>
          <a:ln w="9525">
            <a:noFill/>
            <a:miter lim="800000"/>
            <a:headEnd/>
            <a:tailEnd/>
          </a:ln>
          <a:effectLst/>
        </p:spPr>
        <p:txBody>
          <a:bodyPr wrap="none" anchor="ctr"/>
          <a:lstStyle/>
          <a:p>
            <a:pPr algn="ctr">
              <a:defRPr/>
            </a:pPr>
            <a:endParaRPr lang="zh-CN" altLang="en-US" sz="2400">
              <a:solidFill>
                <a:srgbClr val="000000"/>
              </a:solidFill>
              <a:ea typeface="宋体" pitchFamily="2" charset="-122"/>
            </a:endParaRPr>
          </a:p>
        </p:txBody>
      </p:sp>
      <p:sp>
        <p:nvSpPr>
          <p:cNvPr id="23557" name="Rectangle 5"/>
          <p:cNvSpPr>
            <a:spLocks noChangeArrowheads="1"/>
          </p:cNvSpPr>
          <p:nvPr/>
        </p:nvSpPr>
        <p:spPr bwMode="ltGray">
          <a:xfrm>
            <a:off x="1214967" y="925513"/>
            <a:ext cx="491067"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a:solidFill>
                <a:srgbClr val="000000"/>
              </a:solidFill>
              <a:ea typeface="宋体" pitchFamily="2" charset="-122"/>
            </a:endParaRPr>
          </a:p>
        </p:txBody>
      </p:sp>
      <p:sp>
        <p:nvSpPr>
          <p:cNvPr id="23558" name="Rectangle 6"/>
          <p:cNvSpPr>
            <a:spLocks noChangeArrowheads="1"/>
          </p:cNvSpPr>
          <p:nvPr/>
        </p:nvSpPr>
        <p:spPr bwMode="ltGray">
          <a:xfrm>
            <a:off x="169333" y="852489"/>
            <a:ext cx="747184"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sz="2400">
              <a:solidFill>
                <a:srgbClr val="000000"/>
              </a:solidFill>
              <a:ea typeface="宋体" pitchFamily="2" charset="-122"/>
            </a:endParaRPr>
          </a:p>
        </p:txBody>
      </p:sp>
      <p:sp>
        <p:nvSpPr>
          <p:cNvPr id="23559" name="Rectangle 7"/>
          <p:cNvSpPr>
            <a:spLocks noChangeArrowheads="1"/>
          </p:cNvSpPr>
          <p:nvPr/>
        </p:nvSpPr>
        <p:spPr bwMode="gray">
          <a:xfrm>
            <a:off x="1016000" y="395288"/>
            <a:ext cx="42333" cy="1052512"/>
          </a:xfrm>
          <a:prstGeom prst="rect">
            <a:avLst/>
          </a:prstGeom>
          <a:solidFill>
            <a:schemeClr val="bg2"/>
          </a:solidFill>
          <a:ln w="9525">
            <a:noFill/>
            <a:miter lim="800000"/>
            <a:headEnd/>
            <a:tailEnd/>
          </a:ln>
          <a:effectLst/>
        </p:spPr>
        <p:txBody>
          <a:bodyPr wrap="none" anchor="ctr"/>
          <a:lstStyle/>
          <a:p>
            <a:pPr algn="ctr">
              <a:defRPr/>
            </a:pPr>
            <a:endParaRPr lang="zh-CN" altLang="en-US" sz="2400">
              <a:solidFill>
                <a:srgbClr val="000000"/>
              </a:solidFill>
              <a:ea typeface="宋体" pitchFamily="2" charset="-122"/>
            </a:endParaRPr>
          </a:p>
        </p:txBody>
      </p:sp>
      <p:sp>
        <p:nvSpPr>
          <p:cNvPr id="23560" name="Rectangle 8"/>
          <p:cNvSpPr>
            <a:spLocks noChangeArrowheads="1"/>
          </p:cNvSpPr>
          <p:nvPr/>
        </p:nvSpPr>
        <p:spPr bwMode="gray">
          <a:xfrm>
            <a:off x="590551" y="1185863"/>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sz="2400">
              <a:solidFill>
                <a:srgbClr val="000000"/>
              </a:solidFill>
              <a:ea typeface="宋体" pitchFamily="2" charset="-122"/>
            </a:endParaRPr>
          </a:p>
        </p:txBody>
      </p:sp>
      <p:sp>
        <p:nvSpPr>
          <p:cNvPr id="5129" name="Rectangle 9"/>
          <p:cNvSpPr>
            <a:spLocks noGrp="1" noChangeArrowheads="1"/>
          </p:cNvSpPr>
          <p:nvPr>
            <p:ph type="title"/>
          </p:nvPr>
        </p:nvSpPr>
        <p:spPr bwMode="auto">
          <a:xfrm>
            <a:off x="914400" y="304801"/>
            <a:ext cx="10390717" cy="8604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304800" y="1447800"/>
            <a:ext cx="11635317"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3563" name="Rectangle 11"/>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宋体" pitchFamily="2" charset="-122"/>
              </a:defRPr>
            </a:lvl1pPr>
          </a:lstStyle>
          <a:p>
            <a:pPr>
              <a:defRPr/>
            </a:pPr>
            <a:endParaRPr lang="en-US" altLang="zh-CN">
              <a:solidFill>
                <a:srgbClr val="000000"/>
              </a:solidFill>
            </a:endParaRPr>
          </a:p>
        </p:txBody>
      </p:sp>
      <p:sp>
        <p:nvSpPr>
          <p:cNvPr id="23564" name="Rectangle 12"/>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宋体" pitchFamily="2" charset="-122"/>
              </a:defRPr>
            </a:lvl1pPr>
          </a:lstStyle>
          <a:p>
            <a:pPr>
              <a:defRPr/>
            </a:pPr>
            <a:endParaRPr lang="en-US" altLang="zh-CN">
              <a:solidFill>
                <a:srgbClr val="000000"/>
              </a:solidFill>
            </a:endParaRPr>
          </a:p>
        </p:txBody>
      </p:sp>
      <p:sp>
        <p:nvSpPr>
          <p:cNvPr id="23565" name="Rectangle 13"/>
          <p:cNvSpPr>
            <a:spLocks noGrp="1" noChangeArrowheads="1"/>
          </p:cNvSpPr>
          <p:nvPr>
            <p:ph type="sldNum" sz="quarter" idx="4"/>
          </p:nvPr>
        </p:nvSpPr>
        <p:spPr bwMode="auto">
          <a:xfrm>
            <a:off x="90424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宋体" pitchFamily="2" charset="-122"/>
              </a:defRPr>
            </a:lvl1pPr>
          </a:lstStyle>
          <a:p>
            <a:pPr>
              <a:defRPr/>
            </a:pPr>
            <a:fld id="{2676DF7D-749A-4C09-A816-355ED5AEE11C}" type="slidenum">
              <a:rPr lang="zh-CN" altLang="en-US">
                <a:solidFill>
                  <a:srgbClr val="000000"/>
                </a:solidFill>
              </a:rPr>
              <a:pPr>
                <a:defRPr/>
              </a:pPr>
              <a:t>‹#›</a:t>
            </a:fld>
            <a:endParaRPr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ahoma" pitchFamily="34" charset="0"/>
          <a:ea typeface="隶书" pitchFamily="49" charset="-122"/>
        </a:defRPr>
      </a:lvl2pPr>
      <a:lvl3pPr algn="ctr" rtl="0" eaLnBrk="0" fontAlgn="base" hangingPunct="0">
        <a:spcBef>
          <a:spcPct val="0"/>
        </a:spcBef>
        <a:spcAft>
          <a:spcPct val="0"/>
        </a:spcAft>
        <a:defRPr kumimoji="1" sz="4400">
          <a:solidFill>
            <a:schemeClr val="tx2"/>
          </a:solidFill>
          <a:latin typeface="Tahoma" pitchFamily="34" charset="0"/>
          <a:ea typeface="隶书" pitchFamily="49" charset="-122"/>
        </a:defRPr>
      </a:lvl3pPr>
      <a:lvl4pPr algn="ctr" rtl="0" eaLnBrk="0" fontAlgn="base" hangingPunct="0">
        <a:spcBef>
          <a:spcPct val="0"/>
        </a:spcBef>
        <a:spcAft>
          <a:spcPct val="0"/>
        </a:spcAft>
        <a:defRPr kumimoji="1" sz="4400">
          <a:solidFill>
            <a:schemeClr val="tx2"/>
          </a:solidFill>
          <a:latin typeface="Tahoma" pitchFamily="34" charset="0"/>
          <a:ea typeface="隶书" pitchFamily="49" charset="-122"/>
        </a:defRPr>
      </a:lvl4pPr>
      <a:lvl5pPr algn="ctr" rtl="0" eaLnBrk="0" fontAlgn="base" hangingPunct="0">
        <a:spcBef>
          <a:spcPct val="0"/>
        </a:spcBef>
        <a:spcAft>
          <a:spcPct val="0"/>
        </a:spcAft>
        <a:defRPr kumimoji="1" sz="4400">
          <a:solidFill>
            <a:schemeClr val="tx2"/>
          </a:solidFill>
          <a:latin typeface="Tahoma" pitchFamily="34" charset="0"/>
          <a:ea typeface="隶书" pitchFamily="49" charset="-122"/>
        </a:defRPr>
      </a:lvl5pPr>
      <a:lvl6pPr marL="457200" algn="ctr" rtl="0" fontAlgn="base">
        <a:spcBef>
          <a:spcPct val="0"/>
        </a:spcBef>
        <a:spcAft>
          <a:spcPct val="0"/>
        </a:spcAft>
        <a:defRPr kumimoji="1" sz="4400">
          <a:solidFill>
            <a:schemeClr val="tx2"/>
          </a:solidFill>
          <a:latin typeface="Tahoma" pitchFamily="34" charset="0"/>
          <a:ea typeface="隶书" pitchFamily="49" charset="-122"/>
        </a:defRPr>
      </a:lvl6pPr>
      <a:lvl7pPr marL="914400" algn="ctr" rtl="0" fontAlgn="base">
        <a:spcBef>
          <a:spcPct val="0"/>
        </a:spcBef>
        <a:spcAft>
          <a:spcPct val="0"/>
        </a:spcAft>
        <a:defRPr kumimoji="1" sz="4400">
          <a:solidFill>
            <a:schemeClr val="tx2"/>
          </a:solidFill>
          <a:latin typeface="Tahoma" pitchFamily="34" charset="0"/>
          <a:ea typeface="隶书" pitchFamily="49" charset="-122"/>
        </a:defRPr>
      </a:lvl7pPr>
      <a:lvl8pPr marL="1371600" algn="ctr" rtl="0" fontAlgn="base">
        <a:spcBef>
          <a:spcPct val="0"/>
        </a:spcBef>
        <a:spcAft>
          <a:spcPct val="0"/>
        </a:spcAft>
        <a:defRPr kumimoji="1" sz="4400">
          <a:solidFill>
            <a:schemeClr val="tx2"/>
          </a:solidFill>
          <a:latin typeface="Tahoma" pitchFamily="34" charset="0"/>
          <a:ea typeface="隶书" pitchFamily="49" charset="-122"/>
        </a:defRPr>
      </a:lvl8pPr>
      <a:lvl9pPr marL="1828800" algn="ctr" rtl="0" fontAlgn="base">
        <a:spcBef>
          <a:spcPct val="0"/>
        </a:spcBef>
        <a:spcAft>
          <a:spcPct val="0"/>
        </a:spcAft>
        <a:defRPr kumimoji="1" sz="4400">
          <a:solidFill>
            <a:schemeClr val="tx2"/>
          </a:solidFill>
          <a:latin typeface="Tahoma" pitchFamily="34" charset="0"/>
          <a:ea typeface="隶书"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kumimoji="0" lang="zh-CN" altLang="en-US">
                <a:solidFill>
                  <a:srgbClr val="009999"/>
                </a:solidFill>
              </a:rPr>
              <a:t>第 </a:t>
            </a:r>
            <a:fld id="{1DADE439-A423-4DB7-AC28-114375EEDF8F}" type="slidenum">
              <a:rPr kumimoji="0" lang="en-US" altLang="zh-CN">
                <a:solidFill>
                  <a:srgbClr val="009999"/>
                </a:solidFill>
              </a:rPr>
              <a:pPr>
                <a:defRPr/>
              </a:pPr>
              <a:t>‹#›</a:t>
            </a:fld>
            <a:r>
              <a:rPr kumimoji="0" lang="en-US" altLang="zh-CN">
                <a:solidFill>
                  <a:srgbClr val="009999"/>
                </a:solidFill>
              </a:rPr>
              <a:t> </a:t>
            </a:r>
            <a:r>
              <a:rPr kumimoji="0"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kumimoji="0" lang="zh-CN" altLang="en-US" b="1">
                <a:solidFill>
                  <a:srgbClr val="009999"/>
                </a:solidFill>
                <a:latin typeface="Arial" charset="0"/>
              </a:rPr>
              <a:t>第</a:t>
            </a:r>
            <a:fld id="{9FC35A15-BAEF-45BB-BA83-661BD614642D}" type="slidenum">
              <a:rPr kumimoji="0" lang="zh-CN" altLang="en-US" b="1">
                <a:solidFill>
                  <a:srgbClr val="009999"/>
                </a:solidFill>
                <a:latin typeface="Arial" charset="0"/>
              </a:rPr>
              <a:pPr>
                <a:defRPr/>
              </a:pPr>
              <a:t>‹#›</a:t>
            </a:fld>
            <a:r>
              <a:rPr kumimoji="0" lang="en-US" altLang="zh-CN" b="1">
                <a:solidFill>
                  <a:srgbClr val="009999"/>
                </a:solidFill>
                <a:latin typeface="Arial" charset="0"/>
              </a:rPr>
              <a:t>/22</a:t>
            </a:r>
            <a:r>
              <a:rPr kumimoji="0" lang="zh-CN" altLang="en-US" b="1">
                <a:solidFill>
                  <a:srgbClr val="009999"/>
                </a:solidFill>
                <a:latin typeface="Arial" charset="0"/>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149889" r:id="rId19" imgW="990600" imgH="304800" progId="">
                  <p:embed/>
                </p:oleObj>
              </mc:Choice>
              <mc:Fallback>
                <p:oleObj r:id="rId19" imgW="990600" imgH="304800" progId="">
                  <p:embed/>
                  <p:pic>
                    <p:nvPicPr>
                      <p:cNvPr id="0" name="Picture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kumimoji="0" lang="zh-CN" altLang="en-US">
                <a:solidFill>
                  <a:srgbClr val="009999"/>
                </a:solidFill>
              </a:rPr>
              <a:t>第 </a:t>
            </a:r>
            <a:fld id="{1DADE439-A423-4DB7-AC28-114375EEDF8F}" type="slidenum">
              <a:rPr kumimoji="0" lang="en-US" altLang="zh-CN">
                <a:solidFill>
                  <a:srgbClr val="009999"/>
                </a:solidFill>
              </a:rPr>
              <a:pPr>
                <a:defRPr/>
              </a:pPr>
              <a:t>‹#›</a:t>
            </a:fld>
            <a:r>
              <a:rPr kumimoji="0" lang="en-US" altLang="zh-CN">
                <a:solidFill>
                  <a:srgbClr val="009999"/>
                </a:solidFill>
              </a:rPr>
              <a:t> </a:t>
            </a:r>
            <a:r>
              <a:rPr kumimoji="0"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kumimoji="0" lang="zh-CN" altLang="en-US" b="1">
                <a:solidFill>
                  <a:srgbClr val="009999"/>
                </a:solidFill>
                <a:latin typeface="Arial" charset="0"/>
              </a:rPr>
              <a:t>第</a:t>
            </a:r>
            <a:fld id="{9FC35A15-BAEF-45BB-BA83-661BD614642D}" type="slidenum">
              <a:rPr kumimoji="0" lang="zh-CN" altLang="en-US" b="1">
                <a:solidFill>
                  <a:srgbClr val="009999"/>
                </a:solidFill>
                <a:latin typeface="Arial" charset="0"/>
              </a:rPr>
              <a:pPr>
                <a:defRPr/>
              </a:pPr>
              <a:t>‹#›</a:t>
            </a:fld>
            <a:r>
              <a:rPr kumimoji="0" lang="en-US" altLang="zh-CN" b="1">
                <a:solidFill>
                  <a:srgbClr val="009999"/>
                </a:solidFill>
                <a:latin typeface="Arial" charset="0"/>
              </a:rPr>
              <a:t>/22</a:t>
            </a:r>
            <a:r>
              <a:rPr kumimoji="0" lang="zh-CN" altLang="en-US" b="1">
                <a:solidFill>
                  <a:srgbClr val="009999"/>
                </a:solidFill>
                <a:latin typeface="Arial" charset="0"/>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302464" r:id="rId19" imgW="990600" imgH="304800" progId="">
                  <p:embed/>
                </p:oleObj>
              </mc:Choice>
              <mc:Fallback>
                <p:oleObj r:id="rId19" imgW="990600" imgH="304800" progId="">
                  <p:embed/>
                  <p:pic>
                    <p:nvPicPr>
                      <p:cNvPr id="0" name="Picture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kumimoji="0" lang="zh-CN" altLang="en-US">
                <a:solidFill>
                  <a:srgbClr val="009999"/>
                </a:solidFill>
              </a:rPr>
              <a:t>第 </a:t>
            </a:r>
            <a:fld id="{1DADE439-A423-4DB7-AC28-114375EEDF8F}" type="slidenum">
              <a:rPr kumimoji="0" lang="en-US" altLang="zh-CN">
                <a:solidFill>
                  <a:srgbClr val="009999"/>
                </a:solidFill>
              </a:rPr>
              <a:pPr>
                <a:defRPr/>
              </a:pPr>
              <a:t>‹#›</a:t>
            </a:fld>
            <a:r>
              <a:rPr kumimoji="0" lang="en-US" altLang="zh-CN">
                <a:solidFill>
                  <a:srgbClr val="009999"/>
                </a:solidFill>
              </a:rPr>
              <a:t> </a:t>
            </a:r>
            <a:r>
              <a:rPr kumimoji="0"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kumimoji="0" lang="zh-CN" altLang="en-US" b="1">
                <a:solidFill>
                  <a:srgbClr val="009999"/>
                </a:solidFill>
                <a:latin typeface="Arial" charset="0"/>
              </a:rPr>
              <a:t>第</a:t>
            </a:r>
            <a:fld id="{9FC35A15-BAEF-45BB-BA83-661BD614642D}" type="slidenum">
              <a:rPr kumimoji="0" lang="zh-CN" altLang="en-US" b="1">
                <a:solidFill>
                  <a:srgbClr val="009999"/>
                </a:solidFill>
                <a:latin typeface="Arial" charset="0"/>
              </a:rPr>
              <a:pPr>
                <a:defRPr/>
              </a:pPr>
              <a:t>‹#›</a:t>
            </a:fld>
            <a:r>
              <a:rPr kumimoji="0" lang="en-US" altLang="zh-CN" b="1">
                <a:solidFill>
                  <a:srgbClr val="009999"/>
                </a:solidFill>
                <a:latin typeface="Arial" charset="0"/>
              </a:rPr>
              <a:t>/22</a:t>
            </a:r>
            <a:r>
              <a:rPr kumimoji="0" lang="zh-CN" altLang="en-US" b="1">
                <a:solidFill>
                  <a:srgbClr val="009999"/>
                </a:solidFill>
                <a:latin typeface="Arial" charset="0"/>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326016" r:id="rId19" imgW="990600" imgH="304800" progId="">
                  <p:embed/>
                </p:oleObj>
              </mc:Choice>
              <mc:Fallback>
                <p:oleObj r:id="rId19" imgW="990600" imgH="304800" progId="">
                  <p:embed/>
                  <p:pic>
                    <p:nvPicPr>
                      <p:cNvPr id="0" name="Picture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kumimoji="0" lang="zh-CN" altLang="en-US">
                <a:solidFill>
                  <a:srgbClr val="009999"/>
                </a:solidFill>
              </a:rPr>
              <a:t>第 </a:t>
            </a:r>
            <a:fld id="{1DADE439-A423-4DB7-AC28-114375EEDF8F}" type="slidenum">
              <a:rPr kumimoji="0" lang="en-US" altLang="zh-CN">
                <a:solidFill>
                  <a:srgbClr val="009999"/>
                </a:solidFill>
              </a:rPr>
              <a:pPr>
                <a:defRPr/>
              </a:pPr>
              <a:t>‹#›</a:t>
            </a:fld>
            <a:r>
              <a:rPr kumimoji="0" lang="en-US" altLang="zh-CN">
                <a:solidFill>
                  <a:srgbClr val="009999"/>
                </a:solidFill>
              </a:rPr>
              <a:t> </a:t>
            </a:r>
            <a:r>
              <a:rPr kumimoji="0"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kumimoji="0" lang="zh-CN" altLang="en-US" b="1">
                <a:solidFill>
                  <a:srgbClr val="009999"/>
                </a:solidFill>
                <a:latin typeface="Arial" charset="0"/>
              </a:rPr>
              <a:t>第</a:t>
            </a:r>
            <a:fld id="{9FC35A15-BAEF-45BB-BA83-661BD614642D}" type="slidenum">
              <a:rPr kumimoji="0" lang="zh-CN" altLang="en-US" b="1">
                <a:solidFill>
                  <a:srgbClr val="009999"/>
                </a:solidFill>
                <a:latin typeface="Arial" charset="0"/>
              </a:rPr>
              <a:pPr>
                <a:defRPr/>
              </a:pPr>
              <a:t>‹#›</a:t>
            </a:fld>
            <a:r>
              <a:rPr kumimoji="0" lang="en-US" altLang="zh-CN" b="1">
                <a:solidFill>
                  <a:srgbClr val="009999"/>
                </a:solidFill>
                <a:latin typeface="Arial" charset="0"/>
              </a:rPr>
              <a:t>/22</a:t>
            </a:r>
            <a:r>
              <a:rPr kumimoji="0" lang="zh-CN" altLang="en-US" b="1">
                <a:solidFill>
                  <a:srgbClr val="009999"/>
                </a:solidFill>
                <a:latin typeface="Arial" charset="0"/>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345472" r:id="rId19" imgW="990600" imgH="304800" progId="">
                  <p:embed/>
                </p:oleObj>
              </mc:Choice>
              <mc:Fallback>
                <p:oleObj r:id="rId19" imgW="990600" imgH="304800" progId="">
                  <p:embed/>
                  <p:pic>
                    <p:nvPicPr>
                      <p:cNvPr id="0" name="Picture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kumimoji="0" lang="zh-CN" altLang="en-US">
                <a:solidFill>
                  <a:srgbClr val="009999"/>
                </a:solidFill>
              </a:rPr>
              <a:t>第 </a:t>
            </a:r>
            <a:fld id="{1DADE439-A423-4DB7-AC28-114375EEDF8F}" type="slidenum">
              <a:rPr kumimoji="0" lang="en-US" altLang="zh-CN">
                <a:solidFill>
                  <a:srgbClr val="009999"/>
                </a:solidFill>
              </a:rPr>
              <a:pPr>
                <a:defRPr/>
              </a:pPr>
              <a:t>‹#›</a:t>
            </a:fld>
            <a:r>
              <a:rPr kumimoji="0" lang="en-US" altLang="zh-CN">
                <a:solidFill>
                  <a:srgbClr val="009999"/>
                </a:solidFill>
              </a:rPr>
              <a:t> </a:t>
            </a:r>
            <a:r>
              <a:rPr kumimoji="0"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kumimoji="0" lang="zh-CN" altLang="en-US" b="1">
                <a:solidFill>
                  <a:srgbClr val="009999"/>
                </a:solidFill>
                <a:latin typeface="Arial" charset="0"/>
              </a:rPr>
              <a:t>第</a:t>
            </a:r>
            <a:fld id="{9FC35A15-BAEF-45BB-BA83-661BD614642D}" type="slidenum">
              <a:rPr kumimoji="0" lang="zh-CN" altLang="en-US" b="1">
                <a:solidFill>
                  <a:srgbClr val="009999"/>
                </a:solidFill>
                <a:latin typeface="Arial" charset="0"/>
              </a:rPr>
              <a:pPr>
                <a:defRPr/>
              </a:pPr>
              <a:t>‹#›</a:t>
            </a:fld>
            <a:r>
              <a:rPr kumimoji="0" lang="en-US" altLang="zh-CN" b="1">
                <a:solidFill>
                  <a:srgbClr val="009999"/>
                </a:solidFill>
                <a:latin typeface="Arial" charset="0"/>
              </a:rPr>
              <a:t>/22</a:t>
            </a:r>
            <a:r>
              <a:rPr kumimoji="0" lang="zh-CN" altLang="en-US" b="1">
                <a:solidFill>
                  <a:srgbClr val="009999"/>
                </a:solidFill>
                <a:latin typeface="Arial" charset="0"/>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25344" r:id="rId19" imgW="990600" imgH="304800" progId="">
                  <p:embed/>
                </p:oleObj>
              </mc:Choice>
              <mc:Fallback>
                <p:oleObj r:id="rId19" imgW="990600" imgH="304800" progId="">
                  <p:embed/>
                  <p:pic>
                    <p:nvPicPr>
                      <p:cNvPr id="0" name="Picture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kumimoji="0" lang="zh-CN" altLang="en-US">
                <a:solidFill>
                  <a:srgbClr val="009999"/>
                </a:solidFill>
              </a:rPr>
              <a:t>第 </a:t>
            </a:r>
            <a:fld id="{1DADE439-A423-4DB7-AC28-114375EEDF8F}" type="slidenum">
              <a:rPr kumimoji="0" lang="en-US" altLang="zh-CN">
                <a:solidFill>
                  <a:srgbClr val="009999"/>
                </a:solidFill>
              </a:rPr>
              <a:pPr>
                <a:defRPr/>
              </a:pPr>
              <a:t>‹#›</a:t>
            </a:fld>
            <a:r>
              <a:rPr kumimoji="0" lang="en-US" altLang="zh-CN">
                <a:solidFill>
                  <a:srgbClr val="009999"/>
                </a:solidFill>
              </a:rPr>
              <a:t> </a:t>
            </a:r>
            <a:r>
              <a:rPr kumimoji="0"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kumimoji="0" lang="zh-CN" altLang="en-US" b="1">
                <a:solidFill>
                  <a:srgbClr val="009999"/>
                </a:solidFill>
                <a:latin typeface="Arial" charset="0"/>
              </a:rPr>
              <a:t>第</a:t>
            </a:r>
            <a:fld id="{9FC35A15-BAEF-45BB-BA83-661BD614642D}" type="slidenum">
              <a:rPr kumimoji="0" lang="zh-CN" altLang="en-US" b="1">
                <a:solidFill>
                  <a:srgbClr val="009999"/>
                </a:solidFill>
                <a:latin typeface="Arial" charset="0"/>
              </a:rPr>
              <a:pPr>
                <a:defRPr/>
              </a:pPr>
              <a:t>‹#›</a:t>
            </a:fld>
            <a:r>
              <a:rPr kumimoji="0" lang="en-US" altLang="zh-CN" b="1">
                <a:solidFill>
                  <a:srgbClr val="009999"/>
                </a:solidFill>
                <a:latin typeface="Arial" charset="0"/>
              </a:rPr>
              <a:t>/22</a:t>
            </a:r>
            <a:r>
              <a:rPr kumimoji="0" lang="zh-CN" altLang="en-US" b="1">
                <a:solidFill>
                  <a:srgbClr val="009999"/>
                </a:solidFill>
                <a:latin typeface="Arial" charset="0"/>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27392" r:id="rId19" imgW="990600" imgH="304800" progId="">
                  <p:embed/>
                </p:oleObj>
              </mc:Choice>
              <mc:Fallback>
                <p:oleObj r:id="rId19" imgW="990600" imgH="304800" progId="">
                  <p:embed/>
                  <p:pic>
                    <p:nvPicPr>
                      <p:cNvPr id="0" name="Picture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
      <p:bgPr>
        <a:blipFill dpi="0" rotWithShape="1">
          <a:blip r:embed="rId17" cstate="print">
            <a:alphaModFix amt="0"/>
          </a:blip>
          <a:srcRect/>
          <a:tile tx="0" ty="0" sx="100000" sy="100000" flip="none" algn="tl"/>
        </a:blip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1"/>
            <a:ext cx="12192000" cy="6081713"/>
            <a:chOff x="0" y="0"/>
            <a:chExt cx="5760" cy="3831"/>
          </a:xfrm>
        </p:grpSpPr>
        <p:sp>
          <p:nvSpPr>
            <p:cNvPr id="505859" name="Rectangle 3"/>
            <p:cNvSpPr>
              <a:spLocks noChangeArrowheads="1"/>
            </p:cNvSpPr>
            <p:nvPr/>
          </p:nvSpPr>
          <p:spPr bwMode="white">
            <a:xfrm>
              <a:off x="0" y="45"/>
              <a:ext cx="5760" cy="3786"/>
            </a:xfrm>
            <a:prstGeom prst="rect">
              <a:avLst/>
            </a:prstGeom>
            <a:gradFill rotWithShape="0">
              <a:gsLst>
                <a:gs pos="0">
                  <a:srgbClr val="DDDDDD">
                    <a:gamma/>
                    <a:tint val="7843"/>
                    <a:invGamma/>
                  </a:srgbClr>
                </a:gs>
                <a:gs pos="100000">
                  <a:srgbClr val="DDDDDD"/>
                </a:gs>
              </a:gsLst>
              <a:lin ang="2700000" scaled="1"/>
            </a:gra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0" name="Freeform 4"/>
            <p:cNvSpPr>
              <a:spLocks noChangeAspect="1"/>
            </p:cNvSpPr>
            <p:nvPr/>
          </p:nvSpPr>
          <p:spPr bwMode="white">
            <a:xfrm>
              <a:off x="1398" y="48"/>
              <a:ext cx="3402" cy="3778"/>
            </a:xfrm>
            <a:custGeom>
              <a:avLst/>
              <a:gdLst/>
              <a:ahLst/>
              <a:cxnLst>
                <a:cxn ang="0">
                  <a:pos x="3200" y="2116"/>
                </a:cxn>
                <a:cxn ang="0">
                  <a:pos x="1073" y="3776"/>
                </a:cxn>
                <a:cxn ang="0">
                  <a:pos x="447" y="3778"/>
                </a:cxn>
                <a:cxn ang="0">
                  <a:pos x="466" y="3118"/>
                </a:cxn>
                <a:cxn ang="0">
                  <a:pos x="2200" y="1766"/>
                </a:cxn>
                <a:cxn ang="0">
                  <a:pos x="0" y="10"/>
                </a:cxn>
                <a:cxn ang="0">
                  <a:pos x="1284" y="10"/>
                </a:cxn>
                <a:cxn ang="0">
                  <a:pos x="3200" y="1445"/>
                </a:cxn>
                <a:cxn ang="0">
                  <a:pos x="3200" y="2116"/>
                </a:cxn>
              </a:cxnLst>
              <a:rect l="0" t="0" r="r" b="b"/>
              <a:pathLst>
                <a:path w="3402" h="3778">
                  <a:moveTo>
                    <a:pt x="3200" y="2116"/>
                  </a:moveTo>
                  <a:cubicBezTo>
                    <a:pt x="3005" y="2280"/>
                    <a:pt x="1435" y="3523"/>
                    <a:pt x="1073" y="3776"/>
                  </a:cubicBezTo>
                  <a:lnTo>
                    <a:pt x="447" y="3778"/>
                  </a:lnTo>
                  <a:cubicBezTo>
                    <a:pt x="346" y="3668"/>
                    <a:pt x="174" y="3453"/>
                    <a:pt x="466" y="3118"/>
                  </a:cubicBezTo>
                  <a:cubicBezTo>
                    <a:pt x="1312" y="2446"/>
                    <a:pt x="1841" y="2030"/>
                    <a:pt x="2200" y="1766"/>
                  </a:cubicBezTo>
                  <a:cubicBezTo>
                    <a:pt x="1104" y="926"/>
                    <a:pt x="283" y="255"/>
                    <a:pt x="0" y="10"/>
                  </a:cubicBezTo>
                  <a:cubicBezTo>
                    <a:pt x="647" y="0"/>
                    <a:pt x="1284" y="10"/>
                    <a:pt x="1284" y="10"/>
                  </a:cubicBezTo>
                  <a:cubicBezTo>
                    <a:pt x="1709" y="325"/>
                    <a:pt x="2998" y="1274"/>
                    <a:pt x="3200" y="1445"/>
                  </a:cubicBezTo>
                  <a:cubicBezTo>
                    <a:pt x="3402" y="1616"/>
                    <a:pt x="3395" y="1953"/>
                    <a:pt x="3200" y="2116"/>
                  </a:cubicBezTo>
                  <a:close/>
                </a:path>
              </a:pathLst>
            </a:custGeom>
            <a:gradFill rotWithShape="0">
              <a:gsLst>
                <a:gs pos="0">
                  <a:srgbClr val="FFFFFF"/>
                </a:gs>
                <a:gs pos="100000">
                  <a:srgbClr val="C0C0C0"/>
                </a:gs>
              </a:gsLst>
              <a:lin ang="2700000" scaled="1"/>
            </a:gradFill>
            <a:ln w="3175">
              <a:noFill/>
              <a:prstDash val="solid"/>
              <a:round/>
              <a:headEnd/>
              <a:tailEnd/>
            </a:ln>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sp>
          <p:nvSpPr>
            <p:cNvPr id="505861" name="Rectangle 5"/>
            <p:cNvSpPr>
              <a:spLocks noChangeArrowheads="1"/>
            </p:cNvSpPr>
            <p:nvPr/>
          </p:nvSpPr>
          <p:spPr bwMode="auto">
            <a:xfrm>
              <a:off x="0" y="0"/>
              <a:ext cx="5760" cy="57"/>
            </a:xfrm>
            <a:prstGeom prst="rect">
              <a:avLst/>
            </a:prstGeom>
            <a:solidFill>
              <a:schemeClr val="accent1"/>
            </a:solidFill>
            <a:ln w="9525">
              <a:noFill/>
              <a:miter lim="800000"/>
              <a:headEnd/>
              <a:tailEnd/>
            </a:ln>
            <a:effectLst/>
          </p:spPr>
          <p:txBody>
            <a:bodyPr wrap="none" anchor="ct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grpSp>
      <p:sp>
        <p:nvSpPr>
          <p:cNvPr id="505862" name="Rectangle 6"/>
          <p:cNvSpPr>
            <a:spLocks noGrp="1" noChangeArrowheads="1"/>
          </p:cNvSpPr>
          <p:nvPr>
            <p:ph type="ftr" sz="quarter" idx="3"/>
          </p:nvPr>
        </p:nvSpPr>
        <p:spPr bwMode="auto">
          <a:xfrm>
            <a:off x="304800" y="5943600"/>
            <a:ext cx="89408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b="0">
                <a:solidFill>
                  <a:schemeClr val="accent2"/>
                </a:solidFill>
                <a:latin typeface="+mn-lt"/>
                <a:cs typeface="Arial" charset="0"/>
              </a:defRPr>
            </a:lvl1pPr>
          </a:lstStyle>
          <a:p>
            <a:pPr>
              <a:defRPr/>
            </a:pPr>
            <a:r>
              <a:rPr kumimoji="0" lang="zh-CN" altLang="en-US">
                <a:solidFill>
                  <a:srgbClr val="009999"/>
                </a:solidFill>
              </a:rPr>
              <a:t>第 </a:t>
            </a:r>
            <a:fld id="{1DADE439-A423-4DB7-AC28-114375EEDF8F}" type="slidenum">
              <a:rPr kumimoji="0" lang="en-US" altLang="zh-CN">
                <a:solidFill>
                  <a:srgbClr val="009999"/>
                </a:solidFill>
              </a:rPr>
              <a:pPr>
                <a:defRPr/>
              </a:pPr>
              <a:t>‹#›</a:t>
            </a:fld>
            <a:r>
              <a:rPr kumimoji="0" lang="en-US" altLang="zh-CN">
                <a:solidFill>
                  <a:srgbClr val="009999"/>
                </a:solidFill>
              </a:rPr>
              <a:t> </a:t>
            </a:r>
            <a:r>
              <a:rPr kumimoji="0" lang="zh-CN" altLang="en-US">
                <a:solidFill>
                  <a:srgbClr val="009999"/>
                </a:solidFill>
              </a:rPr>
              <a:t>页</a:t>
            </a:r>
          </a:p>
        </p:txBody>
      </p:sp>
      <p:sp>
        <p:nvSpPr>
          <p:cNvPr id="505863" name="Rectangle 7"/>
          <p:cNvSpPr>
            <a:spLocks noGrp="1" noChangeArrowheads="1"/>
          </p:cNvSpPr>
          <p:nvPr>
            <p:ph type="sldNum" sz="quarter" idx="4"/>
          </p:nvPr>
        </p:nvSpPr>
        <p:spPr bwMode="auto">
          <a:xfrm>
            <a:off x="304800" y="6324600"/>
            <a:ext cx="3657600" cy="27463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a:spcBef>
                <a:spcPct val="0"/>
              </a:spcBef>
              <a:buClrTx/>
              <a:buSzTx/>
              <a:buFontTx/>
              <a:buNone/>
              <a:defRPr sz="2000">
                <a:solidFill>
                  <a:schemeClr val="accent2"/>
                </a:solidFill>
                <a:ea typeface="宋体" pitchFamily="2" charset="-122"/>
                <a:cs typeface="Arial" charset="0"/>
              </a:defRPr>
            </a:lvl1pPr>
          </a:lstStyle>
          <a:p>
            <a:pPr>
              <a:defRPr/>
            </a:pPr>
            <a:r>
              <a:rPr kumimoji="0" lang="zh-CN" altLang="en-US" b="1">
                <a:solidFill>
                  <a:srgbClr val="009999"/>
                </a:solidFill>
                <a:latin typeface="Arial" charset="0"/>
              </a:rPr>
              <a:t>第</a:t>
            </a:r>
            <a:fld id="{9FC35A15-BAEF-45BB-BA83-661BD614642D}" type="slidenum">
              <a:rPr kumimoji="0" lang="zh-CN" altLang="en-US" b="1">
                <a:solidFill>
                  <a:srgbClr val="009999"/>
                </a:solidFill>
                <a:latin typeface="Arial" charset="0"/>
              </a:rPr>
              <a:pPr>
                <a:defRPr/>
              </a:pPr>
              <a:t>‹#›</a:t>
            </a:fld>
            <a:r>
              <a:rPr kumimoji="0" lang="en-US" altLang="zh-CN" b="1">
                <a:solidFill>
                  <a:srgbClr val="009999"/>
                </a:solidFill>
                <a:latin typeface="Arial" charset="0"/>
              </a:rPr>
              <a:t>/22</a:t>
            </a:r>
            <a:r>
              <a:rPr kumimoji="0" lang="zh-CN" altLang="en-US" b="1">
                <a:solidFill>
                  <a:srgbClr val="009999"/>
                </a:solidFill>
                <a:latin typeface="Arial" charset="0"/>
              </a:rPr>
              <a:t>页</a:t>
            </a:r>
          </a:p>
        </p:txBody>
      </p:sp>
      <p:sp>
        <p:nvSpPr>
          <p:cNvPr id="1031" name="Rectangle 8"/>
          <p:cNvSpPr>
            <a:spLocks noGrp="1" noChangeArrowheads="1"/>
          </p:cNvSpPr>
          <p:nvPr>
            <p:ph type="title"/>
          </p:nvPr>
        </p:nvSpPr>
        <p:spPr bwMode="auto">
          <a:xfrm>
            <a:off x="408517" y="279082"/>
            <a:ext cx="11377083" cy="492443"/>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CN" smtClean="0"/>
              <a:t>CLICK TO EDIT MASTER TITLE STYLE </a:t>
            </a:r>
          </a:p>
        </p:txBody>
      </p:sp>
      <p:sp>
        <p:nvSpPr>
          <p:cNvPr id="1032" name="Rectangle 9"/>
          <p:cNvSpPr>
            <a:spLocks noGrp="1" noChangeArrowheads="1"/>
          </p:cNvSpPr>
          <p:nvPr>
            <p:ph type="body" idx="1"/>
          </p:nvPr>
        </p:nvSpPr>
        <p:spPr bwMode="auto">
          <a:xfrm>
            <a:off x="812800" y="1141413"/>
            <a:ext cx="10058400" cy="4786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05866" name="Line 10"/>
          <p:cNvSpPr>
            <a:spLocks noChangeShapeType="1"/>
          </p:cNvSpPr>
          <p:nvPr/>
        </p:nvSpPr>
        <p:spPr bwMode="auto">
          <a:xfrm>
            <a:off x="431801" y="914400"/>
            <a:ext cx="11764433" cy="0"/>
          </a:xfrm>
          <a:prstGeom prst="line">
            <a:avLst/>
          </a:prstGeom>
          <a:noFill/>
          <a:ln w="12700">
            <a:solidFill>
              <a:schemeClr val="tx1"/>
            </a:solidFill>
            <a:round/>
            <a:headEnd/>
            <a:tailEnd/>
          </a:ln>
          <a:effectLst/>
        </p:spPr>
        <p:txBody>
          <a:bodyPr/>
          <a:lstStyle/>
          <a:p>
            <a:pPr algn="ctr">
              <a:spcBef>
                <a:spcPct val="50000"/>
              </a:spcBef>
              <a:buClr>
                <a:srgbClr val="292929"/>
              </a:buClr>
              <a:buSzPct val="75000"/>
              <a:buFont typeface="Wingdings" pitchFamily="2" charset="2"/>
              <a:buNone/>
              <a:defRPr/>
            </a:pPr>
            <a:endParaRPr kumimoji="0" lang="zh-CN" altLang="en-US" sz="1600" b="1">
              <a:solidFill>
                <a:srgbClr val="292929"/>
              </a:solidFill>
              <a:latin typeface="Arial" charset="0"/>
              <a:cs typeface="Arial" charset="0"/>
            </a:endParaRPr>
          </a:p>
        </p:txBody>
      </p:sp>
      <p:pic>
        <p:nvPicPr>
          <p:cNvPr id="1034" name="Picture 11" descr="pku2"/>
          <p:cNvPicPr>
            <a:picLocks noChangeAspect="1" noChangeArrowheads="1"/>
          </p:cNvPicPr>
          <p:nvPr userDrawn="1"/>
        </p:nvPicPr>
        <p:blipFill>
          <a:blip r:embed="rId18" cstate="print"/>
          <a:srcRect/>
          <a:stretch>
            <a:fillRect/>
          </a:stretch>
        </p:blipFill>
        <p:spPr bwMode="auto">
          <a:xfrm>
            <a:off x="10972800" y="6172200"/>
            <a:ext cx="711200" cy="533400"/>
          </a:xfrm>
          <a:prstGeom prst="rect">
            <a:avLst/>
          </a:prstGeom>
          <a:noFill/>
          <a:ln w="9525">
            <a:noFill/>
            <a:miter lim="800000"/>
            <a:headEnd/>
            <a:tailEnd/>
          </a:ln>
        </p:spPr>
      </p:pic>
      <p:graphicFrame>
        <p:nvGraphicFramePr>
          <p:cNvPr id="1026" name="Object 12"/>
          <p:cNvGraphicFramePr>
            <a:graphicFrameLocks noChangeAspect="1"/>
          </p:cNvGraphicFramePr>
          <p:nvPr/>
        </p:nvGraphicFramePr>
        <p:xfrm>
          <a:off x="9298517" y="6248401"/>
          <a:ext cx="1572683" cy="371475"/>
        </p:xfrm>
        <a:graphic>
          <a:graphicData uri="http://schemas.openxmlformats.org/presentationml/2006/ole">
            <mc:AlternateContent xmlns:mc="http://schemas.openxmlformats.org/markup-compatibility/2006">
              <mc:Choice xmlns:v="urn:schemas-microsoft-com:vml" Requires="v">
                <p:oleObj spid="_x0000_s462208" r:id="rId19" imgW="990600" imgH="304800" progId="">
                  <p:embed/>
                </p:oleObj>
              </mc:Choice>
              <mc:Fallback>
                <p:oleObj r:id="rId19" imgW="990600" imgH="304800" progId="">
                  <p:embed/>
                  <p:pic>
                    <p:nvPicPr>
                      <p:cNvPr id="0" name="Picture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98517" y="6248401"/>
                        <a:ext cx="157268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Lst>
  <p:transition/>
  <p:hf hdr="0" ftr="0" dt="0"/>
  <p:txStyles>
    <p:titleStyle>
      <a:lvl1pPr algn="l" rtl="0" eaLnBrk="0" fontAlgn="base" hangingPunct="0">
        <a:lnSpc>
          <a:spcPct val="80000"/>
        </a:lnSpc>
        <a:spcBef>
          <a:spcPct val="0"/>
        </a:spcBef>
        <a:spcAft>
          <a:spcPct val="0"/>
        </a:spcAft>
        <a:defRPr sz="4000" b="1">
          <a:solidFill>
            <a:schemeClr val="accent2"/>
          </a:solidFill>
          <a:latin typeface="+mj-lt"/>
          <a:ea typeface="+mj-ea"/>
          <a:cs typeface="+mj-cs"/>
        </a:defRPr>
      </a:lvl1pPr>
      <a:lvl2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2pPr>
      <a:lvl3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3pPr>
      <a:lvl4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4pPr>
      <a:lvl5pPr algn="l" rtl="0" eaLnBrk="0" fontAlgn="base" hangingPunct="0">
        <a:lnSpc>
          <a:spcPct val="80000"/>
        </a:lnSpc>
        <a:spcBef>
          <a:spcPct val="0"/>
        </a:spcBef>
        <a:spcAft>
          <a:spcPct val="0"/>
        </a:spcAft>
        <a:defRPr sz="4000" b="1">
          <a:solidFill>
            <a:schemeClr val="accent2"/>
          </a:solidFill>
          <a:latin typeface="黑体" pitchFamily="2" charset="-122"/>
          <a:ea typeface="黑体" pitchFamily="2" charset="-122"/>
        </a:defRPr>
      </a:lvl5pPr>
      <a:lvl6pPr marL="457200" algn="l" rtl="0" fontAlgn="base">
        <a:lnSpc>
          <a:spcPct val="80000"/>
        </a:lnSpc>
        <a:spcBef>
          <a:spcPct val="0"/>
        </a:spcBef>
        <a:spcAft>
          <a:spcPct val="0"/>
        </a:spcAft>
        <a:defRPr sz="4000" b="1">
          <a:solidFill>
            <a:schemeClr val="accent2"/>
          </a:solidFill>
          <a:latin typeface="黑体" pitchFamily="2" charset="-122"/>
          <a:ea typeface="黑体" pitchFamily="2" charset="-122"/>
        </a:defRPr>
      </a:lvl6pPr>
      <a:lvl7pPr marL="914400" algn="l" rtl="0" fontAlgn="base">
        <a:lnSpc>
          <a:spcPct val="80000"/>
        </a:lnSpc>
        <a:spcBef>
          <a:spcPct val="0"/>
        </a:spcBef>
        <a:spcAft>
          <a:spcPct val="0"/>
        </a:spcAft>
        <a:defRPr sz="4000" b="1">
          <a:solidFill>
            <a:schemeClr val="accent2"/>
          </a:solidFill>
          <a:latin typeface="黑体" pitchFamily="2" charset="-122"/>
          <a:ea typeface="黑体" pitchFamily="2" charset="-122"/>
        </a:defRPr>
      </a:lvl7pPr>
      <a:lvl8pPr marL="1371600" algn="l" rtl="0" fontAlgn="base">
        <a:lnSpc>
          <a:spcPct val="80000"/>
        </a:lnSpc>
        <a:spcBef>
          <a:spcPct val="0"/>
        </a:spcBef>
        <a:spcAft>
          <a:spcPct val="0"/>
        </a:spcAft>
        <a:defRPr sz="4000" b="1">
          <a:solidFill>
            <a:schemeClr val="accent2"/>
          </a:solidFill>
          <a:latin typeface="黑体" pitchFamily="2" charset="-122"/>
          <a:ea typeface="黑体" pitchFamily="2" charset="-122"/>
        </a:defRPr>
      </a:lvl8pPr>
      <a:lvl9pPr marL="1828800" algn="l" rtl="0" fontAlgn="base">
        <a:lnSpc>
          <a:spcPct val="80000"/>
        </a:lnSpc>
        <a:spcBef>
          <a:spcPct val="0"/>
        </a:spcBef>
        <a:spcAft>
          <a:spcPct val="0"/>
        </a:spcAft>
        <a:defRPr sz="4000" b="1">
          <a:solidFill>
            <a:schemeClr val="accent2"/>
          </a:solidFill>
          <a:latin typeface="黑体" pitchFamily="2" charset="-122"/>
          <a:ea typeface="黑体" pitchFamily="2" charset="-122"/>
        </a:defRPr>
      </a:lvl9pPr>
    </p:titleStyle>
    <p:bodyStyle>
      <a:lvl1pPr marL="285750" indent="-285750" algn="l" rtl="0" eaLnBrk="0" fontAlgn="base" hangingPunct="0">
        <a:spcBef>
          <a:spcPct val="20000"/>
        </a:spcBef>
        <a:spcAft>
          <a:spcPct val="20000"/>
        </a:spcAft>
        <a:buClr>
          <a:srgbClr val="FF0000"/>
        </a:buClr>
        <a:buBlip>
          <a:blip r:embed="rId21"/>
        </a:buBlip>
        <a:defRPr sz="2400" b="1">
          <a:solidFill>
            <a:schemeClr val="tx1"/>
          </a:solidFill>
          <a:latin typeface="+mn-lt"/>
          <a:ea typeface="+mn-ea"/>
          <a:cs typeface="+mn-cs"/>
        </a:defRPr>
      </a:lvl1pPr>
      <a:lvl2pPr marL="685800" indent="-223838" algn="l" rtl="0" eaLnBrk="0" fontAlgn="base" hangingPunct="0">
        <a:spcBef>
          <a:spcPct val="20000"/>
        </a:spcBef>
        <a:spcAft>
          <a:spcPct val="20000"/>
        </a:spcAft>
        <a:buClr>
          <a:srgbClr val="4D4D4D"/>
        </a:buClr>
        <a:buSzPct val="110000"/>
        <a:buChar char="•"/>
        <a:defRPr sz="2000">
          <a:solidFill>
            <a:schemeClr val="tx1"/>
          </a:solidFill>
          <a:latin typeface="+mn-lt"/>
          <a:ea typeface="+mn-ea"/>
        </a:defRPr>
      </a:lvl2pPr>
      <a:lvl3pPr marL="1085850" indent="-169863" algn="l" rtl="0" eaLnBrk="0" fontAlgn="base" hangingPunct="0">
        <a:spcBef>
          <a:spcPct val="20000"/>
        </a:spcBef>
        <a:spcAft>
          <a:spcPct val="20000"/>
        </a:spcAft>
        <a:buClr>
          <a:srgbClr val="969696"/>
        </a:buClr>
        <a:buChar char="-"/>
        <a:defRPr sz="2400">
          <a:solidFill>
            <a:schemeClr val="tx1"/>
          </a:solidFill>
          <a:latin typeface="+mn-lt"/>
          <a:ea typeface="+mn-ea"/>
        </a:defRPr>
      </a:lvl3pPr>
      <a:lvl4pPr marL="1600200" indent="-228600" algn="l" rtl="0" eaLnBrk="0" fontAlgn="base" hangingPunct="0">
        <a:spcBef>
          <a:spcPct val="20000"/>
        </a:spcBef>
        <a:spcAft>
          <a:spcPct val="20000"/>
        </a:spcAft>
        <a:buClr>
          <a:srgbClr val="969696"/>
        </a:buClr>
        <a:buChar char="•"/>
        <a:defRPr sz="2000">
          <a:solidFill>
            <a:schemeClr val="tx1"/>
          </a:solidFill>
          <a:latin typeface="+mn-lt"/>
          <a:ea typeface="+mn-ea"/>
        </a:defRPr>
      </a:lvl4pPr>
      <a:lvl5pPr marL="1993900" indent="-165100" algn="l" rtl="0" eaLnBrk="0" fontAlgn="base" hangingPunct="0">
        <a:spcBef>
          <a:spcPct val="20000"/>
        </a:spcBef>
        <a:spcAft>
          <a:spcPct val="20000"/>
        </a:spcAft>
        <a:buClr>
          <a:srgbClr val="969696"/>
        </a:buClr>
        <a:buChar char="-"/>
        <a:defRPr sz="1600">
          <a:solidFill>
            <a:schemeClr val="tx1"/>
          </a:solidFill>
          <a:latin typeface="+mn-lt"/>
          <a:ea typeface="+mn-ea"/>
        </a:defRPr>
      </a:lvl5pPr>
      <a:lvl6pPr marL="2451100" indent="-165100" algn="l" rtl="0" fontAlgn="base">
        <a:spcBef>
          <a:spcPct val="20000"/>
        </a:spcBef>
        <a:spcAft>
          <a:spcPct val="20000"/>
        </a:spcAft>
        <a:buClr>
          <a:srgbClr val="969696"/>
        </a:buClr>
        <a:buChar char="-"/>
        <a:defRPr sz="1600">
          <a:solidFill>
            <a:schemeClr val="tx1"/>
          </a:solidFill>
          <a:latin typeface="+mn-lt"/>
          <a:ea typeface="+mn-ea"/>
        </a:defRPr>
      </a:lvl6pPr>
      <a:lvl7pPr marL="2908300" indent="-165100" algn="l" rtl="0" fontAlgn="base">
        <a:spcBef>
          <a:spcPct val="20000"/>
        </a:spcBef>
        <a:spcAft>
          <a:spcPct val="20000"/>
        </a:spcAft>
        <a:buClr>
          <a:srgbClr val="969696"/>
        </a:buClr>
        <a:buChar char="-"/>
        <a:defRPr sz="1600">
          <a:solidFill>
            <a:schemeClr val="tx1"/>
          </a:solidFill>
          <a:latin typeface="+mn-lt"/>
          <a:ea typeface="+mn-ea"/>
        </a:defRPr>
      </a:lvl7pPr>
      <a:lvl8pPr marL="3365500" indent="-165100" algn="l" rtl="0" fontAlgn="base">
        <a:spcBef>
          <a:spcPct val="20000"/>
        </a:spcBef>
        <a:spcAft>
          <a:spcPct val="20000"/>
        </a:spcAft>
        <a:buClr>
          <a:srgbClr val="969696"/>
        </a:buClr>
        <a:buChar char="-"/>
        <a:defRPr sz="1600">
          <a:solidFill>
            <a:schemeClr val="tx1"/>
          </a:solidFill>
          <a:latin typeface="+mn-lt"/>
          <a:ea typeface="+mn-ea"/>
        </a:defRPr>
      </a:lvl8pPr>
      <a:lvl9pPr marL="3822700" indent="-165100" algn="l" rtl="0" fontAlgn="base">
        <a:spcBef>
          <a:spcPct val="20000"/>
        </a:spcBef>
        <a:spcAft>
          <a:spcPct val="20000"/>
        </a:spcAft>
        <a:buClr>
          <a:srgbClr val="969696"/>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5.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6.xml"/><Relationship Id="rId1" Type="http://schemas.openxmlformats.org/officeDocument/2006/relationships/slideLayout" Target="../slideLayouts/slideLayout179.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79.xml"/><Relationship Id="rId1" Type="http://schemas.openxmlformats.org/officeDocument/2006/relationships/vmlDrawing" Target="../drawings/vmlDrawing33.vml"/><Relationship Id="rId5" Type="http://schemas.openxmlformats.org/officeDocument/2006/relationships/image" Target="../media/image101.emf"/><Relationship Id="rId4" Type="http://schemas.openxmlformats.org/officeDocument/2006/relationships/oleObject" Target="../embeddings/oleObject48.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9.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179.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0.xml"/><Relationship Id="rId1" Type="http://schemas.openxmlformats.org/officeDocument/2006/relationships/slideLayout" Target="../slideLayouts/slideLayout179.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1.xml"/><Relationship Id="rId1" Type="http://schemas.openxmlformats.org/officeDocument/2006/relationships/slideLayout" Target="../slideLayouts/slideLayout179.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79.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79.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9.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7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5.xml"/><Relationship Id="rId5" Type="http://schemas.openxmlformats.org/officeDocument/2006/relationships/image" Target="../media/image16.jpeg"/><Relationship Id="rId4" Type="http://schemas.openxmlformats.org/officeDocument/2006/relationships/image" Target="../media/image15.jpeg"/></Relationships>
</file>

<file path=ppt/slides/_rels/slide11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79.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79.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179.xml"/><Relationship Id="rId4" Type="http://schemas.openxmlformats.org/officeDocument/2006/relationships/image" Target="../media/image113.gif"/></Relationships>
</file>

<file path=ppt/slides/_rels/slide1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179.xml"/></Relationships>
</file>

<file path=ppt/slides/_rels/slide1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79.xml"/></Relationships>
</file>

<file path=ppt/slides/_rels/slide123.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79.xml"/></Relationships>
</file>

<file path=ppt/slides/_rels/slide124.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179.xml"/></Relationships>
</file>

<file path=ppt/slides/_rels/slide12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7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2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79.xml"/></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17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79.xml"/><Relationship Id="rId4" Type="http://schemas.openxmlformats.org/officeDocument/2006/relationships/image" Target="../media/image12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7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7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6.xml"/><Relationship Id="rId1" Type="http://schemas.openxmlformats.org/officeDocument/2006/relationships/slideLayout" Target="../slideLayouts/slideLayout17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179.xml"/></Relationships>
</file>

<file path=ppt/slides/_rels/slide141.x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slideLayout" Target="../slideLayouts/slideLayout179.xml"/></Relationships>
</file>

<file path=ppt/slides/_rels/slide142.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79.xml"/></Relationships>
</file>

<file path=ppt/slides/_rels/slide143.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7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9.xml"/></Relationships>
</file>

<file path=ppt/slides/_rels/slide148.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179.xml"/></Relationships>
</file>

<file path=ppt/slides/_rels/slide149.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17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17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5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jpeg"/><Relationship Id="rId2" Type="http://schemas.openxmlformats.org/officeDocument/2006/relationships/image" Target="../media/image132.jpeg"/><Relationship Id="rId1" Type="http://schemas.openxmlformats.org/officeDocument/2006/relationships/slideLayout" Target="../slideLayouts/slideLayout179.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15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79.xml"/></Relationships>
</file>

<file path=ppt/slides/_rels/slide15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79.xml"/></Relationships>
</file>

<file path=ppt/slides/_rels/slide15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79.xml"/></Relationships>
</file>

<file path=ppt/slides/_rels/slide15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79.xml"/></Relationships>
</file>

<file path=ppt/slides/_rels/slide1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7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63.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63.xml"/><Relationship Id="rId5" Type="http://schemas.openxmlformats.org/officeDocument/2006/relationships/image" Target="../media/image22.JPG"/><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63.xml"/><Relationship Id="rId5" Type="http://schemas.openxmlformats.org/officeDocument/2006/relationships/image" Target="../media/image26.JPG"/><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63.xm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2.xml"/><Relationship Id="rId1" Type="http://schemas.openxmlformats.org/officeDocument/2006/relationships/slideLayout" Target="../slideLayouts/slideLayout63.xml"/><Relationship Id="rId4" Type="http://schemas.openxmlformats.org/officeDocument/2006/relationships/image" Target="../media/image34.gif"/></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3.xml"/><Relationship Id="rId6" Type="http://schemas.openxmlformats.org/officeDocument/2006/relationships/image" Target="../media/image39.JPG"/><Relationship Id="rId5" Type="http://schemas.openxmlformats.org/officeDocument/2006/relationships/image" Target="../media/image38.jpe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7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5.xml"/><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47.jpg"/></Relationships>
</file>

<file path=ppt/slides/_rels/slide34.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9.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119.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1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9.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19.xml"/></Relationships>
</file>

<file path=ppt/slides/_rels/slide5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8.xml"/><Relationship Id="rId1" Type="http://schemas.openxmlformats.org/officeDocument/2006/relationships/slideLayout" Target="../slideLayouts/slideLayout119.xml"/><Relationship Id="rId4" Type="http://schemas.openxmlformats.org/officeDocument/2006/relationships/image" Target="../media/image71.jpeg"/></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0.xml"/><Relationship Id="rId1" Type="http://schemas.openxmlformats.org/officeDocument/2006/relationships/slideLayout" Target="../slideLayouts/slideLayout179.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6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79.xml"/></Relationships>
</file>

<file path=ppt/slides/_rels/slide6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179.xml"/></Relationships>
</file>

<file path=ppt/slides/_rels/slide6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7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9.xml"/><Relationship Id="rId1" Type="http://schemas.openxmlformats.org/officeDocument/2006/relationships/vmlDrawing" Target="../drawings/vmlDrawing31.vml"/><Relationship Id="rId5" Type="http://schemas.openxmlformats.org/officeDocument/2006/relationships/image" Target="../media/image78.emf"/><Relationship Id="rId4" Type="http://schemas.openxmlformats.org/officeDocument/2006/relationships/oleObject" Target="../embeddings/oleObject46.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7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179.xml"/></Relationships>
</file>

<file path=ppt/slides/_rels/slide7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3.xml"/><Relationship Id="rId1" Type="http://schemas.openxmlformats.org/officeDocument/2006/relationships/slideLayout" Target="../slideLayouts/slideLayout179.xml"/></Relationships>
</file>

<file path=ppt/slides/_rels/slide7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79.xml"/></Relationships>
</file>

<file path=ppt/slides/_rels/slide7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79.xml"/></Relationships>
</file>

<file path=ppt/slides/_rels/slide7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4.xml"/><Relationship Id="rId1" Type="http://schemas.openxmlformats.org/officeDocument/2006/relationships/slideLayout" Target="../slideLayouts/slideLayout179.xml"/></Relationships>
</file>

<file path=ppt/slides/_rels/slide77.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5.xml"/><Relationship Id="rId1" Type="http://schemas.openxmlformats.org/officeDocument/2006/relationships/slideLayout" Target="../slideLayouts/slideLayout17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9.xml"/></Relationships>
</file>

<file path=ppt/slides/_rels/slide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79.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79.xml"/></Relationships>
</file>

<file path=ppt/slides/_rels/slide8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179.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79.xml"/><Relationship Id="rId1" Type="http://schemas.openxmlformats.org/officeDocument/2006/relationships/vmlDrawing" Target="../drawings/vmlDrawing32.vml"/><Relationship Id="rId4" Type="http://schemas.openxmlformats.org/officeDocument/2006/relationships/image" Target="../media/image88.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8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8.xml"/><Relationship Id="rId1" Type="http://schemas.openxmlformats.org/officeDocument/2006/relationships/slideLayout" Target="../slideLayouts/slideLayout17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9.xml"/></Relationships>
</file>

<file path=ppt/slides/_rels/slide8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0.xml"/><Relationship Id="rId1" Type="http://schemas.openxmlformats.org/officeDocument/2006/relationships/slideLayout" Target="../slideLayouts/slideLayout17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179.xml"/></Relationships>
</file>

<file path=ppt/slides/_rels/slide91.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gif"/><Relationship Id="rId1" Type="http://schemas.openxmlformats.org/officeDocument/2006/relationships/slideLayout" Target="../slideLayouts/slideLayout179.xml"/><Relationship Id="rId4" Type="http://schemas.openxmlformats.org/officeDocument/2006/relationships/image" Target="../media/image93.gi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5.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179.xml"/></Relationships>
</file>

<file path=ppt/slides/_rels/slide9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3.xml"/><Relationship Id="rId1" Type="http://schemas.openxmlformats.org/officeDocument/2006/relationships/slideLayout" Target="../slideLayouts/slideLayout179.xml"/><Relationship Id="rId4" Type="http://schemas.openxmlformats.org/officeDocument/2006/relationships/image" Target="../media/image96.emf"/></Relationships>
</file>

<file path=ppt/slides/_rels/slide9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4.xml"/><Relationship Id="rId1" Type="http://schemas.openxmlformats.org/officeDocument/2006/relationships/slideLayout" Target="../slideLayouts/slideLayout179.xml"/><Relationship Id="rId4" Type="http://schemas.openxmlformats.org/officeDocument/2006/relationships/image" Target="../media/image98.emf"/></Relationships>
</file>

<file path=ppt/slides/_rels/slide9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5.xml"/><Relationship Id="rId1" Type="http://schemas.openxmlformats.org/officeDocument/2006/relationships/slideLayout" Target="../slideLayouts/slideLayout17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tile tx="0" ty="0" sx="100000" sy="100000" flip="none" algn="tl"/>
        </a:blipFill>
        <a:effectLst/>
      </p:bgPr>
    </p:bg>
    <p:spTree>
      <p:nvGrpSpPr>
        <p:cNvPr id="1" name=""/>
        <p:cNvGrpSpPr/>
        <p:nvPr/>
      </p:nvGrpSpPr>
      <p:grpSpPr>
        <a:xfrm>
          <a:off x="0" y="0"/>
          <a:ext cx="0" cy="0"/>
          <a:chOff x="0" y="0"/>
          <a:chExt cx="0" cy="0"/>
        </a:xfrm>
      </p:grpSpPr>
      <p:pic>
        <p:nvPicPr>
          <p:cNvPr id="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514" y="1"/>
            <a:ext cx="7460974"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911976" y="5508521"/>
            <a:ext cx="8648521" cy="584775"/>
          </a:xfrm>
          <a:prstGeom prst="rect">
            <a:avLst/>
          </a:prstGeom>
          <a:noFill/>
        </p:spPr>
        <p:txBody>
          <a:bodyPr wrap="none" lIns="91440" tIns="45720" rIns="91440" bIns="45720">
            <a:spAutoFit/>
          </a:bodyPr>
          <a:lstStyle/>
          <a:p>
            <a:pPr algn="ctr"/>
            <a:r>
              <a:rPr lang="zh-CN" altLang="en-US" sz="3200" dirty="0">
                <a:ln w="0"/>
                <a:solidFill>
                  <a:srgbClr val="FF0000"/>
                </a:solidFill>
                <a:effectLst>
                  <a:outerShdw blurRad="38100" dist="25400" dir="5400000" algn="ctr" rotWithShape="0">
                    <a:srgbClr val="6E747A">
                      <a:alpha val="43000"/>
                    </a:srgbClr>
                  </a:outerShdw>
                </a:effectLst>
              </a:rPr>
              <a:t>你们所有走进这里的， 拥抱一切美好的希望吧</a:t>
            </a:r>
          </a:p>
        </p:txBody>
      </p:sp>
      <p:sp>
        <p:nvSpPr>
          <p:cNvPr id="4" name="矩形 3"/>
          <p:cNvSpPr/>
          <p:nvPr/>
        </p:nvSpPr>
        <p:spPr>
          <a:xfrm>
            <a:off x="1524001" y="980728"/>
            <a:ext cx="9144000" cy="1754326"/>
          </a:xfrm>
          <a:prstGeom prst="rect">
            <a:avLst/>
          </a:prstGeom>
          <a:noFill/>
        </p:spPr>
        <p:txBody>
          <a:bodyPr wrap="square" lIns="91440" tIns="45720" rIns="91440" bIns="45720">
            <a:spAutoFit/>
          </a:bodyPr>
          <a:lstStyle/>
          <a:p>
            <a:pPr algn="ctr">
              <a:defRPr/>
            </a:pP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我们深浸</a:t>
            </a:r>
            <a:r>
              <a:rPr lang="zh-CN" altLang="en-US" sz="5400" b="1" spc="50" dirty="0" smtClean="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在</a:t>
            </a:r>
            <a:endParaRPr lang="en-US" altLang="zh-CN" sz="5400" b="1" spc="50" dirty="0" smtClean="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endParaRPr>
          </a:p>
          <a:p>
            <a:pPr algn="ctr">
              <a:defRPr/>
            </a:pPr>
            <a:r>
              <a:rPr lang="zh-CN" altLang="en-US" sz="5400" b="1" spc="50" dirty="0" smtClean="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a:t>
            </a: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数据的海洋里</a:t>
            </a:r>
            <a:endPar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afterEffect">
                                  <p:stCondLst>
                                    <p:cond delay="5000"/>
                                  </p:stCondLst>
                                  <p:childTnLst>
                                    <p:set>
                                      <p:cBhvr>
                                        <p:cTn id="6" dur="1" fill="hold">
                                          <p:stCondLst>
                                            <p:cond delay="0"/>
                                          </p:stCondLst>
                                        </p:cTn>
                                        <p:tgtEl>
                                          <p:spTgt spid="4"/>
                                        </p:tgtEl>
                                        <p:attrNameLst>
                                          <p:attrName>style.visibility</p:attrName>
                                        </p:attrNameLst>
                                      </p:cBhvr>
                                      <p:to>
                                        <p:strVal val="visible"/>
                                      </p:to>
                                    </p:set>
                                    <p:anim calcmode="lin" valueType="num">
                                      <p:cBhvr>
                                        <p:cTn id="7" dur="15000" fill="hold"/>
                                        <p:tgtEl>
                                          <p:spTgt spid="4"/>
                                        </p:tgtEl>
                                        <p:attrNameLst>
                                          <p:attrName>ppt_x</p:attrName>
                                        </p:attrNameLst>
                                      </p:cBhvr>
                                      <p:tavLst>
                                        <p:tav tm="0">
                                          <p:val>
                                            <p:strVal val="#ppt_x"/>
                                          </p:val>
                                        </p:tav>
                                        <p:tav tm="100000">
                                          <p:val>
                                            <p:strVal val="#ppt_x"/>
                                          </p:val>
                                        </p:tav>
                                      </p:tavLst>
                                    </p:anim>
                                    <p:anim calcmode="lin" valueType="num">
                                      <p:cBhvr>
                                        <p:cTn id="8" dur="15000" fill="hold"/>
                                        <p:tgtEl>
                                          <p:spTgt spid="4"/>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16633"/>
            <a:ext cx="9144000" cy="769441"/>
          </a:xfrm>
          <a:prstGeom prst="rect">
            <a:avLst/>
          </a:prstGeom>
          <a:noFill/>
        </p:spPr>
        <p:txBody>
          <a:bodyPr wrap="square" lIns="91440" tIns="45720" rIns="91440" bIns="45720">
            <a:spAutoFit/>
          </a:bodyPr>
          <a:lstStyle/>
          <a:p>
            <a:pPr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大数据的流行定义：速度快</a:t>
            </a:r>
          </a:p>
        </p:txBody>
      </p:sp>
      <p:sp>
        <p:nvSpPr>
          <p:cNvPr id="9" name="Text Box 5"/>
          <p:cNvSpPr txBox="1">
            <a:spLocks noChangeArrowheads="1"/>
          </p:cNvSpPr>
          <p:nvPr/>
        </p:nvSpPr>
        <p:spPr bwMode="auto">
          <a:xfrm>
            <a:off x="1991544" y="911026"/>
            <a:ext cx="882047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rgbClr val="FF3300"/>
              </a:buClr>
              <a:buFont typeface="Wingdings" panose="05000000000000000000" pitchFamily="2" charset="2"/>
              <a:buChar char="n"/>
            </a:pPr>
            <a:r>
              <a:rPr lang="zh-CN" altLang="en-US" sz="2000" dirty="0">
                <a:solidFill>
                  <a:srgbClr val="FF0000"/>
                </a:solidFill>
                <a:latin typeface="华文新魏" panose="02010800040101010101" pitchFamily="2" charset="-122"/>
                <a:ea typeface="华文新魏" panose="02010800040101010101" pitchFamily="2" charset="-122"/>
              </a:rPr>
              <a:t>从数据的生成到消耗，时间窗口非常小，可用于生成决策的时间非常少</a:t>
            </a:r>
          </a:p>
          <a:p>
            <a:pPr eaLnBrk="1" hangingPunct="1">
              <a:lnSpc>
                <a:spcPct val="150000"/>
              </a:lnSpc>
              <a:spcBef>
                <a:spcPct val="0"/>
              </a:spcBef>
              <a:buClr>
                <a:srgbClr val="FF3300"/>
              </a:buClr>
              <a:buFont typeface="Wingdings" panose="05000000000000000000" pitchFamily="2" charset="2"/>
              <a:buChar char="n"/>
            </a:pPr>
            <a:r>
              <a:rPr lang="en-US" altLang="zh-CN" sz="2000" dirty="0">
                <a:solidFill>
                  <a:srgbClr val="FF0000"/>
                </a:solidFill>
                <a:latin typeface="华文新魏" panose="02010800040101010101" pitchFamily="2" charset="-122"/>
                <a:ea typeface="华文新魏" panose="02010800040101010101" pitchFamily="2" charset="-122"/>
              </a:rPr>
              <a:t>1</a:t>
            </a:r>
            <a:r>
              <a:rPr lang="zh-CN" altLang="en-US" sz="2000" dirty="0">
                <a:solidFill>
                  <a:srgbClr val="FF0000"/>
                </a:solidFill>
                <a:latin typeface="华文新魏" panose="02010800040101010101" pitchFamily="2" charset="-122"/>
                <a:ea typeface="华文新魏" panose="02010800040101010101" pitchFamily="2" charset="-122"/>
              </a:rPr>
              <a:t>秒定律：这一点和传统的数据挖掘技术有着本质的不同</a:t>
            </a:r>
          </a:p>
        </p:txBody>
      </p:sp>
      <p:sp>
        <p:nvSpPr>
          <p:cNvPr id="7" name="Rectangle 3"/>
          <p:cNvSpPr>
            <a:spLocks noChangeArrowheads="1"/>
          </p:cNvSpPr>
          <p:nvPr/>
        </p:nvSpPr>
        <p:spPr bwMode="auto">
          <a:xfrm>
            <a:off x="1982107" y="1340769"/>
            <a:ext cx="4724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sz="1800" dirty="0"/>
          </a:p>
        </p:txBody>
      </p:sp>
      <p:sp>
        <p:nvSpPr>
          <p:cNvPr id="12" name="Rectangle 3"/>
          <p:cNvSpPr>
            <a:spLocks noChangeArrowheads="1"/>
          </p:cNvSpPr>
          <p:nvPr/>
        </p:nvSpPr>
        <p:spPr bwMode="auto">
          <a:xfrm>
            <a:off x="2347791" y="1937179"/>
            <a:ext cx="8458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FF3300"/>
              </a:buClr>
              <a:buFont typeface="Wingdings" panose="05000000000000000000" pitchFamily="2" charset="2"/>
              <a:buChar char="p"/>
            </a:pPr>
            <a:endParaRPr lang="zh-CN" altLang="en-US" sz="1800" dirty="0"/>
          </a:p>
        </p:txBody>
      </p:sp>
      <p:pic>
        <p:nvPicPr>
          <p:cNvPr id="13" name="Picture 7" descr="http://img.jrjimg.cn/2012/12/201212241242059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756" y="1924014"/>
            <a:ext cx="7125668" cy="402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7973174"/>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Storm</a:t>
            </a:r>
            <a:r>
              <a:rPr lang="zh-CN" altLang="en-US" dirty="0"/>
              <a:t>工作流程</a:t>
            </a:r>
            <a:r>
              <a:rPr lang="zh-CN" altLang="en-US" dirty="0" smtClean="0"/>
              <a:t>示意图</a:t>
            </a:r>
            <a:endParaRPr lang="zh-CN" altLang="en-US"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1584" y="1124744"/>
            <a:ext cx="8100798"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p:cNvGraphicFramePr>
            <a:graphicFrameLocks noGrp="1"/>
          </p:cNvGraphicFramePr>
          <p:nvPr>
            <p:extLst>
              <p:ext uri="{D42A27DB-BD31-4B8C-83A1-F6EECF244321}">
                <p14:modId xmlns:p14="http://schemas.microsoft.com/office/powerpoint/2010/main" val="1017341101"/>
              </p:ext>
            </p:extLst>
          </p:nvPr>
        </p:nvGraphicFramePr>
        <p:xfrm>
          <a:off x="1703512" y="3284984"/>
          <a:ext cx="3312368" cy="185420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tblGrid>
              <a:tr h="370840">
                <a:tc>
                  <a:txBody>
                    <a:bodyPr/>
                    <a:lstStyle/>
                    <a:p>
                      <a:pPr algn="ctr"/>
                      <a:r>
                        <a:rPr lang="en-US" altLang="zh-CN" dirty="0" err="1" smtClean="0">
                          <a:solidFill>
                            <a:schemeClr val="tx1"/>
                          </a:solidFill>
                        </a:rPr>
                        <a:t>Hadoop</a:t>
                      </a:r>
                      <a:endParaRPr lang="zh-CN" altLang="en-US" dirty="0">
                        <a:solidFill>
                          <a:schemeClr val="tx1"/>
                        </a:solidFill>
                      </a:endParaRPr>
                    </a:p>
                  </a:txBody>
                  <a:tcPr/>
                </a:tc>
                <a:tc>
                  <a:txBody>
                    <a:bodyPr/>
                    <a:lstStyle/>
                    <a:p>
                      <a:pPr algn="ctr"/>
                      <a:r>
                        <a:rPr lang="en-US" altLang="zh-CN" dirty="0" smtClean="0">
                          <a:solidFill>
                            <a:schemeClr val="tx1"/>
                          </a:solidFill>
                        </a:rPr>
                        <a:t>Storm</a:t>
                      </a:r>
                      <a:endParaRPr lang="zh-CN" altLang="en-US" dirty="0">
                        <a:solidFill>
                          <a:schemeClr val="tx1"/>
                        </a:solidFill>
                      </a:endParaRPr>
                    </a:p>
                  </a:txBody>
                  <a:tcPr/>
                </a:tc>
                <a:extLst>
                  <a:ext uri="{0D108BD9-81ED-4DB2-BD59-A6C34878D82A}">
                    <a16:rowId xmlns:a16="http://schemas.microsoft.com/office/drawing/2014/main" val="10000"/>
                  </a:ext>
                </a:extLst>
              </a:tr>
              <a:tr h="370840">
                <a:tc>
                  <a:txBody>
                    <a:bodyPr/>
                    <a:lstStyle/>
                    <a:p>
                      <a:pPr algn="ctr"/>
                      <a:r>
                        <a:rPr lang="en-US" altLang="zh-CN" dirty="0" smtClean="0"/>
                        <a:t>Job</a:t>
                      </a:r>
                      <a:endParaRPr lang="zh-CN" altLang="en-US" dirty="0"/>
                    </a:p>
                  </a:txBody>
                  <a:tcPr/>
                </a:tc>
                <a:tc>
                  <a:txBody>
                    <a:bodyPr/>
                    <a:lstStyle/>
                    <a:p>
                      <a:pPr algn="ctr"/>
                      <a:r>
                        <a:rPr lang="en-US" altLang="zh-CN" dirty="0" smtClean="0"/>
                        <a:t>Topology</a:t>
                      </a:r>
                      <a:endParaRPr lang="zh-CN" altLang="en-US"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smtClean="0"/>
                        <a:t>JobTracker</a:t>
                      </a:r>
                      <a:endParaRPr lang="zh-CN" altLang="en-US" dirty="0" smtClean="0"/>
                    </a:p>
                  </a:txBody>
                  <a:tcPr/>
                </a:tc>
                <a:tc>
                  <a:txBody>
                    <a:bodyPr/>
                    <a:lstStyle/>
                    <a:p>
                      <a:pPr algn="ctr"/>
                      <a:r>
                        <a:rPr lang="en-US" altLang="zh-CN" dirty="0" smtClean="0"/>
                        <a:t>Nimbus</a:t>
                      </a:r>
                      <a:endParaRPr lang="zh-CN" altLang="en-US" dirty="0"/>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smtClean="0"/>
                        <a:t>TaskTracker</a:t>
                      </a:r>
                      <a:endParaRPr lang="zh-CN" altLang="en-US" dirty="0" smtClean="0"/>
                    </a:p>
                  </a:txBody>
                  <a:tcPr/>
                </a:tc>
                <a:tc>
                  <a:txBody>
                    <a:bodyPr/>
                    <a:lstStyle/>
                    <a:p>
                      <a:pPr algn="ctr"/>
                      <a:r>
                        <a:rPr lang="en-US" altLang="zh-CN" dirty="0" smtClean="0"/>
                        <a:t>Supervisor</a:t>
                      </a:r>
                      <a:endParaRPr lang="zh-CN" altLang="en-US" dirty="0"/>
                    </a:p>
                  </a:txBody>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Map/Reduce</a:t>
                      </a:r>
                      <a:endParaRPr lang="zh-CN" altLang="en-US" dirty="0" smtClean="0"/>
                    </a:p>
                  </a:txBody>
                  <a:tcPr/>
                </a:tc>
                <a:tc>
                  <a:txBody>
                    <a:bodyPr/>
                    <a:lstStyle/>
                    <a:p>
                      <a:pPr algn="ctr"/>
                      <a:r>
                        <a:rPr lang="en-US" altLang="zh-CN" dirty="0" smtClean="0"/>
                        <a:t>Spout/Bolt</a:t>
                      </a:r>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303718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 Streaming</a:t>
            </a:r>
            <a:endParaRPr lang="zh-CN" altLang="en-US" dirty="0"/>
          </a:p>
        </p:txBody>
      </p:sp>
      <p:graphicFrame>
        <p:nvGraphicFramePr>
          <p:cNvPr id="4" name="Object 1"/>
          <p:cNvGraphicFramePr>
            <a:graphicFrameLocks noChangeAspect="1"/>
          </p:cNvGraphicFramePr>
          <p:nvPr>
            <p:extLst>
              <p:ext uri="{D42A27DB-BD31-4B8C-83A1-F6EECF244321}">
                <p14:modId xmlns:p14="http://schemas.microsoft.com/office/powerpoint/2010/main" val="92374694"/>
              </p:ext>
            </p:extLst>
          </p:nvPr>
        </p:nvGraphicFramePr>
        <p:xfrm>
          <a:off x="1676970" y="1484784"/>
          <a:ext cx="8853068" cy="3960440"/>
        </p:xfrm>
        <a:graphic>
          <a:graphicData uri="http://schemas.openxmlformats.org/presentationml/2006/ole">
            <mc:AlternateContent xmlns:mc="http://schemas.openxmlformats.org/markup-compatibility/2006">
              <mc:Choice xmlns:v="urn:schemas-microsoft-com:vml" Requires="v">
                <p:oleObj spid="_x0000_s636002" r:id="rId4" imgW="7562802" imgH="3066937" progId="Visio.Drawing.15">
                  <p:embed/>
                </p:oleObj>
              </mc:Choice>
              <mc:Fallback>
                <p:oleObj r:id="rId4" imgW="7562802" imgH="3066937" progId="Visio.Drawing.15">
                  <p:embed/>
                  <p:pic>
                    <p:nvPicPr>
                      <p:cNvPr id="165893"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970" y="1484784"/>
                        <a:ext cx="8853068" cy="396044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472054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4"/>
          <p:cNvSpPr>
            <a:spLocks noEditPoints="1"/>
          </p:cNvSpPr>
          <p:nvPr/>
        </p:nvSpPr>
        <p:spPr bwMode="gray">
          <a:xfrm rot="20241944">
            <a:off x="2933700" y="2161602"/>
            <a:ext cx="6261100" cy="2490787"/>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42353"/>
                  <a:invGamma/>
                  <a:alpha val="36000"/>
                </a:schemeClr>
              </a:gs>
              <a:gs pos="100000">
                <a:schemeClr val="bg2"/>
              </a:gs>
            </a:gsLst>
            <a:lin ang="0" scaled="1"/>
          </a:gradFill>
          <a:ln w="0">
            <a:noFill/>
            <a:prstDash val="solid"/>
            <a:round/>
            <a:headEnd/>
            <a:tailEnd/>
          </a:ln>
        </p:spPr>
        <p:txBody>
          <a:bodyPr/>
          <a:lstStyle/>
          <a:p>
            <a:pPr>
              <a:defRPr/>
            </a:pPr>
            <a:endParaRPr lang="zh-CN" altLang="en-US"/>
          </a:p>
        </p:txBody>
      </p:sp>
      <p:sp>
        <p:nvSpPr>
          <p:cNvPr id="22532" name="Oval 5"/>
          <p:cNvSpPr>
            <a:spLocks noChangeArrowheads="1"/>
          </p:cNvSpPr>
          <p:nvPr/>
        </p:nvSpPr>
        <p:spPr bwMode="gray">
          <a:xfrm rot="-1543677">
            <a:off x="5753743" y="1944809"/>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18" name="Oval 10"/>
          <p:cNvSpPr>
            <a:spLocks noChangeArrowheads="1"/>
          </p:cNvSpPr>
          <p:nvPr/>
        </p:nvSpPr>
        <p:spPr bwMode="gray">
          <a:xfrm>
            <a:off x="5086992" y="1260597"/>
            <a:ext cx="1357312" cy="1274762"/>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2535" name="Oval 5"/>
          <p:cNvSpPr>
            <a:spLocks noChangeArrowheads="1"/>
          </p:cNvSpPr>
          <p:nvPr/>
        </p:nvSpPr>
        <p:spPr bwMode="gray">
          <a:xfrm rot="-1543677">
            <a:off x="8908940" y="2092778"/>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1" name="Oval 10"/>
          <p:cNvSpPr>
            <a:spLocks noChangeArrowheads="1"/>
          </p:cNvSpPr>
          <p:nvPr/>
        </p:nvSpPr>
        <p:spPr bwMode="gray">
          <a:xfrm>
            <a:off x="7930240" y="1556792"/>
            <a:ext cx="1357312" cy="1274762"/>
          </a:xfrm>
          <a:prstGeom prst="ellipse">
            <a:avLst/>
          </a:prstGeom>
          <a:gradFill rotWithShape="1">
            <a:gsLst>
              <a:gs pos="0">
                <a:srgbClr val="C123A3"/>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2" name="矩形 21"/>
          <p:cNvSpPr/>
          <p:nvPr/>
        </p:nvSpPr>
        <p:spPr>
          <a:xfrm>
            <a:off x="7886798" y="1785422"/>
            <a:ext cx="1521570" cy="646331"/>
          </a:xfrm>
          <a:prstGeom prst="rect">
            <a:avLst/>
          </a:prstGeom>
          <a:noFill/>
        </p:spPr>
        <p:txBody>
          <a:bodyPr wrap="none">
            <a:spAutoFit/>
          </a:bodyPr>
          <a:lstStyle/>
          <a:p>
            <a:pPr algn="ctr">
              <a:defRPr/>
            </a:pPr>
            <a:r>
              <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Spark</a:t>
            </a:r>
            <a:endPar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2538" name="Oval 5"/>
          <p:cNvSpPr>
            <a:spLocks noChangeArrowheads="1"/>
          </p:cNvSpPr>
          <p:nvPr/>
        </p:nvSpPr>
        <p:spPr bwMode="gray">
          <a:xfrm rot="-1543677">
            <a:off x="5400106" y="4969145"/>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4" name="Oval 10"/>
          <p:cNvSpPr>
            <a:spLocks noChangeArrowheads="1"/>
          </p:cNvSpPr>
          <p:nvPr/>
        </p:nvSpPr>
        <p:spPr bwMode="gray">
          <a:xfrm>
            <a:off x="4437720" y="4303983"/>
            <a:ext cx="1357312" cy="1274762"/>
          </a:xfrm>
          <a:prstGeom prst="ellipse">
            <a:avLst/>
          </a:prstGeom>
          <a:gradFill flip="none" rotWithShape="1">
            <a:gsLst>
              <a:gs pos="0">
                <a:schemeClr val="accent1">
                  <a:lumMod val="60000"/>
                  <a:lumOff val="40000"/>
                </a:schemeClr>
              </a:gs>
              <a:gs pos="100000">
                <a:schemeClr val="tx2">
                  <a:lumMod val="75000"/>
                </a:schemeClr>
              </a:gs>
            </a:gsLst>
            <a:path path="shape">
              <a:fillToRect l="50000" t="50000" r="50000" b="50000"/>
            </a:path>
            <a:tileRect/>
          </a:gradFill>
          <a:ln w="9525">
            <a:noFill/>
            <a:round/>
            <a:headEnd/>
            <a:tailEnd/>
          </a:ln>
          <a:effectLst/>
        </p:spPr>
        <p:txBody>
          <a:bodyPr wrap="none" anchor="ctr"/>
          <a:lstStyle/>
          <a:p>
            <a:pPr algn="ctr">
              <a:defRPr/>
            </a:pPr>
            <a:endParaRPr lang="zh-CN" altLang="zh-CN"/>
          </a:p>
        </p:txBody>
      </p:sp>
      <p:sp>
        <p:nvSpPr>
          <p:cNvPr id="25" name="矩形 24"/>
          <p:cNvSpPr/>
          <p:nvPr/>
        </p:nvSpPr>
        <p:spPr>
          <a:xfrm>
            <a:off x="4367808" y="4617172"/>
            <a:ext cx="1574470" cy="646331"/>
          </a:xfrm>
          <a:prstGeom prst="rect">
            <a:avLst/>
          </a:prstGeom>
          <a:noFill/>
        </p:spPr>
        <p:txBody>
          <a:bodyPr wrap="none">
            <a:spAutoFit/>
          </a:bodyPr>
          <a:lstStyle/>
          <a:p>
            <a:pPr algn="ctr">
              <a:defRPr/>
            </a:pPr>
            <a:r>
              <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流处理</a:t>
            </a:r>
            <a:endPar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2541" name="Oval 5"/>
          <p:cNvSpPr>
            <a:spLocks noChangeArrowheads="1"/>
          </p:cNvSpPr>
          <p:nvPr/>
        </p:nvSpPr>
        <p:spPr bwMode="gray">
          <a:xfrm rot="-1543677">
            <a:off x="3471864" y="3639563"/>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7" name="Oval 10"/>
          <p:cNvSpPr>
            <a:spLocks noChangeArrowheads="1"/>
          </p:cNvSpPr>
          <p:nvPr/>
        </p:nvSpPr>
        <p:spPr bwMode="gray">
          <a:xfrm>
            <a:off x="2608872" y="2974401"/>
            <a:ext cx="1357312" cy="1274762"/>
          </a:xfrm>
          <a:prstGeom prst="ellipse">
            <a:avLst/>
          </a:prstGeom>
          <a:gradFill flip="none" rotWithShape="1">
            <a:gsLst>
              <a:gs pos="0">
                <a:schemeClr val="accent6">
                  <a:lumMod val="60000"/>
                  <a:lumOff val="40000"/>
                </a:schemeClr>
              </a:gs>
              <a:gs pos="100000">
                <a:schemeClr val="tx2">
                  <a:lumMod val="75000"/>
                </a:schemeClr>
              </a:gs>
            </a:gsLst>
            <a:path path="shape">
              <a:fillToRect l="50000" t="50000" r="50000" b="50000"/>
            </a:path>
            <a:tileRect/>
          </a:gradFill>
          <a:ln w="9525">
            <a:noFill/>
            <a:round/>
            <a:headEnd/>
            <a:tailEnd/>
          </a:ln>
          <a:effectLst/>
        </p:spPr>
        <p:txBody>
          <a:bodyPr wrap="none" anchor="ctr"/>
          <a:lstStyle/>
          <a:p>
            <a:pPr algn="ctr">
              <a:defRPr/>
            </a:pPr>
            <a:endParaRPr lang="zh-CN" altLang="zh-CN"/>
          </a:p>
        </p:txBody>
      </p:sp>
      <p:sp>
        <p:nvSpPr>
          <p:cNvPr id="28" name="矩形 27"/>
          <p:cNvSpPr/>
          <p:nvPr/>
        </p:nvSpPr>
        <p:spPr>
          <a:xfrm>
            <a:off x="4439816" y="1492383"/>
            <a:ext cx="2903360" cy="646331"/>
          </a:xfrm>
          <a:prstGeom prst="rect">
            <a:avLst/>
          </a:prstGeom>
          <a:noFill/>
        </p:spPr>
        <p:txBody>
          <a:bodyPr wrap="none">
            <a:spAutoFit/>
          </a:bodyPr>
          <a:lstStyle/>
          <a:p>
            <a:pPr algn="ctr">
              <a:defRPr/>
            </a:pPr>
            <a:r>
              <a:rPr lang="en-US" altLang="zh-CN" sz="3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MapReduce</a:t>
            </a:r>
            <a:endPar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7" name="矩形 16"/>
          <p:cNvSpPr/>
          <p:nvPr/>
        </p:nvSpPr>
        <p:spPr>
          <a:xfrm>
            <a:off x="2279577" y="3198363"/>
            <a:ext cx="1963999" cy="646331"/>
          </a:xfrm>
          <a:prstGeom prst="rect">
            <a:avLst/>
          </a:prstGeom>
          <a:noFill/>
        </p:spPr>
        <p:txBody>
          <a:bodyPr wrap="none">
            <a:spAutoFit/>
          </a:bodyPr>
          <a:lstStyle/>
          <a:p>
            <a:pPr algn="ctr">
              <a:defRPr/>
            </a:pPr>
            <a:r>
              <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Hadoop</a:t>
            </a:r>
            <a:endPar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0" name="矩形 19"/>
          <p:cNvSpPr/>
          <p:nvPr/>
        </p:nvSpPr>
        <p:spPr>
          <a:xfrm>
            <a:off x="4223793" y="2466762"/>
            <a:ext cx="3121367" cy="1754326"/>
          </a:xfrm>
          <a:prstGeom prst="rect">
            <a:avLst/>
          </a:prstGeom>
          <a:noFill/>
        </p:spPr>
        <p:txBody>
          <a:bodyPr wrap="none">
            <a:spAutoFit/>
          </a:bodyPr>
          <a:lstStyle/>
          <a:p>
            <a:pPr algn="ctr">
              <a:defRPr/>
            </a:pPr>
            <a:r>
              <a:rPr lang="zh-CN" altLang="en-US"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rPr>
              <a:t>大数据</a:t>
            </a:r>
            <a:endParaRPr lang="en-US" altLang="zh-CN"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endParaRPr>
          </a:p>
          <a:p>
            <a:pPr algn="ctr">
              <a:defRPr/>
            </a:pPr>
            <a:r>
              <a:rPr lang="zh-CN" altLang="en-US"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rPr>
              <a:t>处理技术</a:t>
            </a:r>
          </a:p>
        </p:txBody>
      </p:sp>
      <p:sp>
        <p:nvSpPr>
          <p:cNvPr id="23" name="Oval 5"/>
          <p:cNvSpPr>
            <a:spLocks noChangeArrowheads="1"/>
          </p:cNvSpPr>
          <p:nvPr/>
        </p:nvSpPr>
        <p:spPr bwMode="gray">
          <a:xfrm rot="-1543677">
            <a:off x="7998741" y="4147590"/>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6" name="Oval 10"/>
          <p:cNvSpPr>
            <a:spLocks noChangeArrowheads="1"/>
          </p:cNvSpPr>
          <p:nvPr/>
        </p:nvSpPr>
        <p:spPr bwMode="gray">
          <a:xfrm>
            <a:off x="7221905" y="3429000"/>
            <a:ext cx="1357312" cy="1274762"/>
          </a:xfrm>
          <a:prstGeom prst="ellipse">
            <a:avLst/>
          </a:prstGeom>
          <a:gradFill rotWithShape="1">
            <a:gsLst>
              <a:gs pos="0">
                <a:srgbClr val="92D050"/>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9" name="矩形 28"/>
          <p:cNvSpPr/>
          <p:nvPr/>
        </p:nvSpPr>
        <p:spPr>
          <a:xfrm>
            <a:off x="7152012" y="3657630"/>
            <a:ext cx="1574470" cy="646331"/>
          </a:xfrm>
          <a:prstGeom prst="rect">
            <a:avLst/>
          </a:prstGeom>
          <a:noFill/>
        </p:spPr>
        <p:txBody>
          <a:bodyPr wrap="none">
            <a:spAutoFit/>
          </a:bodyPr>
          <a:lstStyle/>
          <a:p>
            <a:pPr algn="ctr">
              <a:defRPr/>
            </a:pPr>
            <a:r>
              <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可视化</a:t>
            </a:r>
          </a:p>
        </p:txBody>
      </p:sp>
      <p:sp>
        <p:nvSpPr>
          <p:cNvPr id="2" name="同心圆 1"/>
          <p:cNvSpPr/>
          <p:nvPr/>
        </p:nvSpPr>
        <p:spPr bwMode="auto">
          <a:xfrm>
            <a:off x="6716159" y="2871399"/>
            <a:ext cx="2446176" cy="2397187"/>
          </a:xfrm>
          <a:prstGeom prst="donut">
            <a:avLst>
              <a:gd name="adj" fmla="val 6217"/>
            </a:avLst>
          </a:prstGeom>
          <a:solidFill>
            <a:schemeClr val="accent5">
              <a:lumMod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5661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可视化史前案例</a:t>
            </a:r>
            <a:endParaRPr lang="zh-CN" altLang="en-US" dirty="0"/>
          </a:p>
        </p:txBody>
      </p:sp>
      <p:pic>
        <p:nvPicPr>
          <p:cNvPr id="5" name="Picture 2" descr="John &lt;wbr&gt;Sn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784" y="782600"/>
            <a:ext cx="6426334" cy="607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084606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可视化</a:t>
            </a:r>
            <a:r>
              <a:rPr lang="zh-CN" altLang="en-US" dirty="0" smtClean="0"/>
              <a:t>史前</a:t>
            </a:r>
            <a:r>
              <a:rPr lang="zh-CN" altLang="en-US" dirty="0"/>
              <a:t>案例</a:t>
            </a:r>
          </a:p>
        </p:txBody>
      </p:sp>
      <p:pic>
        <p:nvPicPr>
          <p:cNvPr id="4" name="Picture 5" descr="20140108215826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472" y="1124744"/>
            <a:ext cx="8802017"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19710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可视化的重要作用</a:t>
            </a:r>
            <a:endParaRPr lang="zh-CN" altLang="en-US" dirty="0"/>
          </a:p>
        </p:txBody>
      </p:sp>
      <p:pic>
        <p:nvPicPr>
          <p:cNvPr id="4" name="Picture 2" descr="百度地图实时路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482" y="1412776"/>
            <a:ext cx="8707365"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655841" y="971708"/>
            <a:ext cx="2698175" cy="523220"/>
          </a:xfrm>
          <a:prstGeom prst="rect">
            <a:avLst/>
          </a:prstGeom>
        </p:spPr>
        <p:txBody>
          <a:bodyPr wrap="none">
            <a:spAutoFit/>
          </a:bodyPr>
          <a:lstStyle/>
          <a:p>
            <a:r>
              <a:rPr lang="zh-CN" altLang="zh-CN" sz="2800" dirty="0">
                <a:solidFill>
                  <a:srgbClr val="FF0000"/>
                </a:solidFill>
              </a:rPr>
              <a:t>观测、跟踪数据</a:t>
            </a:r>
          </a:p>
        </p:txBody>
      </p:sp>
    </p:spTree>
    <p:extLst>
      <p:ext uri="{BB962C8B-B14F-4D97-AF65-F5344CB8AC3E}">
        <p14:creationId xmlns:p14="http://schemas.microsoft.com/office/powerpoint/2010/main" val="34555696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可视化的重要作用</a:t>
            </a:r>
            <a:endParaRPr lang="zh-CN" altLang="en-US" dirty="0"/>
          </a:p>
        </p:txBody>
      </p:sp>
      <p:pic>
        <p:nvPicPr>
          <p:cNvPr id="4" name="Picture 2" descr="人立方"/>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1828801"/>
            <a:ext cx="728027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134265" y="1074867"/>
            <a:ext cx="2348720" cy="523220"/>
          </a:xfrm>
          <a:prstGeom prst="rect">
            <a:avLst/>
          </a:prstGeom>
        </p:spPr>
        <p:txBody>
          <a:bodyPr wrap="none">
            <a:spAutoFit/>
          </a:bodyPr>
          <a:lstStyle/>
          <a:p>
            <a:r>
              <a:rPr lang="zh-CN" altLang="zh-CN" sz="2800" dirty="0">
                <a:solidFill>
                  <a:srgbClr val="FF0000"/>
                </a:solidFill>
              </a:rPr>
              <a:t>辅助理解数据</a:t>
            </a:r>
          </a:p>
        </p:txBody>
      </p:sp>
    </p:spTree>
    <p:extLst>
      <p:ext uri="{BB962C8B-B14F-4D97-AF65-F5344CB8AC3E}">
        <p14:creationId xmlns:p14="http://schemas.microsoft.com/office/powerpoint/2010/main" val="175096587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可视化的重要作用</a:t>
            </a:r>
            <a:endParaRPr lang="zh-CN" altLang="en-US" dirty="0"/>
          </a:p>
        </p:txBody>
      </p:sp>
      <p:pic>
        <p:nvPicPr>
          <p:cNvPr id="4" name="Picture 2" descr="北京地铁票价调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848" y="916144"/>
            <a:ext cx="3312368" cy="594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703513" y="1052736"/>
            <a:ext cx="2698175" cy="523220"/>
          </a:xfrm>
          <a:prstGeom prst="rect">
            <a:avLst/>
          </a:prstGeom>
        </p:spPr>
        <p:txBody>
          <a:bodyPr wrap="none">
            <a:spAutoFit/>
          </a:bodyPr>
          <a:lstStyle/>
          <a:p>
            <a:r>
              <a:rPr lang="zh-CN" altLang="zh-CN" sz="2800" dirty="0">
                <a:solidFill>
                  <a:srgbClr val="FF0000"/>
                </a:solidFill>
              </a:rPr>
              <a:t>增强数据吸引力</a:t>
            </a:r>
          </a:p>
        </p:txBody>
      </p:sp>
    </p:spTree>
    <p:extLst>
      <p:ext uri="{BB962C8B-B14F-4D97-AF65-F5344CB8AC3E}">
        <p14:creationId xmlns:p14="http://schemas.microsoft.com/office/powerpoint/2010/main" val="358788023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可视化案例</a:t>
            </a:r>
            <a:endParaRPr lang="zh-CN" altLang="en-US" dirty="0"/>
          </a:p>
        </p:txBody>
      </p:sp>
      <p:pic>
        <p:nvPicPr>
          <p:cNvPr id="4" name="Picture 2" descr="untit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068" y="1988841"/>
            <a:ext cx="8867720" cy="430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044456" y="1154887"/>
            <a:ext cx="2348720" cy="523220"/>
          </a:xfrm>
          <a:prstGeom prst="rect">
            <a:avLst/>
          </a:prstGeom>
        </p:spPr>
        <p:txBody>
          <a:bodyPr wrap="none">
            <a:spAutoFit/>
          </a:bodyPr>
          <a:lstStyle/>
          <a:p>
            <a:r>
              <a:rPr lang="zh-CN" altLang="zh-CN" sz="2800" dirty="0">
                <a:solidFill>
                  <a:srgbClr val="FF0000"/>
                </a:solidFill>
              </a:rPr>
              <a:t>全球黑客活动</a:t>
            </a:r>
            <a:endParaRPr lang="zh-CN" altLang="en-US" sz="2800" dirty="0">
              <a:solidFill>
                <a:srgbClr val="FF0000"/>
              </a:solidFill>
            </a:endParaRPr>
          </a:p>
        </p:txBody>
      </p:sp>
    </p:spTree>
    <p:extLst>
      <p:ext uri="{BB962C8B-B14F-4D97-AF65-F5344CB8AC3E}">
        <p14:creationId xmlns:p14="http://schemas.microsoft.com/office/powerpoint/2010/main" val="5593121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可视化案例</a:t>
            </a:r>
          </a:p>
        </p:txBody>
      </p:sp>
      <p:pic>
        <p:nvPicPr>
          <p:cNvPr id="4" name="Picture 2" descr="the-internet-map-36k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263" y="1700808"/>
            <a:ext cx="8852378" cy="493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234226" y="1031468"/>
            <a:ext cx="1980029" cy="523220"/>
          </a:xfrm>
          <a:prstGeom prst="rect">
            <a:avLst/>
          </a:prstGeom>
        </p:spPr>
        <p:txBody>
          <a:bodyPr wrap="none">
            <a:spAutoFit/>
          </a:bodyPr>
          <a:lstStyle/>
          <a:p>
            <a:r>
              <a:rPr lang="zh-CN" altLang="en-US" sz="2800" dirty="0">
                <a:solidFill>
                  <a:srgbClr val="FF0000"/>
                </a:solidFill>
              </a:rPr>
              <a:t>互联网地图</a:t>
            </a:r>
          </a:p>
        </p:txBody>
      </p:sp>
    </p:spTree>
    <p:extLst>
      <p:ext uri="{BB962C8B-B14F-4D97-AF65-F5344CB8AC3E}">
        <p14:creationId xmlns:p14="http://schemas.microsoft.com/office/powerpoint/2010/main" val="2210313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16633"/>
            <a:ext cx="9144000" cy="769441"/>
          </a:xfrm>
          <a:prstGeom prst="rect">
            <a:avLst/>
          </a:prstGeom>
          <a:noFill/>
        </p:spPr>
        <p:txBody>
          <a:bodyPr wrap="square" lIns="91440" tIns="45720" rIns="91440" bIns="45720">
            <a:spAutoFit/>
          </a:bodyPr>
          <a:lstStyle/>
          <a:p>
            <a:pPr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大数据的流行定义：价值密度低</a:t>
            </a:r>
          </a:p>
        </p:txBody>
      </p:sp>
      <p:sp>
        <p:nvSpPr>
          <p:cNvPr id="9" name="Text Box 5"/>
          <p:cNvSpPr txBox="1">
            <a:spLocks noChangeArrowheads="1"/>
          </p:cNvSpPr>
          <p:nvPr/>
        </p:nvSpPr>
        <p:spPr bwMode="auto">
          <a:xfrm>
            <a:off x="1775520" y="973178"/>
            <a:ext cx="882047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rgbClr val="FF3300"/>
              </a:buClr>
              <a:buFont typeface="Wingdings" panose="05000000000000000000" pitchFamily="2" charset="2"/>
              <a:buChar char="n"/>
            </a:pPr>
            <a:r>
              <a:rPr lang="zh-CN" altLang="en-US" sz="2000" dirty="0">
                <a:solidFill>
                  <a:srgbClr val="FF0000"/>
                </a:solidFill>
                <a:latin typeface="华文新魏" panose="02010800040101010101" pitchFamily="2" charset="-122"/>
                <a:ea typeface="华文新魏" panose="02010800040101010101" pitchFamily="2" charset="-122"/>
              </a:rPr>
              <a:t>价值密度低，商业价值高</a:t>
            </a:r>
          </a:p>
          <a:p>
            <a:pPr eaLnBrk="1" hangingPunct="1">
              <a:lnSpc>
                <a:spcPct val="150000"/>
              </a:lnSpc>
              <a:spcBef>
                <a:spcPct val="0"/>
              </a:spcBef>
              <a:buClr>
                <a:srgbClr val="FF3300"/>
              </a:buClr>
              <a:buFont typeface="Wingdings" panose="05000000000000000000" pitchFamily="2" charset="2"/>
              <a:buChar char="n"/>
            </a:pPr>
            <a:r>
              <a:rPr lang="zh-CN" altLang="en-US" sz="2000" dirty="0">
                <a:solidFill>
                  <a:srgbClr val="FF0000"/>
                </a:solidFill>
                <a:latin typeface="华文新魏" panose="02010800040101010101" pitchFamily="2" charset="-122"/>
                <a:ea typeface="华文新魏" panose="02010800040101010101" pitchFamily="2" charset="-122"/>
              </a:rPr>
              <a:t>连续不间断监控过程中，可能有用的数据仅仅有一两秒，但具有很高的价值</a:t>
            </a:r>
          </a:p>
        </p:txBody>
      </p:sp>
      <p:sp>
        <p:nvSpPr>
          <p:cNvPr id="7" name="Rectangle 3"/>
          <p:cNvSpPr>
            <a:spLocks noChangeArrowheads="1"/>
          </p:cNvSpPr>
          <p:nvPr/>
        </p:nvSpPr>
        <p:spPr bwMode="auto">
          <a:xfrm>
            <a:off x="1982107" y="1340769"/>
            <a:ext cx="4724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sz="1800" dirty="0"/>
          </a:p>
        </p:txBody>
      </p:sp>
      <p:sp>
        <p:nvSpPr>
          <p:cNvPr id="12" name="Rectangle 3"/>
          <p:cNvSpPr>
            <a:spLocks noChangeArrowheads="1"/>
          </p:cNvSpPr>
          <p:nvPr/>
        </p:nvSpPr>
        <p:spPr bwMode="auto">
          <a:xfrm>
            <a:off x="2347791" y="1937179"/>
            <a:ext cx="8458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FF3300"/>
              </a:buClr>
              <a:buFont typeface="Wingdings" panose="05000000000000000000" pitchFamily="2" charset="2"/>
              <a:buChar char="p"/>
            </a:pPr>
            <a:endParaRPr lang="zh-CN" altLang="en-US" sz="1800" dirty="0"/>
          </a:p>
        </p:txBody>
      </p:sp>
      <p:pic>
        <p:nvPicPr>
          <p:cNvPr id="11" name="Picture 7" descr="C:\Users\lzy\Documents\Tencent Files\70004972\FileRecv\MobileFile\IMG_20150925_12214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209801"/>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C:\Users\lzy\Documents\Tencent Files\70004972\FileRecv\MobileFile\IMG_20150925_1222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209801"/>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descr="C:\Users\lzy\Documents\Tencent Files\70004972\FileRecv\MobileFile\IMG_20150925_14372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0" y="4191001"/>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descr="C:\Users\lzy\Documents\Tencent Files\70004972\FileRecv\MobileFile\IMG_20150925_14342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4191001"/>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0"/>
          <p:cNvSpPr txBox="1">
            <a:spLocks noChangeArrowheads="1"/>
          </p:cNvSpPr>
          <p:nvPr/>
        </p:nvSpPr>
        <p:spPr bwMode="auto">
          <a:xfrm>
            <a:off x="8763001" y="5410200"/>
            <a:ext cx="1184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0000"/>
                </a:solidFill>
              </a:rPr>
              <a:t>继续装</a:t>
            </a:r>
            <a:r>
              <a:rPr lang="en-US" altLang="zh-CN" sz="1800">
                <a:solidFill>
                  <a:srgbClr val="FF0000"/>
                </a:solidFill>
              </a:rPr>
              <a:t>ing</a:t>
            </a:r>
            <a:endParaRPr lang="zh-CN" altLang="en-US" sz="1800">
              <a:solidFill>
                <a:srgbClr val="FF0000"/>
              </a:solidFill>
            </a:endParaRPr>
          </a:p>
        </p:txBody>
      </p:sp>
    </p:spTree>
    <p:extLst>
      <p:ext uri="{BB962C8B-B14F-4D97-AF65-F5344CB8AC3E}">
        <p14:creationId xmlns:p14="http://schemas.microsoft.com/office/powerpoint/2010/main" val="370244161"/>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可视化案例</a:t>
            </a:r>
          </a:p>
        </p:txBody>
      </p:sp>
      <p:pic>
        <p:nvPicPr>
          <p:cNvPr id="4" name="Picture 2" descr="百度迁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544" y="1509402"/>
            <a:ext cx="7625889" cy="523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422953" y="807095"/>
            <a:ext cx="1620957" cy="523220"/>
          </a:xfrm>
          <a:prstGeom prst="rect">
            <a:avLst/>
          </a:prstGeom>
        </p:spPr>
        <p:txBody>
          <a:bodyPr wrap="none">
            <a:spAutoFit/>
          </a:bodyPr>
          <a:lstStyle/>
          <a:p>
            <a:r>
              <a:rPr lang="zh-CN" altLang="en-US" sz="2800" dirty="0">
                <a:solidFill>
                  <a:srgbClr val="FF0000"/>
                </a:solidFill>
              </a:rPr>
              <a:t>百度迁徙</a:t>
            </a:r>
          </a:p>
        </p:txBody>
      </p:sp>
    </p:spTree>
    <p:extLst>
      <p:ext uri="{BB962C8B-B14F-4D97-AF65-F5344CB8AC3E}">
        <p14:creationId xmlns:p14="http://schemas.microsoft.com/office/powerpoint/2010/main" val="261312330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可视化案例</a:t>
            </a:r>
          </a:p>
        </p:txBody>
      </p:sp>
      <p:pic>
        <p:nvPicPr>
          <p:cNvPr id="4" name="内容占位符 3"/>
          <p:cNvPicPr>
            <a:picLocks noGrp="1" noChangeAspect="1"/>
          </p:cNvPicPr>
          <p:nvPr>
            <p:ph idx="1"/>
          </p:nvPr>
        </p:nvPicPr>
        <p:blipFill>
          <a:blip r:embed="rId2" cstate="print"/>
          <a:stretch>
            <a:fillRect/>
          </a:stretch>
        </p:blipFill>
        <p:spPr>
          <a:xfrm>
            <a:off x="2495600" y="1232493"/>
            <a:ext cx="6839596" cy="4490565"/>
          </a:xfrm>
          <a:prstGeom prst="rect">
            <a:avLst/>
          </a:prstGeom>
        </p:spPr>
      </p:pic>
      <p:sp>
        <p:nvSpPr>
          <p:cNvPr id="5" name="文本框 4"/>
          <p:cNvSpPr txBox="1"/>
          <p:nvPr/>
        </p:nvSpPr>
        <p:spPr>
          <a:xfrm>
            <a:off x="2495600" y="5949281"/>
            <a:ext cx="7920880" cy="461665"/>
          </a:xfrm>
          <a:prstGeom prst="rect">
            <a:avLst/>
          </a:prstGeom>
          <a:noFill/>
        </p:spPr>
        <p:txBody>
          <a:bodyPr wrap="square" rtlCol="0">
            <a:spAutoFit/>
          </a:bodyPr>
          <a:lstStyle/>
          <a:p>
            <a:r>
              <a:rPr lang="zh-CN" altLang="en-US" dirty="0">
                <a:solidFill>
                  <a:srgbClr val="FF0000"/>
                </a:solidFill>
                <a:latin typeface="+mn-ea"/>
                <a:ea typeface="+mn-ea"/>
              </a:rPr>
              <a:t>驴象之争：</a:t>
            </a:r>
            <a:r>
              <a:rPr lang="en-US" altLang="zh-CN" dirty="0">
                <a:solidFill>
                  <a:srgbClr val="FF0000"/>
                </a:solidFill>
                <a:latin typeface="+mn-ea"/>
                <a:ea typeface="+mn-ea"/>
              </a:rPr>
              <a:t>2004</a:t>
            </a:r>
            <a:r>
              <a:rPr lang="zh-CN" altLang="en-US" dirty="0">
                <a:solidFill>
                  <a:srgbClr val="FF0000"/>
                </a:solidFill>
                <a:latin typeface="+mn-ea"/>
                <a:ea typeface="+mn-ea"/>
              </a:rPr>
              <a:t>年美国总统大选前政治性博客的网络结构</a:t>
            </a:r>
          </a:p>
        </p:txBody>
      </p:sp>
    </p:spTree>
    <p:extLst>
      <p:ext uri="{BB962C8B-B14F-4D97-AF65-F5344CB8AC3E}">
        <p14:creationId xmlns:p14="http://schemas.microsoft.com/office/powerpoint/2010/main" val="114564950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可视化案例</a:t>
            </a:r>
          </a:p>
        </p:txBody>
      </p:sp>
      <p:sp>
        <p:nvSpPr>
          <p:cNvPr id="4" name="内容占位符 2"/>
          <p:cNvSpPr>
            <a:spLocks noGrp="1"/>
          </p:cNvSpPr>
          <p:nvPr>
            <p:ph idx="1"/>
          </p:nvPr>
        </p:nvSpPr>
        <p:spPr>
          <a:xfrm>
            <a:off x="2057400" y="914401"/>
            <a:ext cx="8229600" cy="812071"/>
          </a:xfrm>
        </p:spPr>
        <p:txBody>
          <a:bodyPr/>
          <a:lstStyle/>
          <a:p>
            <a:pPr marL="457200" lvl="1" indent="0" algn="ctr" eaLnBrk="1" hangingPunct="1">
              <a:lnSpc>
                <a:spcPct val="150000"/>
              </a:lnSpc>
              <a:spcBef>
                <a:spcPts val="0"/>
              </a:spcBef>
              <a:spcAft>
                <a:spcPts val="0"/>
              </a:spcAft>
              <a:buNone/>
              <a:defRPr/>
            </a:pPr>
            <a:r>
              <a:rPr lang="zh-CN" altLang="en-US" dirty="0" smtClean="0"/>
              <a:t>北京烟草市场状况脸谱图</a:t>
            </a:r>
            <a:endParaRPr lang="en-US" altLang="zh-CN" dirty="0"/>
          </a:p>
          <a:p>
            <a:pPr marL="457200" lvl="1" indent="0" algn="ctr" eaLnBrk="1" hangingPunct="1">
              <a:lnSpc>
                <a:spcPct val="150000"/>
              </a:lnSpc>
              <a:spcBef>
                <a:spcPts val="0"/>
              </a:spcBef>
              <a:spcAft>
                <a:spcPts val="0"/>
              </a:spcAft>
              <a:buNone/>
              <a:defRPr/>
            </a:pPr>
            <a:endParaRPr lang="en-US" altLang="zh-CN" dirty="0" smtClean="0"/>
          </a:p>
          <a:p>
            <a:pPr marL="457200" lvl="1" indent="0" algn="ctr" eaLnBrk="1" hangingPunct="1">
              <a:lnSpc>
                <a:spcPct val="150000"/>
              </a:lnSpc>
              <a:spcBef>
                <a:spcPts val="0"/>
              </a:spcBef>
              <a:spcAft>
                <a:spcPts val="0"/>
              </a:spcAft>
              <a:buNone/>
              <a:defRPr/>
            </a:pP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1726471"/>
            <a:ext cx="3581400" cy="35814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298" y="1717242"/>
            <a:ext cx="3580365" cy="358036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1" y="1726472"/>
            <a:ext cx="3573997" cy="3573997"/>
          </a:xfrm>
          <a:prstGeom prst="rect">
            <a:avLst/>
          </a:prstGeom>
        </p:spPr>
      </p:pic>
      <p:sp>
        <p:nvSpPr>
          <p:cNvPr id="8" name="矩形 7"/>
          <p:cNvSpPr/>
          <p:nvPr/>
        </p:nvSpPr>
        <p:spPr>
          <a:xfrm>
            <a:off x="5486400" y="5334000"/>
            <a:ext cx="1261884" cy="523220"/>
          </a:xfrm>
          <a:prstGeom prst="rect">
            <a:avLst/>
          </a:prstGeom>
        </p:spPr>
        <p:txBody>
          <a:bodyPr wrap="none">
            <a:spAutoFit/>
          </a:bodyPr>
          <a:lstStyle/>
          <a:p>
            <a:r>
              <a:rPr lang="zh-CN" altLang="en-US" sz="2800" dirty="0">
                <a:solidFill>
                  <a:srgbClr val="FF0000"/>
                </a:solidFill>
                <a:latin typeface="华文新魏" panose="02010800040101010101" pitchFamily="2" charset="-122"/>
                <a:ea typeface="华文新魏" panose="02010800040101010101" pitchFamily="2" charset="-122"/>
              </a:rPr>
              <a:t>中南海</a:t>
            </a:r>
          </a:p>
        </p:txBody>
      </p:sp>
      <p:sp>
        <p:nvSpPr>
          <p:cNvPr id="9" name="矩形 8"/>
          <p:cNvSpPr/>
          <p:nvPr/>
        </p:nvSpPr>
        <p:spPr>
          <a:xfrm>
            <a:off x="8348672" y="5297606"/>
            <a:ext cx="902811" cy="523220"/>
          </a:xfrm>
          <a:prstGeom prst="rect">
            <a:avLst/>
          </a:prstGeom>
        </p:spPr>
        <p:txBody>
          <a:bodyPr wrap="none">
            <a:spAutoFit/>
          </a:bodyPr>
          <a:lstStyle/>
          <a:p>
            <a:r>
              <a:rPr lang="zh-CN" altLang="en-US" sz="2800" dirty="0">
                <a:solidFill>
                  <a:srgbClr val="FF0000"/>
                </a:solidFill>
                <a:latin typeface="华文新魏" panose="02010800040101010101" pitchFamily="2" charset="-122"/>
                <a:ea typeface="华文新魏" panose="02010800040101010101" pitchFamily="2" charset="-122"/>
              </a:rPr>
              <a:t>都宝</a:t>
            </a:r>
          </a:p>
        </p:txBody>
      </p:sp>
      <p:sp>
        <p:nvSpPr>
          <p:cNvPr id="10" name="矩形 9"/>
          <p:cNvSpPr/>
          <p:nvPr/>
        </p:nvSpPr>
        <p:spPr>
          <a:xfrm>
            <a:off x="2438400" y="5307871"/>
            <a:ext cx="1261884" cy="523220"/>
          </a:xfrm>
          <a:prstGeom prst="rect">
            <a:avLst/>
          </a:prstGeom>
        </p:spPr>
        <p:txBody>
          <a:bodyPr wrap="none">
            <a:spAutoFit/>
          </a:bodyPr>
          <a:lstStyle/>
          <a:p>
            <a:r>
              <a:rPr lang="zh-CN" altLang="en-US" sz="2800" dirty="0">
                <a:solidFill>
                  <a:srgbClr val="FF0000"/>
                </a:solidFill>
                <a:latin typeface="华文新魏" panose="02010800040101010101" pitchFamily="2" charset="-122"/>
                <a:ea typeface="华文新魏" panose="02010800040101010101" pitchFamily="2" charset="-122"/>
              </a:rPr>
              <a:t>七匹狼</a:t>
            </a:r>
          </a:p>
        </p:txBody>
      </p:sp>
    </p:spTree>
    <p:extLst>
      <p:ext uri="{BB962C8B-B14F-4D97-AF65-F5344CB8AC3E}">
        <p14:creationId xmlns:p14="http://schemas.microsoft.com/office/powerpoint/2010/main" val="347810450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4" name="Picture 4" descr="led2"/>
          <p:cNvPicPr>
            <a:picLocks noChangeAspect="1" noChangeArrowheads="1"/>
          </p:cNvPicPr>
          <p:nvPr/>
        </p:nvPicPr>
        <p:blipFill>
          <a:blip r:embed="rId3" cstate="print"/>
          <a:srcRect/>
          <a:stretch>
            <a:fillRect/>
          </a:stretch>
        </p:blipFill>
        <p:spPr bwMode="auto">
          <a:xfrm>
            <a:off x="5167314" y="692697"/>
            <a:ext cx="1584325" cy="1584325"/>
          </a:xfrm>
          <a:prstGeom prst="rect">
            <a:avLst/>
          </a:prstGeom>
          <a:noFill/>
          <a:ln w="9525">
            <a:noFill/>
            <a:miter lim="800000"/>
            <a:headEnd/>
            <a:tailEnd/>
          </a:ln>
        </p:spPr>
      </p:pic>
      <p:pic>
        <p:nvPicPr>
          <p:cNvPr id="23555" name="Picture 10" descr="led2"/>
          <p:cNvPicPr>
            <a:picLocks noChangeAspect="1" noChangeArrowheads="1"/>
          </p:cNvPicPr>
          <p:nvPr/>
        </p:nvPicPr>
        <p:blipFill>
          <a:blip r:embed="rId3" cstate="print"/>
          <a:srcRect/>
          <a:stretch>
            <a:fillRect/>
          </a:stretch>
        </p:blipFill>
        <p:spPr bwMode="auto">
          <a:xfrm>
            <a:off x="2800186" y="4215533"/>
            <a:ext cx="1584325" cy="1584325"/>
          </a:xfrm>
          <a:prstGeom prst="rect">
            <a:avLst/>
          </a:prstGeom>
          <a:noFill/>
          <a:ln w="9525">
            <a:noFill/>
            <a:miter lim="800000"/>
            <a:headEnd/>
            <a:tailEnd/>
          </a:ln>
        </p:spPr>
      </p:pic>
      <p:sp>
        <p:nvSpPr>
          <p:cNvPr id="37" name="矩形 36"/>
          <p:cNvSpPr/>
          <p:nvPr/>
        </p:nvSpPr>
        <p:spPr>
          <a:xfrm>
            <a:off x="5348331" y="831157"/>
            <a:ext cx="1111202" cy="1200329"/>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数据</a:t>
            </a:r>
            <a:endParaRPr lang="en-US" altLang="zh-CN" sz="3600" b="1" dirty="0">
              <a:ln w="1905"/>
              <a:solidFill>
                <a:srgbClr val="FF0000"/>
              </a:solidFill>
              <a:effectLst>
                <a:innerShdw blurRad="69850" dist="43180" dir="5400000">
                  <a:srgbClr val="000000">
                    <a:alpha val="65000"/>
                  </a:srgbClr>
                </a:innerShdw>
              </a:effectLst>
            </a:endParaRPr>
          </a:p>
          <a:p>
            <a:pPr algn="ctr">
              <a:defRPr/>
            </a:pPr>
            <a:r>
              <a:rPr lang="zh-CN" altLang="en-US" sz="3600" b="1" dirty="0">
                <a:ln w="1905"/>
                <a:solidFill>
                  <a:srgbClr val="FF0000"/>
                </a:solidFill>
                <a:effectLst>
                  <a:innerShdw blurRad="69850" dist="43180" dir="5400000">
                    <a:srgbClr val="000000">
                      <a:alpha val="65000"/>
                    </a:srgbClr>
                  </a:innerShdw>
                </a:effectLst>
              </a:rPr>
              <a:t>模型</a:t>
            </a:r>
          </a:p>
        </p:txBody>
      </p:sp>
      <p:sp>
        <p:nvSpPr>
          <p:cNvPr id="43" name="矩形 42"/>
          <p:cNvSpPr/>
          <p:nvPr/>
        </p:nvSpPr>
        <p:spPr>
          <a:xfrm>
            <a:off x="3035095" y="4530557"/>
            <a:ext cx="1111202"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查询</a:t>
            </a:r>
            <a:endParaRPr lang="en-US" altLang="zh-CN" sz="3600" b="1" dirty="0">
              <a:ln w="1905"/>
              <a:solidFill>
                <a:srgbClr val="FF0000"/>
              </a:solidFill>
              <a:effectLst>
                <a:innerShdw blurRad="69850" dist="43180" dir="5400000">
                  <a:srgbClr val="000000">
                    <a:alpha val="65000"/>
                  </a:srgbClr>
                </a:innerShdw>
              </a:effectLst>
            </a:endParaRPr>
          </a:p>
        </p:txBody>
      </p:sp>
      <p:pic>
        <p:nvPicPr>
          <p:cNvPr id="23559" name="Picture 7" descr="led2"/>
          <p:cNvPicPr>
            <a:picLocks noChangeAspect="1" noChangeArrowheads="1"/>
          </p:cNvPicPr>
          <p:nvPr/>
        </p:nvPicPr>
        <p:blipFill>
          <a:blip r:embed="rId3" cstate="print"/>
          <a:srcRect/>
          <a:stretch>
            <a:fillRect/>
          </a:stretch>
        </p:blipFill>
        <p:spPr bwMode="auto">
          <a:xfrm>
            <a:off x="4953000" y="2962821"/>
            <a:ext cx="2159000" cy="2159000"/>
          </a:xfrm>
          <a:prstGeom prst="rect">
            <a:avLst/>
          </a:prstGeom>
          <a:noFill/>
          <a:ln w="9525">
            <a:noFill/>
            <a:miter lim="800000"/>
            <a:headEnd/>
            <a:tailEnd/>
          </a:ln>
        </p:spPr>
      </p:pic>
      <p:pic>
        <p:nvPicPr>
          <p:cNvPr id="23560" name="Picture 13" descr="led2"/>
          <p:cNvPicPr>
            <a:picLocks noChangeAspect="1" noChangeArrowheads="1"/>
          </p:cNvPicPr>
          <p:nvPr/>
        </p:nvPicPr>
        <p:blipFill>
          <a:blip r:embed="rId3" cstate="print"/>
          <a:srcRect/>
          <a:stretch>
            <a:fillRect/>
          </a:stretch>
        </p:blipFill>
        <p:spPr bwMode="auto">
          <a:xfrm>
            <a:off x="7536012" y="4359549"/>
            <a:ext cx="1584325" cy="1584325"/>
          </a:xfrm>
          <a:prstGeom prst="rect">
            <a:avLst/>
          </a:prstGeom>
          <a:noFill/>
          <a:ln w="9525">
            <a:noFill/>
            <a:miter lim="800000"/>
            <a:headEnd/>
            <a:tailEnd/>
          </a:ln>
        </p:spPr>
      </p:pic>
      <p:sp>
        <p:nvSpPr>
          <p:cNvPr id="27" name="Line 16"/>
          <p:cNvSpPr>
            <a:spLocks noChangeShapeType="1"/>
          </p:cNvSpPr>
          <p:nvPr/>
        </p:nvSpPr>
        <p:spPr bwMode="auto">
          <a:xfrm flipH="1">
            <a:off x="4297190" y="4215565"/>
            <a:ext cx="574675" cy="360363"/>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
        <p:nvSpPr>
          <p:cNvPr id="28" name="Line 17"/>
          <p:cNvSpPr>
            <a:spLocks noChangeShapeType="1"/>
          </p:cNvSpPr>
          <p:nvPr/>
        </p:nvSpPr>
        <p:spPr bwMode="auto">
          <a:xfrm>
            <a:off x="7121787" y="4334329"/>
            <a:ext cx="503237" cy="360362"/>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
        <p:nvSpPr>
          <p:cNvPr id="29" name="矩形 28"/>
          <p:cNvSpPr/>
          <p:nvPr/>
        </p:nvSpPr>
        <p:spPr>
          <a:xfrm>
            <a:off x="7545866" y="4793338"/>
            <a:ext cx="1574470"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一致性</a:t>
            </a:r>
          </a:p>
        </p:txBody>
      </p:sp>
      <p:sp>
        <p:nvSpPr>
          <p:cNvPr id="30" name="矩形 29"/>
          <p:cNvSpPr/>
          <p:nvPr/>
        </p:nvSpPr>
        <p:spPr>
          <a:xfrm>
            <a:off x="4793899" y="3423445"/>
            <a:ext cx="2448106" cy="830997"/>
          </a:xfrm>
          <a:prstGeom prst="rect">
            <a:avLst/>
          </a:prstGeom>
          <a:noFill/>
        </p:spPr>
        <p:txBody>
          <a:bodyPr wrap="none">
            <a:spAutoFit/>
          </a:bodyPr>
          <a:lstStyle/>
          <a:p>
            <a:pPr algn="ctr">
              <a:defRPr/>
            </a:pPr>
            <a:r>
              <a:rPr lang="en-US" altLang="zh-CN" sz="4800" b="1" spc="300" dirty="0">
                <a:ln w="11430" cmpd="sng">
                  <a:solidFill>
                    <a:srgbClr val="00E4A8">
                      <a:tint val="10000"/>
                    </a:srgbClr>
                  </a:solidFill>
                  <a:prstDash val="solid"/>
                  <a:miter lim="800000"/>
                </a:ln>
                <a:gradFill>
                  <a:gsLst>
                    <a:gs pos="0">
                      <a:srgbClr val="000082"/>
                    </a:gs>
                    <a:gs pos="30000">
                      <a:srgbClr val="66008F"/>
                    </a:gs>
                    <a:gs pos="64999">
                      <a:srgbClr val="BA0066"/>
                    </a:gs>
                    <a:gs pos="89999">
                      <a:srgbClr val="FF0000"/>
                    </a:gs>
                    <a:gs pos="100000">
                      <a:srgbClr val="FF8200"/>
                    </a:gs>
                  </a:gsLst>
                  <a:lin ang="5400000" scaled="0"/>
                </a:gradFill>
                <a:effectLst>
                  <a:glow rad="45500">
                    <a:srgbClr val="00E4A8">
                      <a:satMod val="220000"/>
                      <a:alpha val="35000"/>
                    </a:srgbClr>
                  </a:glow>
                </a:effectLst>
              </a:rPr>
              <a:t>NoSQL</a:t>
            </a:r>
            <a:endParaRPr lang="zh-CN" altLang="en-US" sz="4800" b="1" spc="300" dirty="0">
              <a:ln w="11430" cmpd="sng">
                <a:solidFill>
                  <a:srgbClr val="00E4A8">
                    <a:tint val="10000"/>
                  </a:srgbClr>
                </a:solidFill>
                <a:prstDash val="solid"/>
                <a:miter lim="800000"/>
              </a:ln>
              <a:gradFill>
                <a:gsLst>
                  <a:gs pos="0">
                    <a:srgbClr val="000082"/>
                  </a:gs>
                  <a:gs pos="30000">
                    <a:srgbClr val="66008F"/>
                  </a:gs>
                  <a:gs pos="64999">
                    <a:srgbClr val="BA0066"/>
                  </a:gs>
                  <a:gs pos="89999">
                    <a:srgbClr val="FF0000"/>
                  </a:gs>
                  <a:gs pos="100000">
                    <a:srgbClr val="FF8200"/>
                  </a:gs>
                </a:gsLst>
                <a:lin ang="5400000" scaled="0"/>
              </a:gradFill>
              <a:effectLst>
                <a:glow rad="45500">
                  <a:srgbClr val="00E4A8">
                    <a:satMod val="220000"/>
                    <a:alpha val="35000"/>
                  </a:srgbClr>
                </a:glow>
              </a:effectLst>
            </a:endParaRPr>
          </a:p>
        </p:txBody>
      </p:sp>
      <p:sp>
        <p:nvSpPr>
          <p:cNvPr id="13" name="Line 16"/>
          <p:cNvSpPr>
            <a:spLocks noChangeShapeType="1"/>
          </p:cNvSpPr>
          <p:nvPr/>
        </p:nvSpPr>
        <p:spPr bwMode="auto">
          <a:xfrm flipV="1">
            <a:off x="5951984" y="2200548"/>
            <a:ext cx="0" cy="762273"/>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Tree>
    <p:extLst>
      <p:ext uri="{BB962C8B-B14F-4D97-AF65-F5344CB8AC3E}">
        <p14:creationId xmlns:p14="http://schemas.microsoft.com/office/powerpoint/2010/main" val="21362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3554"/>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NoSQL</a:t>
            </a:r>
            <a:r>
              <a:rPr lang="zh-CN" altLang="en-US" dirty="0" smtClean="0"/>
              <a:t>的由来</a:t>
            </a:r>
            <a:endParaRPr lang="zh-CN" altLang="en-US" dirty="0"/>
          </a:p>
        </p:txBody>
      </p:sp>
      <p:sp>
        <p:nvSpPr>
          <p:cNvPr id="3" name="内容占位符 2"/>
          <p:cNvSpPr>
            <a:spLocks noGrp="1"/>
          </p:cNvSpPr>
          <p:nvPr>
            <p:ph idx="1"/>
          </p:nvPr>
        </p:nvSpPr>
        <p:spPr>
          <a:xfrm>
            <a:off x="3359697" y="3348614"/>
            <a:ext cx="5166791" cy="2888698"/>
          </a:xfrm>
        </p:spPr>
        <p:txBody>
          <a:bodyPr/>
          <a:lstStyle/>
          <a:p>
            <a:pPr>
              <a:lnSpc>
                <a:spcPct val="150000"/>
              </a:lnSpc>
              <a:spcBef>
                <a:spcPct val="0"/>
              </a:spcBef>
              <a:buFontTx/>
              <a:buNone/>
            </a:pPr>
            <a:r>
              <a:rPr lang="en-US" altLang="zh-CN" dirty="0" smtClean="0"/>
              <a:t>NoSQL</a:t>
            </a:r>
            <a:r>
              <a:rPr lang="zh-CN" altLang="zh-CN" dirty="0" smtClean="0"/>
              <a:t>数据库</a:t>
            </a:r>
            <a:r>
              <a:rPr lang="zh-CN" altLang="en-US" dirty="0" smtClean="0"/>
              <a:t>的典型</a:t>
            </a:r>
            <a:r>
              <a:rPr lang="zh-CN" altLang="zh-CN" dirty="0" smtClean="0"/>
              <a:t>特点</a:t>
            </a:r>
            <a:r>
              <a:rPr lang="zh-CN" altLang="zh-CN" dirty="0"/>
              <a:t>：</a:t>
            </a:r>
          </a:p>
          <a:p>
            <a:pPr>
              <a:lnSpc>
                <a:spcPct val="150000"/>
              </a:lnSpc>
              <a:spcBef>
                <a:spcPct val="0"/>
              </a:spcBef>
              <a:buFontTx/>
              <a:buNone/>
            </a:pPr>
            <a:r>
              <a:rPr lang="zh-CN" altLang="zh-CN" b="1" dirty="0"/>
              <a:t>（</a:t>
            </a:r>
            <a:r>
              <a:rPr lang="en-US" altLang="zh-CN" b="1" dirty="0"/>
              <a:t>1</a:t>
            </a:r>
            <a:r>
              <a:rPr lang="zh-CN" altLang="zh-CN" b="1" dirty="0"/>
              <a:t>）灵活的可扩展性</a:t>
            </a:r>
            <a:endParaRPr lang="zh-CN" altLang="zh-CN" dirty="0"/>
          </a:p>
          <a:p>
            <a:pPr>
              <a:lnSpc>
                <a:spcPct val="150000"/>
              </a:lnSpc>
              <a:spcBef>
                <a:spcPct val="0"/>
              </a:spcBef>
              <a:buFontTx/>
              <a:buNone/>
            </a:pPr>
            <a:r>
              <a:rPr lang="zh-CN" altLang="zh-CN" b="1" dirty="0"/>
              <a:t>（</a:t>
            </a:r>
            <a:r>
              <a:rPr lang="en-US" altLang="zh-CN" b="1" dirty="0"/>
              <a:t>2</a:t>
            </a:r>
            <a:r>
              <a:rPr lang="zh-CN" altLang="zh-CN" b="1" dirty="0"/>
              <a:t>）灵活的数据模型</a:t>
            </a:r>
            <a:endParaRPr lang="zh-CN" altLang="zh-CN" dirty="0"/>
          </a:p>
          <a:p>
            <a:pPr>
              <a:lnSpc>
                <a:spcPct val="150000"/>
              </a:lnSpc>
              <a:spcBef>
                <a:spcPct val="0"/>
              </a:spcBef>
              <a:buFontTx/>
              <a:buNone/>
            </a:pPr>
            <a:r>
              <a:rPr lang="zh-CN" altLang="zh-CN" b="1" dirty="0"/>
              <a:t>（</a:t>
            </a:r>
            <a:r>
              <a:rPr lang="en-US" altLang="zh-CN" b="1" dirty="0"/>
              <a:t>3</a:t>
            </a:r>
            <a:r>
              <a:rPr lang="zh-CN" altLang="zh-CN" b="1" dirty="0"/>
              <a:t>）与云计算紧密融合</a:t>
            </a:r>
            <a:endParaRPr lang="zh-CN" altLang="zh-CN" dirty="0"/>
          </a:p>
        </p:txBody>
      </p:sp>
      <p:pic>
        <p:nvPicPr>
          <p:cNvPr id="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2" y="1075148"/>
            <a:ext cx="8842176" cy="1964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0959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兴起的原因</a:t>
            </a:r>
          </a:p>
        </p:txBody>
      </p:sp>
      <p:sp>
        <p:nvSpPr>
          <p:cNvPr id="3" name="内容占位符 2"/>
          <p:cNvSpPr>
            <a:spLocks noGrp="1"/>
          </p:cNvSpPr>
          <p:nvPr>
            <p:ph idx="1"/>
          </p:nvPr>
        </p:nvSpPr>
        <p:spPr/>
        <p:txBody>
          <a:bodyPr/>
          <a:lstStyle/>
          <a:p>
            <a:r>
              <a:rPr lang="zh-CN" altLang="en-US" dirty="0" smtClean="0"/>
              <a:t>关系数据库面对</a:t>
            </a:r>
            <a:r>
              <a:rPr lang="en-US" altLang="zh-CN" dirty="0" smtClean="0"/>
              <a:t>Web2.0</a:t>
            </a:r>
            <a:r>
              <a:rPr lang="zh-CN" altLang="en-US" dirty="0" smtClean="0"/>
              <a:t>无能为力</a:t>
            </a:r>
            <a:endParaRPr lang="zh-CN" altLang="en-US" dirty="0"/>
          </a:p>
          <a:p>
            <a:pPr lvl="1"/>
            <a:r>
              <a:rPr lang="zh-CN" altLang="en-US" dirty="0" smtClean="0"/>
              <a:t>无法</a:t>
            </a:r>
            <a:r>
              <a:rPr lang="zh-CN" altLang="en-US" dirty="0"/>
              <a:t>满足海量数据的管理</a:t>
            </a:r>
            <a:r>
              <a:rPr lang="zh-CN" altLang="en-US" dirty="0" smtClean="0"/>
              <a:t>需求</a:t>
            </a:r>
            <a:endParaRPr lang="en-US" altLang="zh-CN" dirty="0" smtClean="0"/>
          </a:p>
          <a:p>
            <a:pPr lvl="1"/>
            <a:r>
              <a:rPr lang="zh-CN" altLang="en-US" dirty="0" smtClean="0"/>
              <a:t>无法</a:t>
            </a:r>
            <a:r>
              <a:rPr lang="zh-CN" altLang="en-US" dirty="0"/>
              <a:t>满足数据高并发的</a:t>
            </a:r>
            <a:r>
              <a:rPr lang="zh-CN" altLang="en-US" dirty="0" smtClean="0"/>
              <a:t>需求</a:t>
            </a:r>
            <a:endParaRPr lang="en-US" altLang="zh-CN" dirty="0" smtClean="0"/>
          </a:p>
          <a:p>
            <a:pPr lvl="1"/>
            <a:r>
              <a:rPr lang="zh-CN" altLang="en-US" dirty="0" smtClean="0"/>
              <a:t>无法</a:t>
            </a:r>
            <a:r>
              <a:rPr lang="zh-CN" altLang="en-US" dirty="0"/>
              <a:t>满足高可扩展性和高可用性的需求</a:t>
            </a:r>
          </a:p>
          <a:p>
            <a:endParaRPr lang="zh-CN" altLang="en-US" dirty="0"/>
          </a:p>
        </p:txBody>
      </p:sp>
      <p:pic>
        <p:nvPicPr>
          <p:cNvPr id="4" name="Picture 7" descr="http://img.jrjimg.cn/2012/12/201212241242059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3262457"/>
            <a:ext cx="6120680" cy="345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28441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兴起的原因</a:t>
            </a:r>
          </a:p>
        </p:txBody>
      </p:sp>
      <p:sp>
        <p:nvSpPr>
          <p:cNvPr id="3" name="内容占位符 2"/>
          <p:cNvSpPr>
            <a:spLocks noGrp="1"/>
          </p:cNvSpPr>
          <p:nvPr>
            <p:ph idx="1"/>
          </p:nvPr>
        </p:nvSpPr>
        <p:spPr/>
        <p:txBody>
          <a:bodyPr/>
          <a:lstStyle/>
          <a:p>
            <a:pPr>
              <a:spcBef>
                <a:spcPts val="1800"/>
              </a:spcBef>
            </a:pPr>
            <a:r>
              <a:rPr lang="zh-CN" altLang="en-US" dirty="0" smtClean="0"/>
              <a:t>关系数据库引以为傲的事务</a:t>
            </a:r>
            <a:r>
              <a:rPr lang="zh-CN" altLang="en-US" dirty="0"/>
              <a:t>机制</a:t>
            </a:r>
            <a:r>
              <a:rPr lang="zh-CN" altLang="en-US" dirty="0" smtClean="0"/>
              <a:t>和查询机制，</a:t>
            </a:r>
            <a:r>
              <a:rPr lang="zh-CN" altLang="en-US" dirty="0"/>
              <a:t>到了</a:t>
            </a:r>
            <a:r>
              <a:rPr lang="en-US" altLang="zh-CN" dirty="0"/>
              <a:t>Web2.0</a:t>
            </a:r>
            <a:r>
              <a:rPr lang="zh-CN" altLang="en-US" dirty="0"/>
              <a:t>时代却成了</a:t>
            </a:r>
            <a:r>
              <a:rPr lang="zh-CN" altLang="en-US" dirty="0" smtClean="0"/>
              <a:t>鸡肋</a:t>
            </a:r>
            <a:endParaRPr lang="en-US" altLang="zh-CN" dirty="0" smtClean="0"/>
          </a:p>
          <a:p>
            <a:pPr lvl="1">
              <a:spcBef>
                <a:spcPts val="1800"/>
              </a:spcBef>
            </a:pPr>
            <a:r>
              <a:rPr lang="en-US" altLang="zh-CN" dirty="0" smtClean="0"/>
              <a:t>Web2.0</a:t>
            </a:r>
            <a:r>
              <a:rPr lang="zh-CN" altLang="en-US" dirty="0"/>
              <a:t>网站系统通常不要求严格的数据库</a:t>
            </a:r>
            <a:r>
              <a:rPr lang="zh-CN" altLang="en-US" dirty="0" smtClean="0"/>
              <a:t>事务</a:t>
            </a:r>
            <a:endParaRPr lang="en-US" altLang="zh-CN" dirty="0" smtClean="0"/>
          </a:p>
          <a:p>
            <a:pPr lvl="1">
              <a:spcBef>
                <a:spcPts val="1800"/>
              </a:spcBef>
            </a:pPr>
            <a:r>
              <a:rPr lang="en-US" altLang="zh-CN" dirty="0" smtClean="0"/>
              <a:t>Web2.0</a:t>
            </a:r>
            <a:r>
              <a:rPr lang="zh-CN" altLang="en-US" dirty="0"/>
              <a:t>并不要求严格的读写实时</a:t>
            </a:r>
            <a:r>
              <a:rPr lang="zh-CN" altLang="en-US" dirty="0" smtClean="0"/>
              <a:t>性</a:t>
            </a:r>
            <a:endParaRPr lang="en-US" altLang="zh-CN" dirty="0" smtClean="0"/>
          </a:p>
          <a:p>
            <a:pPr lvl="1">
              <a:spcBef>
                <a:spcPts val="1800"/>
              </a:spcBef>
            </a:pPr>
            <a:r>
              <a:rPr lang="en-US" altLang="zh-CN" dirty="0" smtClean="0"/>
              <a:t>Web2.0</a:t>
            </a:r>
            <a:r>
              <a:rPr lang="zh-CN" altLang="en-US" dirty="0"/>
              <a:t>通常不包含大量复杂的</a:t>
            </a:r>
            <a:r>
              <a:rPr lang="en-US" altLang="zh-CN" dirty="0"/>
              <a:t>SQL</a:t>
            </a:r>
            <a:r>
              <a:rPr lang="zh-CN" altLang="en-US" dirty="0" smtClean="0"/>
              <a:t>查询</a:t>
            </a:r>
            <a:endParaRPr lang="en-US" altLang="zh-CN" dirty="0" smtClean="0"/>
          </a:p>
          <a:p>
            <a:pPr>
              <a:spcBef>
                <a:spcPts val="1800"/>
              </a:spcBef>
            </a:pPr>
            <a:r>
              <a:rPr lang="zh-CN" altLang="en-US" dirty="0" smtClean="0"/>
              <a:t>“</a:t>
            </a:r>
            <a:r>
              <a:rPr lang="en-US" altLang="zh-CN" dirty="0"/>
              <a:t>One size fits all</a:t>
            </a:r>
            <a:r>
              <a:rPr lang="zh-CN" altLang="en-US" dirty="0"/>
              <a:t>”模式很难适用于截然不同的业务</a:t>
            </a:r>
            <a:r>
              <a:rPr lang="zh-CN" altLang="en-US" dirty="0" smtClean="0"/>
              <a:t>场景。数据分析</a:t>
            </a:r>
            <a:r>
              <a:rPr lang="zh-CN" altLang="en-US" dirty="0"/>
              <a:t>强调高吞吐</a:t>
            </a:r>
            <a:r>
              <a:rPr lang="zh-CN" altLang="en-US" dirty="0" smtClean="0"/>
              <a:t>，在线业务强调</a:t>
            </a:r>
            <a:r>
              <a:rPr lang="zh-CN" altLang="en-US" dirty="0"/>
              <a:t>低延时</a:t>
            </a:r>
            <a:r>
              <a:rPr lang="zh-CN" altLang="en-US" dirty="0" smtClean="0"/>
              <a:t>，无法用</a:t>
            </a:r>
            <a:r>
              <a:rPr lang="zh-CN" altLang="en-US" dirty="0"/>
              <a:t>同一套模型来</a:t>
            </a:r>
            <a:r>
              <a:rPr lang="zh-CN" altLang="en-US" dirty="0" smtClean="0"/>
              <a:t>抽象</a:t>
            </a:r>
            <a:endParaRPr lang="en-US" altLang="zh-CN" dirty="0"/>
          </a:p>
          <a:p>
            <a:pPr lvl="1">
              <a:spcBef>
                <a:spcPts val="1800"/>
              </a:spcBef>
            </a:pPr>
            <a:r>
              <a:rPr lang="en-US" altLang="zh-CN" dirty="0" smtClean="0"/>
              <a:t>Hadoop</a:t>
            </a:r>
            <a:r>
              <a:rPr lang="zh-CN" altLang="en-US" dirty="0" smtClean="0"/>
              <a:t>针对数据分析</a:t>
            </a:r>
            <a:r>
              <a:rPr lang="en-US" altLang="zh-CN" dirty="0" smtClean="0"/>
              <a:t>,MongoDB</a:t>
            </a:r>
            <a:r>
              <a:rPr lang="zh-CN" altLang="en-US" dirty="0" smtClean="0"/>
              <a:t>针对</a:t>
            </a:r>
            <a:r>
              <a:rPr lang="zh-CN" altLang="en-US" dirty="0"/>
              <a:t>在线</a:t>
            </a:r>
            <a:r>
              <a:rPr lang="zh-CN" altLang="en-US" dirty="0" smtClean="0"/>
              <a:t>业务</a:t>
            </a:r>
            <a:endParaRPr lang="zh-CN" altLang="en-US" dirty="0"/>
          </a:p>
          <a:p>
            <a:pPr>
              <a:spcBef>
                <a:spcPts val="1800"/>
              </a:spcBef>
            </a:pPr>
            <a:endParaRPr lang="zh-CN" altLang="en-US" dirty="0"/>
          </a:p>
        </p:txBody>
      </p:sp>
    </p:spTree>
    <p:extLst>
      <p:ext uri="{BB962C8B-B14F-4D97-AF65-F5344CB8AC3E}">
        <p14:creationId xmlns:p14="http://schemas.microsoft.com/office/powerpoint/2010/main" val="44034551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与关系数据库的比较</a:t>
            </a:r>
          </a:p>
        </p:txBody>
      </p:sp>
      <p:graphicFrame>
        <p:nvGraphicFramePr>
          <p:cNvPr id="5" name="表格 4"/>
          <p:cNvGraphicFramePr>
            <a:graphicFrameLocks noGrp="1"/>
          </p:cNvGraphicFramePr>
          <p:nvPr>
            <p:extLst>
              <p:ext uri="{D42A27DB-BD31-4B8C-83A1-F6EECF244321}">
                <p14:modId xmlns:p14="http://schemas.microsoft.com/office/powerpoint/2010/main" val="2780944874"/>
              </p:ext>
            </p:extLst>
          </p:nvPr>
        </p:nvGraphicFramePr>
        <p:xfrm>
          <a:off x="1752600" y="1052738"/>
          <a:ext cx="8735888" cy="5472607"/>
        </p:xfrm>
        <a:graphic>
          <a:graphicData uri="http://schemas.openxmlformats.org/drawingml/2006/table">
            <a:tbl>
              <a:tblPr/>
              <a:tblGrid>
                <a:gridCol w="1470397">
                  <a:extLst>
                    <a:ext uri="{9D8B030D-6E8A-4147-A177-3AD203B41FA5}">
                      <a16:colId xmlns:a16="http://schemas.microsoft.com/office/drawing/2014/main" val="20000"/>
                    </a:ext>
                  </a:extLst>
                </a:gridCol>
                <a:gridCol w="1362865">
                  <a:extLst>
                    <a:ext uri="{9D8B030D-6E8A-4147-A177-3AD203B41FA5}">
                      <a16:colId xmlns:a16="http://schemas.microsoft.com/office/drawing/2014/main" val="20001"/>
                    </a:ext>
                  </a:extLst>
                </a:gridCol>
                <a:gridCol w="1579732">
                  <a:extLst>
                    <a:ext uri="{9D8B030D-6E8A-4147-A177-3AD203B41FA5}">
                      <a16:colId xmlns:a16="http://schemas.microsoft.com/office/drawing/2014/main" val="20002"/>
                    </a:ext>
                  </a:extLst>
                </a:gridCol>
                <a:gridCol w="4322894">
                  <a:extLst>
                    <a:ext uri="{9D8B030D-6E8A-4147-A177-3AD203B41FA5}">
                      <a16:colId xmlns:a16="http://schemas.microsoft.com/office/drawing/2014/main" val="20003"/>
                    </a:ext>
                  </a:extLst>
                </a:gridCol>
              </a:tblGrid>
              <a:tr h="38022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FFFFFF"/>
                          </a:solidFill>
                          <a:effectLst/>
                          <a:latin typeface="Arial" pitchFamily="34" charset="0"/>
                          <a:ea typeface="宋体" pitchFamily="2" charset="-122"/>
                        </a:rPr>
                        <a:t>比较标准</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FFFFFF"/>
                          </a:solidFill>
                          <a:effectLst/>
                          <a:latin typeface="Arial" pitchFamily="34" charset="0"/>
                          <a:ea typeface="宋体" pitchFamily="2" charset="-122"/>
                        </a:rPr>
                        <a:t>RDBMS</a:t>
                      </a:r>
                      <a:endParaRPr kumimoji="0" lang="zh-CN" altLang="zh-CN" sz="1600" b="1" i="0" u="none" strike="noStrike" cap="none" normalizeH="0" baseline="0" dirty="0" smtClean="0">
                        <a:ln>
                          <a:noFill/>
                        </a:ln>
                        <a:solidFill>
                          <a:srgbClr val="FFFFFF"/>
                        </a:solidFill>
                        <a:effectLst/>
                        <a:latin typeface="Arial" pitchFamily="34" charset="0"/>
                        <a:ea typeface="宋体"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Arial" pitchFamily="34" charset="0"/>
                          <a:ea typeface="宋体" pitchFamily="2" charset="-122"/>
                        </a:rPr>
                        <a:t>NoSQL</a:t>
                      </a:r>
                      <a:endParaRPr kumimoji="0" lang="zh-CN" altLang="zh-CN" sz="1600" b="1" i="0" u="none" strike="noStrike" cap="none" normalizeH="0" baseline="0" smtClean="0">
                        <a:ln>
                          <a:noFill/>
                        </a:ln>
                        <a:solidFill>
                          <a:srgbClr val="FFFFFF"/>
                        </a:solidFill>
                        <a:effectLst/>
                        <a:latin typeface="Arial" pitchFamily="34" charset="0"/>
                        <a:ea typeface="宋体"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smtClean="0">
                          <a:ln>
                            <a:noFill/>
                          </a:ln>
                          <a:solidFill>
                            <a:srgbClr val="FFFFFF"/>
                          </a:solidFill>
                          <a:effectLst/>
                          <a:latin typeface="Arial" pitchFamily="34" charset="0"/>
                          <a:ea typeface="宋体" pitchFamily="2" charset="-122"/>
                        </a:rPr>
                        <a:t>备注</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6384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数据库原理</a:t>
                      </a:r>
                      <a:endParaRPr kumimoji="0" lang="zh-CN" altLang="zh-CN" sz="1600" b="0" i="0" u="none" strike="noStrike" cap="none" normalizeH="0" baseline="0" dirty="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完全支持</a:t>
                      </a:r>
                      <a:endParaRPr kumimoji="0" lang="zh-CN" altLang="zh-CN" sz="1600" b="0" i="0" u="none" strike="noStrike" cap="none" normalizeH="0" baseline="0" dirty="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部分支持</a:t>
                      </a:r>
                      <a:endParaRPr kumimoji="0" lang="zh-CN" altLang="zh-CN" sz="1600" b="0" i="0" u="none" strike="noStrike" cap="none" normalizeH="0" baseline="0" dirty="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Arial" pitchFamily="34" charset="0"/>
                          <a:ea typeface="宋体" pitchFamily="2" charset="-122"/>
                        </a:rPr>
                        <a:t>RDBMS</a:t>
                      </a: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有关系代数理论作为基础</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err="1" smtClean="0">
                          <a:ln>
                            <a:noFill/>
                          </a:ln>
                          <a:solidFill>
                            <a:srgbClr val="000000"/>
                          </a:solidFill>
                          <a:effectLst/>
                          <a:latin typeface="Arial" pitchFamily="34" charset="0"/>
                          <a:ea typeface="宋体" pitchFamily="2" charset="-122"/>
                        </a:rPr>
                        <a:t>NoSQL</a:t>
                      </a: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没有统一的理论基础</a:t>
                      </a:r>
                      <a:endParaRPr kumimoji="0" lang="zh-CN" altLang="zh-CN" sz="1600" b="0" i="0" u="none" strike="noStrike" cap="none" normalizeH="0" baseline="0" dirty="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127532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数据规模</a:t>
                      </a:r>
                      <a:endParaRPr kumimoji="0" lang="zh-CN" altLang="zh-CN" sz="1600" b="0" i="0" u="none" strike="noStrike" cap="none" normalizeH="0" baseline="0" dirty="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大</a:t>
                      </a:r>
                      <a:endParaRPr kumimoji="0" lang="zh-CN" altLang="zh-CN" sz="1600" b="0" i="0" u="none" strike="noStrike" cap="none" normalizeH="0" baseline="0" dirty="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超大</a:t>
                      </a:r>
                      <a:endParaRPr kumimoji="0" lang="zh-CN" altLang="zh-CN" sz="1600" b="0" i="0" u="none" strike="noStrike" cap="none" normalizeH="0" baseline="0" dirty="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Arial" pitchFamily="34" charset="0"/>
                          <a:ea typeface="宋体" pitchFamily="2" charset="-122"/>
                        </a:rPr>
                        <a:t>RDBMS</a:t>
                      </a: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很难实现横向扩展，纵向扩展的空间也比较有限，性能随着数据规模的增大而降低</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err="1" smtClean="0">
                          <a:ln>
                            <a:noFill/>
                          </a:ln>
                          <a:solidFill>
                            <a:srgbClr val="000000"/>
                          </a:solidFill>
                          <a:effectLst/>
                          <a:latin typeface="Arial" pitchFamily="34" charset="0"/>
                          <a:ea typeface="宋体" pitchFamily="2" charset="-122"/>
                        </a:rPr>
                        <a:t>NoSQL</a:t>
                      </a: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可以很容易通过添加更多设备来支持更大规模的数据</a:t>
                      </a:r>
                      <a:endParaRPr kumimoji="0" lang="zh-CN" altLang="zh-CN" sz="1600" b="0" i="0" u="none" strike="noStrike" cap="none" normalizeH="0" baseline="0" dirty="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127532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itchFamily="34" charset="0"/>
                          <a:ea typeface="宋体" pitchFamily="2" charset="-122"/>
                        </a:rPr>
                        <a:t>数据库模式</a:t>
                      </a:r>
                      <a:endParaRPr kumimoji="0" lang="zh-CN" altLang="zh-CN" sz="1600" b="0" i="0" u="none" strike="noStrike" cap="none" normalizeH="0" baseline="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itchFamily="34" charset="0"/>
                          <a:ea typeface="宋体" pitchFamily="2" charset="-122"/>
                        </a:rPr>
                        <a:t>固定</a:t>
                      </a:r>
                      <a:endParaRPr kumimoji="0" lang="zh-CN" altLang="zh-CN" sz="1600" b="0" i="0" u="none" strike="noStrike" cap="none" normalizeH="0" baseline="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itchFamily="34" charset="0"/>
                          <a:ea typeface="宋体" pitchFamily="2" charset="-122"/>
                        </a:rPr>
                        <a:t>灵活</a:t>
                      </a:r>
                      <a:endParaRPr kumimoji="0" lang="zh-CN" altLang="zh-CN" sz="1600" b="0" i="0" u="none" strike="noStrike" cap="none" normalizeH="0" baseline="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Arial" pitchFamily="34" charset="0"/>
                          <a:ea typeface="宋体" pitchFamily="2" charset="-122"/>
                        </a:rPr>
                        <a:t>RDBMS</a:t>
                      </a: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需要定义数据库模式，严格遵守数据定义和相关约束条件</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err="1" smtClean="0">
                          <a:ln>
                            <a:noFill/>
                          </a:ln>
                          <a:solidFill>
                            <a:srgbClr val="000000"/>
                          </a:solidFill>
                          <a:effectLst/>
                          <a:latin typeface="Arial" pitchFamily="34" charset="0"/>
                          <a:ea typeface="宋体" pitchFamily="2" charset="-122"/>
                        </a:rPr>
                        <a:t>NoSQL</a:t>
                      </a: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不存在数据库模式，可以自由灵活定义并存储各种不同类型的数据</a:t>
                      </a:r>
                      <a:endParaRPr kumimoji="0" lang="zh-CN" altLang="zh-CN" sz="1600" b="0" i="0" u="none" strike="noStrike" cap="none" normalizeH="0" baseline="0" dirty="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190328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itchFamily="34" charset="0"/>
                          <a:ea typeface="宋体" pitchFamily="2" charset="-122"/>
                        </a:rPr>
                        <a:t>查询效率</a:t>
                      </a:r>
                      <a:endParaRPr kumimoji="0" lang="zh-CN" altLang="zh-CN" sz="1600" b="0" i="0" u="none" strike="noStrike" cap="none" normalizeH="0" baseline="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itchFamily="34" charset="0"/>
                          <a:ea typeface="宋体" pitchFamily="2" charset="-122"/>
                        </a:rPr>
                        <a:t>快</a:t>
                      </a:r>
                      <a:endParaRPr kumimoji="0" lang="zh-CN" altLang="zh-CN" sz="1600" b="0" i="0" u="none" strike="noStrike" cap="none" normalizeH="0" baseline="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可以实现高效的简单查询，但是不具备高度结构化查询等特性，复杂查询的性能不尽人意</a:t>
                      </a:r>
                      <a:endParaRPr kumimoji="0" lang="zh-CN" altLang="zh-CN" sz="1600" b="0" i="0" u="none" strike="noStrike" cap="none" normalizeH="0" baseline="0" dirty="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Arial" pitchFamily="34" charset="0"/>
                          <a:ea typeface="宋体" pitchFamily="2" charset="-122"/>
                        </a:rPr>
                        <a:t>RDBMS</a:t>
                      </a: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借助于索引机制可以实现快速查询（包括记录查询和范围查询）</a:t>
                      </a:r>
                    </a:p>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Arial" pitchFamily="34" charset="0"/>
                          <a:ea typeface="宋体" pitchFamily="2" charset="-122"/>
                        </a:rPr>
                        <a:t>很多</a:t>
                      </a:r>
                      <a:r>
                        <a:rPr kumimoji="0" lang="en-US" altLang="zh-CN" sz="1600" b="0" i="0" u="none" strike="noStrike" cap="none" normalizeH="0" baseline="0" dirty="0" err="1" smtClean="0">
                          <a:ln>
                            <a:noFill/>
                          </a:ln>
                          <a:solidFill>
                            <a:srgbClr val="000000"/>
                          </a:solidFill>
                          <a:effectLst/>
                          <a:latin typeface="Arial" pitchFamily="34" charset="0"/>
                          <a:ea typeface="宋体" pitchFamily="2" charset="-122"/>
                        </a:rPr>
                        <a:t>NoSQL</a:t>
                      </a:r>
                      <a:r>
                        <a:rPr kumimoji="0" lang="zh-CN" altLang="en-US" sz="1600" b="0" i="0" u="none" strike="noStrike" cap="none" normalizeH="0" baseline="0" dirty="0" smtClean="0">
                          <a:ln>
                            <a:noFill/>
                          </a:ln>
                          <a:solidFill>
                            <a:srgbClr val="000000"/>
                          </a:solidFill>
                          <a:effectLst/>
                          <a:latin typeface="Arial" pitchFamily="34" charset="0"/>
                          <a:ea typeface="宋体" pitchFamily="2" charset="-122"/>
                        </a:rPr>
                        <a:t>数据库</a:t>
                      </a: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没有</a:t>
                      </a:r>
                      <a:r>
                        <a:rPr kumimoji="0" lang="zh-CN" altLang="en-US" sz="1600" b="0" i="0" u="none" strike="noStrike" cap="none" normalizeH="0" baseline="0" dirty="0" smtClean="0">
                          <a:ln>
                            <a:noFill/>
                          </a:ln>
                          <a:solidFill>
                            <a:srgbClr val="000000"/>
                          </a:solidFill>
                          <a:effectLst/>
                          <a:latin typeface="Arial" pitchFamily="34" charset="0"/>
                          <a:ea typeface="宋体" pitchFamily="2" charset="-122"/>
                        </a:rPr>
                        <a:t>面向复杂查询的</a:t>
                      </a: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索引，虽然</a:t>
                      </a:r>
                      <a:r>
                        <a:rPr kumimoji="0" lang="en-US" altLang="zh-CN" sz="1600" b="0" i="0" u="none" strike="noStrike" cap="none" normalizeH="0" baseline="0" dirty="0" err="1" smtClean="0">
                          <a:ln>
                            <a:noFill/>
                          </a:ln>
                          <a:solidFill>
                            <a:srgbClr val="000000"/>
                          </a:solidFill>
                          <a:effectLst/>
                          <a:latin typeface="Arial" pitchFamily="34" charset="0"/>
                          <a:ea typeface="宋体" pitchFamily="2" charset="-122"/>
                        </a:rPr>
                        <a:t>NoSQL</a:t>
                      </a: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可以使用</a:t>
                      </a:r>
                      <a:r>
                        <a:rPr kumimoji="0" lang="en-US" altLang="zh-CN" sz="1600" b="0" i="0" u="none" strike="noStrike" cap="none" normalizeH="0" baseline="0" dirty="0" err="1" smtClean="0">
                          <a:ln>
                            <a:noFill/>
                          </a:ln>
                          <a:solidFill>
                            <a:srgbClr val="000000"/>
                          </a:solidFill>
                          <a:effectLst/>
                          <a:latin typeface="Arial" pitchFamily="34" charset="0"/>
                          <a:ea typeface="宋体" pitchFamily="2" charset="-122"/>
                        </a:rPr>
                        <a:t>MapReduce</a:t>
                      </a:r>
                      <a:r>
                        <a:rPr kumimoji="0" lang="zh-CN" altLang="zh-CN" sz="1600" b="0" i="0" u="none" strike="noStrike" cap="none" normalizeH="0" baseline="0" dirty="0" smtClean="0">
                          <a:ln>
                            <a:noFill/>
                          </a:ln>
                          <a:solidFill>
                            <a:srgbClr val="000000"/>
                          </a:solidFill>
                          <a:effectLst/>
                          <a:latin typeface="Arial" pitchFamily="34" charset="0"/>
                          <a:ea typeface="宋体" pitchFamily="2" charset="-122"/>
                        </a:rPr>
                        <a:t>来加速查询，但是，在复杂查询方面的性能仍然不如</a:t>
                      </a:r>
                      <a:r>
                        <a:rPr kumimoji="0" lang="en-US" altLang="zh-CN" sz="1600" b="0" i="0" u="none" strike="noStrike" cap="none" normalizeH="0" baseline="0" dirty="0" smtClean="0">
                          <a:ln>
                            <a:noFill/>
                          </a:ln>
                          <a:solidFill>
                            <a:srgbClr val="000000"/>
                          </a:solidFill>
                          <a:effectLst/>
                          <a:latin typeface="Arial" pitchFamily="34" charset="0"/>
                          <a:ea typeface="宋体" pitchFamily="2" charset="-122"/>
                        </a:rPr>
                        <a:t>RDBMS</a:t>
                      </a:r>
                      <a:endParaRPr kumimoji="0" lang="zh-CN" altLang="zh-CN" sz="1600" b="0" i="0" u="none" strike="noStrike" cap="none" normalizeH="0" baseline="0" dirty="0" smtClean="0">
                        <a:ln>
                          <a:noFill/>
                        </a:ln>
                        <a:solidFill>
                          <a:srgbClr val="000000"/>
                        </a:solidFill>
                        <a:effectLst/>
                        <a:latin typeface="Calibri" pitchFamily="34" charset="0"/>
                        <a:ea typeface="黑体"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7067921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与关系数据库的比较</a:t>
            </a:r>
          </a:p>
        </p:txBody>
      </p:sp>
      <p:graphicFrame>
        <p:nvGraphicFramePr>
          <p:cNvPr id="4" name="表格 3"/>
          <p:cNvGraphicFramePr>
            <a:graphicFrameLocks noGrp="1"/>
          </p:cNvGraphicFramePr>
          <p:nvPr>
            <p:extLst>
              <p:ext uri="{D42A27DB-BD31-4B8C-83A1-F6EECF244321}">
                <p14:modId xmlns:p14="http://schemas.microsoft.com/office/powerpoint/2010/main" val="1877351506"/>
              </p:ext>
            </p:extLst>
          </p:nvPr>
        </p:nvGraphicFramePr>
        <p:xfrm>
          <a:off x="1847528" y="1124745"/>
          <a:ext cx="8668073" cy="5544615"/>
        </p:xfrm>
        <a:graphic>
          <a:graphicData uri="http://schemas.openxmlformats.org/drawingml/2006/table">
            <a:tbl>
              <a:tblPr/>
              <a:tblGrid>
                <a:gridCol w="1458681">
                  <a:extLst>
                    <a:ext uri="{9D8B030D-6E8A-4147-A177-3AD203B41FA5}">
                      <a16:colId xmlns:a16="http://schemas.microsoft.com/office/drawing/2014/main" val="20000"/>
                    </a:ext>
                  </a:extLst>
                </a:gridCol>
                <a:gridCol w="1458681">
                  <a:extLst>
                    <a:ext uri="{9D8B030D-6E8A-4147-A177-3AD203B41FA5}">
                      <a16:colId xmlns:a16="http://schemas.microsoft.com/office/drawing/2014/main" val="20001"/>
                    </a:ext>
                  </a:extLst>
                </a:gridCol>
                <a:gridCol w="1377628">
                  <a:extLst>
                    <a:ext uri="{9D8B030D-6E8A-4147-A177-3AD203B41FA5}">
                      <a16:colId xmlns:a16="http://schemas.microsoft.com/office/drawing/2014/main" val="20002"/>
                    </a:ext>
                  </a:extLst>
                </a:gridCol>
                <a:gridCol w="4373083">
                  <a:extLst>
                    <a:ext uri="{9D8B030D-6E8A-4147-A177-3AD203B41FA5}">
                      <a16:colId xmlns:a16="http://schemas.microsoft.com/office/drawing/2014/main" val="20003"/>
                    </a:ext>
                  </a:extLst>
                </a:gridCol>
              </a:tblGrid>
              <a:tr h="30779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比较标准</a:t>
                      </a:r>
                      <a:endParaRPr kumimoji="0" lang="zh-CN" altLang="zh-CN" sz="1600" b="1" i="0" u="none" strike="noStrike" cap="none" normalizeH="0" baseline="0" dirty="0" smtClean="0">
                        <a:ln>
                          <a:noFill/>
                        </a:ln>
                        <a:solidFill>
                          <a:srgbClr val="FFFFFF"/>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RDBMS</a:t>
                      </a:r>
                      <a:endParaRPr kumimoji="0" lang="zh-CN" altLang="zh-CN" sz="1600" b="1" i="0" u="none" strike="noStrike" cap="none" normalizeH="0" baseline="0" dirty="0" smtClean="0">
                        <a:ln>
                          <a:noFill/>
                        </a:ln>
                        <a:solidFill>
                          <a:srgbClr val="FFFFFF"/>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NoSQL</a:t>
                      </a:r>
                      <a:endParaRPr kumimoji="0" lang="zh-CN" altLang="zh-CN" sz="1600" b="1" i="0" u="none" strike="noStrike" cap="none" normalizeH="0" baseline="0" smtClean="0">
                        <a:ln>
                          <a:noFill/>
                        </a:ln>
                        <a:solidFill>
                          <a:srgbClr val="FFFFFF"/>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rPr>
                        <a:t>备注</a:t>
                      </a:r>
                      <a:endParaRPr kumimoji="0" lang="zh-CN" altLang="zh-CN" sz="1600" b="1" i="0" u="none" strike="noStrike" cap="none" normalizeH="0" baseline="0" smtClean="0">
                        <a:ln>
                          <a:noFill/>
                        </a:ln>
                        <a:solidFill>
                          <a:srgbClr val="FFFFFF"/>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112956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一致性</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强一致性</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弱一致性</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RDBMS</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严格遵守事务</a:t>
                      </a:r>
                      <a:r>
                        <a:rPr kumimoji="0" lang="en-US"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ACID</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模型，可以保证事务强一致性</a:t>
                      </a:r>
                    </a:p>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很多</a:t>
                      </a:r>
                      <a:r>
                        <a:rPr kumimoji="0" lang="en-US" altLang="zh-CN" sz="16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NoSQL</a:t>
                      </a:r>
                      <a:r>
                        <a:rPr kumimoji="0" lang="zh-CN" altLang="en-US"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数据库</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放松</a:t>
                      </a:r>
                      <a:r>
                        <a:rPr kumimoji="0" lang="zh-CN" altLang="en-US"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了</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对事务</a:t>
                      </a:r>
                      <a:r>
                        <a:rPr kumimoji="0" lang="en-US"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ACID</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四性的要求，而是遵守</a:t>
                      </a:r>
                      <a:r>
                        <a:rPr kumimoji="0" lang="en-US"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BASE</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模型，只能保证最终一致性</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14701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数据完整性</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容易实现</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很难实现</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任何一个</a:t>
                      </a:r>
                      <a:r>
                        <a:rPr kumimoji="0" lang="en-US"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RDBMS</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都可以很容易实现数据完整性，比如通过主键或者非空约束来实现实体完整性，通过主键、外键来实现参照完整性，通过约束或者触发器来实现用户自定义完整性</a:t>
                      </a:r>
                    </a:p>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但是，在</a:t>
                      </a:r>
                      <a:r>
                        <a:rPr kumimoji="0" lang="en-US" altLang="zh-CN" sz="16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NoSQL</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数据库却无法实现</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122513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扩展性</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一般</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好</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RDBMS</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很难实现横向扩展，纵向扩展的空间也比较有限</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NoSQL</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在设计之初就充分考虑了横向扩展的需求，可以很容易通过添加廉价设备实现扩展</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14119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可用性</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好</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很好</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RDBMS</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在任何时候都以保证数据一致性为优先目标，其次才是优化系统性能，随着数据规模的增大，</a:t>
                      </a:r>
                      <a:r>
                        <a:rPr kumimoji="0" lang="en-US"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RDBMS</a:t>
                      </a:r>
                      <a:r>
                        <a:rPr kumimoji="0" lang="zh-CN" altLang="zh-CN"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为了保证严格的一致性，只能提供相对较弱的可用性</a:t>
                      </a:r>
                    </a:p>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大多数</a:t>
                      </a:r>
                      <a:r>
                        <a:rPr kumimoji="0" lang="en-US" altLang="zh-CN" sz="16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NoSQL</a:t>
                      </a:r>
                      <a:r>
                        <a:rPr kumimoji="0" lang="zh-CN" altLang="en-US" sz="16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都能提供较高的可用性</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99249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与关系数据库的比较</a:t>
            </a:r>
          </a:p>
        </p:txBody>
      </p:sp>
      <p:graphicFrame>
        <p:nvGraphicFramePr>
          <p:cNvPr id="4" name="表格 3"/>
          <p:cNvGraphicFramePr>
            <a:graphicFrameLocks noGrp="1"/>
          </p:cNvGraphicFramePr>
          <p:nvPr>
            <p:extLst>
              <p:ext uri="{D42A27DB-BD31-4B8C-83A1-F6EECF244321}">
                <p14:modId xmlns:p14="http://schemas.microsoft.com/office/powerpoint/2010/main" val="4021687922"/>
              </p:ext>
            </p:extLst>
          </p:nvPr>
        </p:nvGraphicFramePr>
        <p:xfrm>
          <a:off x="1668016" y="1268761"/>
          <a:ext cx="8892481" cy="5847727"/>
        </p:xfrm>
        <a:graphic>
          <a:graphicData uri="http://schemas.openxmlformats.org/drawingml/2006/table">
            <a:tbl>
              <a:tblPr/>
              <a:tblGrid>
                <a:gridCol w="1496754">
                  <a:extLst>
                    <a:ext uri="{9D8B030D-6E8A-4147-A177-3AD203B41FA5}">
                      <a16:colId xmlns:a16="http://schemas.microsoft.com/office/drawing/2014/main" val="20000"/>
                    </a:ext>
                  </a:extLst>
                </a:gridCol>
                <a:gridCol w="1302731">
                  <a:extLst>
                    <a:ext uri="{9D8B030D-6E8A-4147-A177-3AD203B41FA5}">
                      <a16:colId xmlns:a16="http://schemas.microsoft.com/office/drawing/2014/main" val="20001"/>
                    </a:ext>
                  </a:extLst>
                </a:gridCol>
                <a:gridCol w="1317404">
                  <a:extLst>
                    <a:ext uri="{9D8B030D-6E8A-4147-A177-3AD203B41FA5}">
                      <a16:colId xmlns:a16="http://schemas.microsoft.com/office/drawing/2014/main" val="20002"/>
                    </a:ext>
                  </a:extLst>
                </a:gridCol>
                <a:gridCol w="4775592">
                  <a:extLst>
                    <a:ext uri="{9D8B030D-6E8A-4147-A177-3AD203B41FA5}">
                      <a16:colId xmlns:a16="http://schemas.microsoft.com/office/drawing/2014/main" val="20003"/>
                    </a:ext>
                  </a:extLst>
                </a:gridCol>
              </a:tblGrid>
              <a:tr h="41799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比较标准</a:t>
                      </a:r>
                      <a:endParaRPr kumimoji="0" lang="zh-CN" altLang="zh-CN" sz="1600" b="1" i="0" u="none" strike="noStrike" cap="none" normalizeH="0" baseline="0" dirty="0" smtClean="0">
                        <a:ln>
                          <a:noFill/>
                        </a:ln>
                        <a:solidFill>
                          <a:srgbClr val="FFFFFF"/>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RDBMS</a:t>
                      </a:r>
                      <a:endParaRPr kumimoji="0" lang="zh-CN" altLang="zh-CN" sz="1600" b="1" i="0" u="none" strike="noStrike" cap="none" normalizeH="0" baseline="0" dirty="0" smtClean="0">
                        <a:ln>
                          <a:noFill/>
                        </a:ln>
                        <a:solidFill>
                          <a:srgbClr val="FFFFFF"/>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1" i="0" u="none" strike="noStrike" cap="none" normalizeH="0" baseline="0" dirty="0" err="1" smtClean="0">
                          <a:ln>
                            <a:noFill/>
                          </a:ln>
                          <a:solidFill>
                            <a:srgbClr val="FFFFFF"/>
                          </a:solidFill>
                          <a:effectLst/>
                          <a:latin typeface="Arial" panose="020B0604020202020204" pitchFamily="34" charset="0"/>
                          <a:ea typeface="宋体" panose="02010600030101010101" pitchFamily="2" charset="-122"/>
                        </a:rPr>
                        <a:t>NoSQL</a:t>
                      </a:r>
                      <a:endParaRPr kumimoji="0" lang="zh-CN" altLang="zh-CN" sz="1600" b="1" i="0" u="none" strike="noStrike" cap="none" normalizeH="0" baseline="0" dirty="0" smtClean="0">
                        <a:ln>
                          <a:noFill/>
                        </a:ln>
                        <a:solidFill>
                          <a:srgbClr val="FFFFFF"/>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备注</a:t>
                      </a:r>
                      <a:endParaRPr kumimoji="0" lang="zh-CN" altLang="zh-CN" sz="1600" b="1" i="0" u="none" strike="noStrike" cap="none" normalizeH="0" baseline="0" dirty="0" smtClean="0">
                        <a:ln>
                          <a:noFill/>
                        </a:ln>
                        <a:solidFill>
                          <a:srgbClr val="FFFFFF"/>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1117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标准化</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否</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rPr>
                        <a:t>RDBMS</a:t>
                      </a: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已经标准化（</a:t>
                      </a:r>
                      <a:r>
                        <a:rPr kumimoji="0" lang="en-US" altLang="zh-CN" sz="1600" b="0" i="0"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rPr>
                        <a:t>SQL</a:t>
                      </a: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err="1" smtClean="0">
                          <a:ln>
                            <a:noFill/>
                          </a:ln>
                          <a:solidFill>
                            <a:srgbClr val="000000"/>
                          </a:solidFill>
                          <a:effectLst/>
                          <a:latin typeface="Times New Roman" panose="02020603050405020304" pitchFamily="18" charset="0"/>
                          <a:ea typeface="黑体" panose="02010609060101010101" pitchFamily="49" charset="-122"/>
                        </a:rPr>
                        <a:t>NoSQL</a:t>
                      </a: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还没有行业标准，不同的</a:t>
                      </a:r>
                      <a:r>
                        <a:rPr kumimoji="0" lang="en-US" altLang="zh-CN" sz="1600" b="0" i="0" u="none" strike="noStrike" cap="none" normalizeH="0" baseline="0" dirty="0" err="1" smtClean="0">
                          <a:ln>
                            <a:noFill/>
                          </a:ln>
                          <a:solidFill>
                            <a:srgbClr val="000000"/>
                          </a:solidFill>
                          <a:effectLst/>
                          <a:latin typeface="Times New Roman" panose="02020603050405020304" pitchFamily="18" charset="0"/>
                          <a:ea typeface="黑体" panose="02010609060101010101" pitchFamily="49" charset="-122"/>
                        </a:rPr>
                        <a:t>NoSQL</a:t>
                      </a: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数据库都有自己的查询语言，很难规范应用程序接口</a:t>
                      </a:r>
                      <a:endParaRPr kumimoji="0" lang="en-US"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err="1"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StoneBraker</a:t>
                      </a:r>
                      <a:r>
                        <a:rPr kumimoji="0" lang="zh-CN" altLang="en-US"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认为：</a:t>
                      </a:r>
                      <a:r>
                        <a:rPr kumimoji="0" lang="en-US" altLang="zh-CN" sz="1600" b="0" i="0" u="none" strike="noStrike" cap="none" normalizeH="0" baseline="0" dirty="0" err="1"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NoSQL</a:t>
                      </a:r>
                      <a:r>
                        <a:rPr kumimoji="0" lang="zh-CN" altLang="en-US"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缺乏统一查询语言，将会拖慢</a:t>
                      </a:r>
                      <a:r>
                        <a:rPr kumimoji="0" lang="en-US"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NoSQL</a:t>
                      </a:r>
                      <a:r>
                        <a:rPr kumimoji="0" lang="zh-CN" altLang="en-US"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发展</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160928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技术支持</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高</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低</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rPr>
                        <a:t>RDBMS</a:t>
                      </a: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经过几十年的发展，已经非常成熟，</a:t>
                      </a:r>
                      <a:r>
                        <a:rPr kumimoji="0" lang="en-US" altLang="zh-CN" sz="1600" b="0" i="0"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rPr>
                        <a:t>Oracle</a:t>
                      </a: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等大型厂商都可以提供很好的技术支持</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err="1" smtClean="0">
                          <a:ln>
                            <a:noFill/>
                          </a:ln>
                          <a:solidFill>
                            <a:srgbClr val="000000"/>
                          </a:solidFill>
                          <a:effectLst/>
                          <a:latin typeface="Times New Roman" panose="02020603050405020304" pitchFamily="18" charset="0"/>
                          <a:ea typeface="黑体" panose="02010609060101010101" pitchFamily="49" charset="-122"/>
                        </a:rPr>
                        <a:t>NoSQL</a:t>
                      </a: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在技术支持方面仍然处于起步阶段，还不成熟，缺乏有力的技术支持</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160928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可维护性</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复杂</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复杂</a:t>
                      </a:r>
                      <a:endParaRPr kumimoji="0" lang="zh-CN" altLang="zh-CN" sz="1600" b="0" i="0" u="none" strike="noStrike" cap="none" normalizeH="0" baseline="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rPr>
                        <a:t>RDBMS</a:t>
                      </a: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需要专门的数据库管理员</a:t>
                      </a:r>
                      <a:r>
                        <a:rPr kumimoji="0" lang="en-US" altLang="zh-CN" sz="1600" b="0" i="0"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rPr>
                        <a:t>(DBA)</a:t>
                      </a: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维护</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err="1" smtClean="0">
                          <a:ln>
                            <a:noFill/>
                          </a:ln>
                          <a:solidFill>
                            <a:srgbClr val="000000"/>
                          </a:solidFill>
                          <a:effectLst/>
                          <a:latin typeface="Times New Roman" panose="02020603050405020304" pitchFamily="18" charset="0"/>
                          <a:ea typeface="黑体" panose="02010609060101010101" pitchFamily="49" charset="-122"/>
                        </a:rPr>
                        <a:t>NoSQL</a:t>
                      </a: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数据库虽然没有</a:t>
                      </a:r>
                      <a:r>
                        <a:rPr kumimoji="0" lang="en-US" altLang="zh-CN" sz="1600" b="0" i="0"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rPr>
                        <a:t>DBMS</a:t>
                      </a:r>
                      <a:r>
                        <a:rPr kumimoji="0" lang="zh-CN" altLang="zh-CN" sz="16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复杂，也难以维护</a:t>
                      </a:r>
                      <a:endParaRPr kumimoji="0" lang="zh-CN" altLang="zh-CN" sz="1600" b="0" i="0" u="none" strike="noStrike" cap="none" normalizeH="0" baseline="0" dirty="0" smtClean="0">
                        <a:ln>
                          <a:noFill/>
                        </a:ln>
                        <a:solidFill>
                          <a:srgbClr val="000000"/>
                        </a:solidFill>
                        <a:effectLst/>
                        <a:latin typeface="Calibri" panose="020F0502020204030204" pitchFamily="34" charset="0"/>
                        <a:ea typeface="黑体" panose="02010609060101010101" pitchFamily="49" charset="-122"/>
                      </a:endParaRPr>
                    </a:p>
                  </a:txBody>
                  <a:tcPr marL="68580" marR="68580" marT="0" marB="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41372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16633"/>
            <a:ext cx="9144000" cy="769441"/>
          </a:xfrm>
          <a:prstGeom prst="rect">
            <a:avLst/>
          </a:prstGeom>
          <a:noFill/>
        </p:spPr>
        <p:txBody>
          <a:bodyPr wrap="square" lIns="91440" tIns="45720" rIns="91440" bIns="45720">
            <a:spAutoFit/>
          </a:bodyPr>
          <a:lstStyle/>
          <a:p>
            <a:pPr lvl="0"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大数据技术的不同层面及其功能</a:t>
            </a:r>
          </a:p>
        </p:txBody>
      </p:sp>
      <p:graphicFrame>
        <p:nvGraphicFramePr>
          <p:cNvPr id="13" name="Group 71"/>
          <p:cNvGraphicFramePr>
            <a:graphicFrameLocks noGrp="1"/>
          </p:cNvGraphicFramePr>
          <p:nvPr>
            <p:extLst>
              <p:ext uri="{D42A27DB-BD31-4B8C-83A1-F6EECF244321}">
                <p14:modId xmlns:p14="http://schemas.microsoft.com/office/powerpoint/2010/main" val="4165916985"/>
              </p:ext>
            </p:extLst>
          </p:nvPr>
        </p:nvGraphicFramePr>
        <p:xfrm>
          <a:off x="1703512" y="1124747"/>
          <a:ext cx="8820472" cy="5190584"/>
        </p:xfrm>
        <a:graphic>
          <a:graphicData uri="http://schemas.openxmlformats.org/drawingml/2006/table">
            <a:tbl>
              <a:tblPr/>
              <a:tblGrid>
                <a:gridCol w="2162976">
                  <a:extLst>
                    <a:ext uri="{9D8B030D-6E8A-4147-A177-3AD203B41FA5}">
                      <a16:colId xmlns:a16="http://schemas.microsoft.com/office/drawing/2014/main" val="20000"/>
                    </a:ext>
                  </a:extLst>
                </a:gridCol>
                <a:gridCol w="6657496">
                  <a:extLst>
                    <a:ext uri="{9D8B030D-6E8A-4147-A177-3AD203B41FA5}">
                      <a16:colId xmlns:a16="http://schemas.microsoft.com/office/drawing/2014/main" val="20001"/>
                    </a:ext>
                  </a:extLst>
                </a:gridCol>
              </a:tblGrid>
              <a:tr h="355079">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技术层面</a:t>
                      </a:r>
                      <a:endParaRPr kumimoji="0" lang="zh-CN" altLang="en-US" sz="20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功能</a:t>
                      </a:r>
                      <a:endPar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38671">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数据采集</a:t>
                      </a:r>
                      <a:endPar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利用</a:t>
                      </a:r>
                      <a:r>
                        <a:rPr kumimoji="0" lang="en-US" altLang="zh-CN"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ETL</a:t>
                      </a:r>
                      <a:r>
                        <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工具将分布的、异构数据源中的数据如关系数据、平面数据文件等，抽取到临时中间层后进行清洗、转换、集成，最后加载到数据仓库或数据集市中，成为联机分析处理、数据挖掘的基础；或者也可以把实时采集的数据作为流计算系统的输入，进行实时处理分析</a:t>
                      </a:r>
                      <a:endPar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5776">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数据存储和管理</a:t>
                      </a:r>
                      <a:endPar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利用分布式文件系统、数据仓库、关系数据库、</a:t>
                      </a:r>
                      <a:r>
                        <a:rPr kumimoji="0" lang="en-US" altLang="zh-CN"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NoSQL</a:t>
                      </a:r>
                      <a:r>
                        <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数据库、云数据库等，实现对结构化、半结构化和非结构化海量数据的存储和管理</a:t>
                      </a:r>
                      <a:endPar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67224">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0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数据处理与分析</a:t>
                      </a:r>
                      <a:endParaRPr kumimoji="0" lang="zh-CN" altLang="en-US" sz="20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利用分布式并行编程模型和计算框架，结合机器学习和数据挖掘算法，实现对海量数据的处理和分析；对分析结果进行可视化呈现，帮助人们更好地理解数据、分析数据</a:t>
                      </a:r>
                      <a:endPar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5776">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0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数据隐私和安全</a:t>
                      </a:r>
                      <a:endParaRPr kumimoji="0" lang="zh-CN" altLang="en-US" sz="20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itchFamily="18" charset="0"/>
                        </a:rPr>
                        <a:t>在从大数据中挖掘潜在的巨大商业价值和学术价值的同时，构建隐私数据保护体系和数据安全体系，有效保护个人隐私和数据安全</a:t>
                      </a:r>
                      <a:endParaRPr kumimoji="0" lang="zh-CN" altLang="en-US" sz="20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25746207"/>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与关系数据库的比较</a:t>
            </a:r>
          </a:p>
        </p:txBody>
      </p:sp>
      <p:sp>
        <p:nvSpPr>
          <p:cNvPr id="3" name="内容占位符 2"/>
          <p:cNvSpPr>
            <a:spLocks noGrp="1"/>
          </p:cNvSpPr>
          <p:nvPr>
            <p:ph idx="1"/>
          </p:nvPr>
        </p:nvSpPr>
        <p:spPr>
          <a:xfrm>
            <a:off x="1524000" y="836712"/>
            <a:ext cx="4788024" cy="5904656"/>
          </a:xfrm>
        </p:spPr>
        <p:txBody>
          <a:bodyPr/>
          <a:lstStyle/>
          <a:p>
            <a:pPr marL="0" indent="0" algn="ctr">
              <a:buNone/>
            </a:pPr>
            <a:r>
              <a:rPr lang="zh-CN" altLang="en-US" dirty="0" smtClean="0"/>
              <a:t>关系数据库</a:t>
            </a:r>
            <a:endParaRPr lang="zh-CN" altLang="en-US" dirty="0"/>
          </a:p>
          <a:p>
            <a:r>
              <a:rPr lang="zh-CN" altLang="en-US" sz="2800" dirty="0">
                <a:solidFill>
                  <a:srgbClr val="FF0000"/>
                </a:solidFill>
              </a:rPr>
              <a:t>优势：以完善的关系代数理论作为基础，有严格的标准，支持事务</a:t>
            </a:r>
            <a:r>
              <a:rPr lang="en-US" altLang="zh-CN" sz="2800" dirty="0">
                <a:solidFill>
                  <a:srgbClr val="FF0000"/>
                </a:solidFill>
              </a:rPr>
              <a:t>ACID</a:t>
            </a:r>
            <a:r>
              <a:rPr lang="zh-CN" altLang="en-US" sz="2800" dirty="0">
                <a:solidFill>
                  <a:srgbClr val="FF0000"/>
                </a:solidFill>
              </a:rPr>
              <a:t>四性，借助索引机制可以实现高效的查询，技术成熟，有专业公司的技术支持</a:t>
            </a:r>
          </a:p>
          <a:p>
            <a:r>
              <a:rPr lang="zh-CN" altLang="en-US" sz="2800" dirty="0">
                <a:solidFill>
                  <a:srgbClr val="002060"/>
                </a:solidFill>
              </a:rPr>
              <a:t>劣势：可扩展性较差，无法较好支持海量数据存储，数据模型过于死板、无法较好支持</a:t>
            </a:r>
            <a:r>
              <a:rPr lang="en-US" altLang="zh-CN" sz="2800" dirty="0">
                <a:solidFill>
                  <a:srgbClr val="002060"/>
                </a:solidFill>
              </a:rPr>
              <a:t>Web2.0</a:t>
            </a:r>
            <a:r>
              <a:rPr lang="zh-CN" altLang="en-US" sz="2800" dirty="0">
                <a:solidFill>
                  <a:srgbClr val="002060"/>
                </a:solidFill>
              </a:rPr>
              <a:t>应用，事务机制影响了系统的整体性能等</a:t>
            </a:r>
          </a:p>
        </p:txBody>
      </p:sp>
      <p:sp>
        <p:nvSpPr>
          <p:cNvPr id="4" name="内容占位符 2"/>
          <p:cNvSpPr txBox="1">
            <a:spLocks/>
          </p:cNvSpPr>
          <p:nvPr/>
        </p:nvSpPr>
        <p:spPr bwMode="auto">
          <a:xfrm>
            <a:off x="6528048" y="782600"/>
            <a:ext cx="4159478" cy="59587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5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5000"/>
              </a:spcBef>
              <a:spcAft>
                <a:spcPct val="0"/>
              </a:spcAft>
              <a:buClr>
                <a:schemeClr val="hlink"/>
              </a:buClr>
              <a:buSzPct val="55000"/>
              <a:buFont typeface="Wingdings" pitchFamily="2" charset="2"/>
              <a:buChar char="n"/>
              <a:defRPr kumimoji="1" sz="2800">
                <a:solidFill>
                  <a:srgbClr val="6600CC"/>
                </a:solidFill>
                <a:latin typeface="+mn-lt"/>
                <a:ea typeface="华文新魏" pitchFamily="2" charset="-122"/>
              </a:defRPr>
            </a:lvl2pPr>
            <a:lvl3pPr marL="1143000" indent="-228600" algn="just" rtl="0" eaLnBrk="0" fontAlgn="base" hangingPunct="0">
              <a:spcBef>
                <a:spcPct val="25000"/>
              </a:spcBef>
              <a:spcAft>
                <a:spcPct val="0"/>
              </a:spcAft>
              <a:buClr>
                <a:schemeClr val="folHlink"/>
              </a:buClr>
              <a:buSzPct val="50000"/>
              <a:buFont typeface="Wingdings" pitchFamily="2" charset="2"/>
              <a:buChar char="n"/>
              <a:defRPr kumimoji="1" sz="2400">
                <a:solidFill>
                  <a:srgbClr val="800080"/>
                </a:solidFill>
                <a:latin typeface="+mn-lt"/>
                <a:ea typeface="华文新魏" pitchFamily="2" charset="-122"/>
              </a:defRPr>
            </a:lvl3pPr>
            <a:lvl4pPr marL="1600200" indent="-228600" algn="just" rtl="0" eaLnBrk="0" fontAlgn="base" hangingPunct="0">
              <a:spcBef>
                <a:spcPct val="25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0" indent="0" algn="ctr">
              <a:buNone/>
            </a:pPr>
            <a:r>
              <a:rPr lang="en-US" altLang="zh-CN" kern="0" dirty="0"/>
              <a:t>NoSQL</a:t>
            </a:r>
            <a:r>
              <a:rPr lang="zh-CN" altLang="en-US" kern="0" dirty="0"/>
              <a:t>数据库</a:t>
            </a:r>
          </a:p>
          <a:p>
            <a:r>
              <a:rPr lang="zh-CN" altLang="en-US" sz="2800" kern="0" dirty="0">
                <a:solidFill>
                  <a:srgbClr val="C123A3"/>
                </a:solidFill>
              </a:rPr>
              <a:t>优势：可以支持超大规模数据存储，灵活的数据模型可以很好地支持</a:t>
            </a:r>
            <a:r>
              <a:rPr lang="en-US" altLang="zh-CN" sz="2800" kern="0" dirty="0">
                <a:solidFill>
                  <a:srgbClr val="C123A3"/>
                </a:solidFill>
              </a:rPr>
              <a:t>Web2.0</a:t>
            </a:r>
            <a:r>
              <a:rPr lang="zh-CN" altLang="en-US" sz="2800" kern="0" dirty="0">
                <a:solidFill>
                  <a:srgbClr val="C123A3"/>
                </a:solidFill>
              </a:rPr>
              <a:t>应用，具有强大的横向扩展能力等</a:t>
            </a:r>
          </a:p>
          <a:p>
            <a:r>
              <a:rPr lang="zh-CN" altLang="en-US" sz="2800" kern="0" dirty="0">
                <a:solidFill>
                  <a:srgbClr val="0070C0"/>
                </a:solidFill>
              </a:rPr>
              <a:t>劣势：缺乏数学理论基础，复杂查询性能不高，大都不能实现事务强一致性，很难实现数据完整性，技术尚不成熟，缺乏专业团队的技术支持，维护较困难等</a:t>
            </a:r>
            <a:endParaRPr lang="zh-CN" altLang="en-US" sz="2800" kern="0" dirty="0"/>
          </a:p>
        </p:txBody>
      </p:sp>
    </p:spTree>
    <p:extLst>
      <p:ext uri="{BB962C8B-B14F-4D97-AF65-F5344CB8AC3E}">
        <p14:creationId xmlns:p14="http://schemas.microsoft.com/office/powerpoint/2010/main" val="423881089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与关系数据库的比较</a:t>
            </a:r>
          </a:p>
        </p:txBody>
      </p:sp>
      <p:sp>
        <p:nvSpPr>
          <p:cNvPr id="3" name="内容占位符 2"/>
          <p:cNvSpPr>
            <a:spLocks noGrp="1"/>
          </p:cNvSpPr>
          <p:nvPr>
            <p:ph idx="1"/>
          </p:nvPr>
        </p:nvSpPr>
        <p:spPr/>
        <p:txBody>
          <a:bodyPr/>
          <a:lstStyle/>
          <a:p>
            <a:r>
              <a:rPr lang="zh-CN" altLang="en-US" dirty="0" smtClean="0"/>
              <a:t>关系数据库</a:t>
            </a:r>
            <a:r>
              <a:rPr lang="zh-CN" altLang="en-US" dirty="0"/>
              <a:t>应用场景：电信、银行等领域的关键业务系统，需要保证强事务一致性</a:t>
            </a:r>
          </a:p>
          <a:p>
            <a:r>
              <a:rPr lang="en-US" altLang="zh-CN" dirty="0"/>
              <a:t>NoSQL</a:t>
            </a:r>
            <a:r>
              <a:rPr lang="zh-CN" altLang="en-US" dirty="0"/>
              <a:t>数据库应用场景：互联网企业、传统企业的非关键业务（比如数据分析）</a:t>
            </a:r>
          </a:p>
          <a:p>
            <a:r>
              <a:rPr lang="zh-CN" altLang="en-US" dirty="0" smtClean="0"/>
              <a:t>采用</a:t>
            </a:r>
            <a:r>
              <a:rPr lang="zh-CN" altLang="en-US" dirty="0"/>
              <a:t>混合架构</a:t>
            </a:r>
          </a:p>
          <a:p>
            <a:pPr lvl="1"/>
            <a:r>
              <a:rPr lang="zh-CN" altLang="en-US" dirty="0"/>
              <a:t>案例：亚马逊公司就使用不同类型的数据库来支撑它的电子商务应用</a:t>
            </a:r>
          </a:p>
          <a:p>
            <a:pPr lvl="1"/>
            <a:r>
              <a:rPr lang="zh-CN" altLang="en-US" dirty="0"/>
              <a:t>对于“购物篮”这种临时性数据，采用键值</a:t>
            </a:r>
            <a:r>
              <a:rPr lang="zh-CN" altLang="en-US" dirty="0" smtClean="0"/>
              <a:t>存储</a:t>
            </a:r>
            <a:endParaRPr lang="en-US" altLang="zh-CN" dirty="0" smtClean="0"/>
          </a:p>
          <a:p>
            <a:pPr lvl="1"/>
            <a:r>
              <a:rPr lang="zh-CN" altLang="en-US" dirty="0" smtClean="0"/>
              <a:t>当前的</a:t>
            </a:r>
            <a:r>
              <a:rPr lang="zh-CN" altLang="en-US" dirty="0"/>
              <a:t>产品和订单</a:t>
            </a:r>
            <a:r>
              <a:rPr lang="zh-CN" altLang="en-US" dirty="0" smtClean="0"/>
              <a:t>信息适合</a:t>
            </a:r>
            <a:r>
              <a:rPr lang="zh-CN" altLang="en-US" dirty="0"/>
              <a:t>存放在关系数据库中</a:t>
            </a:r>
          </a:p>
          <a:p>
            <a:pPr lvl="1"/>
            <a:r>
              <a:rPr lang="zh-CN" altLang="en-US" dirty="0"/>
              <a:t>大量的历史订单</a:t>
            </a:r>
            <a:r>
              <a:rPr lang="zh-CN" altLang="en-US" dirty="0" smtClean="0"/>
              <a:t>信息适合</a:t>
            </a:r>
            <a:r>
              <a:rPr lang="zh-CN" altLang="en-US" dirty="0"/>
              <a:t>保存</a:t>
            </a:r>
            <a:r>
              <a:rPr lang="zh-CN" altLang="en-US" dirty="0" smtClean="0"/>
              <a:t>在文档</a:t>
            </a:r>
            <a:r>
              <a:rPr lang="zh-CN" altLang="en-US" dirty="0"/>
              <a:t>数据库</a:t>
            </a:r>
            <a:r>
              <a:rPr lang="zh-CN" altLang="en-US" dirty="0" smtClean="0"/>
              <a:t>中</a:t>
            </a:r>
            <a:endParaRPr lang="zh-CN" altLang="en-US" dirty="0"/>
          </a:p>
        </p:txBody>
      </p:sp>
    </p:spTree>
    <p:extLst>
      <p:ext uri="{BB962C8B-B14F-4D97-AF65-F5344CB8AC3E}">
        <p14:creationId xmlns:p14="http://schemas.microsoft.com/office/powerpoint/2010/main" val="17788655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三元组</a:t>
            </a:r>
            <a:endParaRPr lang="zh-CN" altLang="en-US" dirty="0"/>
          </a:p>
        </p:txBody>
      </p:sp>
      <p:pic>
        <p:nvPicPr>
          <p:cNvPr id="367618" name="Picture 2"/>
          <p:cNvPicPr>
            <a:picLocks noGrp="1" noChangeAspect="1" noChangeArrowheads="1"/>
          </p:cNvPicPr>
          <p:nvPr>
            <p:ph idx="1"/>
          </p:nvPr>
        </p:nvPicPr>
        <p:blipFill>
          <a:blip r:embed="rId2" cstate="print"/>
          <a:srcRect/>
          <a:stretch>
            <a:fillRect/>
          </a:stretch>
        </p:blipFill>
        <p:spPr>
          <a:xfrm>
            <a:off x="1952625" y="1432523"/>
            <a:ext cx="8280400" cy="5214938"/>
          </a:xfrm>
          <a:ln cap="flat" algn="ctr">
            <a:headEnd type="none" w="med" len="med"/>
            <a:tailEnd type="none" w="med" len="med"/>
          </a:ln>
          <a:effectLst>
            <a:prstShdw prst="shdw17" dist="17961" dir="2700000">
              <a:schemeClr val="bg1">
                <a:gamma/>
                <a:shade val="60000"/>
                <a:invGamma/>
              </a:schemeClr>
            </a:prstShdw>
          </a:effectLst>
        </p:spPr>
      </p:pic>
      <p:sp>
        <p:nvSpPr>
          <p:cNvPr id="4" name="矩形 3"/>
          <p:cNvSpPr/>
          <p:nvPr/>
        </p:nvSpPr>
        <p:spPr>
          <a:xfrm>
            <a:off x="2004344" y="980728"/>
            <a:ext cx="8493031" cy="52322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z="2800" b="1" spc="50" dirty="0">
                <a:ln w="11430"/>
                <a:solidFill>
                  <a:srgbClr val="FF0000"/>
                </a:solidFill>
                <a:effectLst>
                  <a:outerShdw blurRad="76200" dist="50800" dir="5400000" algn="tl" rotWithShape="0">
                    <a:srgbClr val="000000">
                      <a:alpha val="65000"/>
                    </a:srgbClr>
                  </a:outerShdw>
                </a:effectLst>
              </a:rPr>
              <a:t>无所不容的开放架构：</a:t>
            </a:r>
            <a:r>
              <a:rPr lang="en-US" altLang="zh-CN" sz="2800" b="1" spc="50" dirty="0">
                <a:ln w="11430"/>
                <a:solidFill>
                  <a:srgbClr val="FF0000"/>
                </a:solidFill>
                <a:effectLst>
                  <a:outerShdw blurRad="76200" dist="50800" dir="5400000" algn="tl" rotWithShape="0">
                    <a:srgbClr val="000000">
                      <a:alpha val="65000"/>
                    </a:srgbClr>
                  </a:outerShdw>
                </a:effectLst>
              </a:rPr>
              <a:t>&lt;</a:t>
            </a:r>
            <a:r>
              <a:rPr lang="zh-CN" altLang="en-US" sz="2800" b="1" spc="50" dirty="0">
                <a:ln w="11430"/>
                <a:solidFill>
                  <a:srgbClr val="FF0000"/>
                </a:solidFill>
                <a:effectLst>
                  <a:outerShdw blurRad="76200" dist="50800" dir="5400000" algn="tl" rotWithShape="0">
                    <a:srgbClr val="000000">
                      <a:alpha val="65000"/>
                    </a:srgbClr>
                  </a:outerShdw>
                </a:effectLst>
              </a:rPr>
              <a:t>标识符、属性名、属性值</a:t>
            </a:r>
            <a:r>
              <a:rPr lang="en-US" altLang="zh-CN" sz="2800" b="1" spc="50" dirty="0">
                <a:ln w="11430"/>
                <a:solidFill>
                  <a:srgbClr val="FF0000"/>
                </a:solidFill>
                <a:effectLst>
                  <a:outerShdw blurRad="76200" dist="50800" dir="5400000" algn="tl" rotWithShape="0">
                    <a:srgbClr val="000000">
                      <a:alpha val="65000"/>
                    </a:srgbClr>
                  </a:outerShdw>
                </a:effectLst>
              </a:rPr>
              <a:t>&gt;</a:t>
            </a:r>
            <a:endParaRPr lang="zh-CN" altLang="en-US" sz="2800" b="1" spc="50" dirty="0">
              <a:ln w="11430"/>
              <a:solidFill>
                <a:srgbClr val="FF0000"/>
              </a:soli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418282142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NoSQL</a:t>
            </a:r>
            <a:r>
              <a:rPr lang="zh-CN" altLang="en-US" dirty="0" smtClean="0"/>
              <a:t>数据模型</a:t>
            </a:r>
            <a:endParaRPr lang="zh-CN" alt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1" y="1268761"/>
            <a:ext cx="8715193" cy="501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6949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数据模型</a:t>
            </a: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064" y="1465834"/>
            <a:ext cx="8822432" cy="433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68555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数据模型</a:t>
            </a:r>
          </a:p>
        </p:txBody>
      </p:sp>
      <p:pic>
        <p:nvPicPr>
          <p:cNvPr id="4" name="Picture 2" descr="https://pic3.zhimg.com/4b3ef79f6def6d9fc6b6cc76154dceb6_r.jpg"/>
          <p:cNvPicPr>
            <a:picLocks noChangeAspect="1" noChangeArrowheads="1"/>
          </p:cNvPicPr>
          <p:nvPr/>
        </p:nvPicPr>
        <p:blipFill>
          <a:blip r:embed="rId2">
            <a:extLst>
              <a:ext uri="{28A0092B-C50C-407E-A947-70E740481C1C}">
                <a14:useLocalDpi xmlns:a14="http://schemas.microsoft.com/office/drawing/2010/main" val="0"/>
              </a:ext>
            </a:extLst>
          </a:blip>
          <a:srcRect r="-2390" b="2721"/>
          <a:stretch>
            <a:fillRect/>
          </a:stretch>
        </p:blipFill>
        <p:spPr bwMode="auto">
          <a:xfrm>
            <a:off x="2514600" y="1143000"/>
            <a:ext cx="7391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2590800" y="1185864"/>
            <a:ext cx="22098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文档数据库</a:t>
            </a:r>
          </a:p>
        </p:txBody>
      </p:sp>
      <p:sp>
        <p:nvSpPr>
          <p:cNvPr id="6" name="TextBox 5"/>
          <p:cNvSpPr txBox="1">
            <a:spLocks noChangeArrowheads="1"/>
          </p:cNvSpPr>
          <p:nvPr/>
        </p:nvSpPr>
        <p:spPr bwMode="auto">
          <a:xfrm>
            <a:off x="6172200" y="1219200"/>
            <a:ext cx="22098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图数据库</a:t>
            </a:r>
          </a:p>
        </p:txBody>
      </p:sp>
      <p:sp>
        <p:nvSpPr>
          <p:cNvPr id="7" name="TextBox 6"/>
          <p:cNvSpPr txBox="1">
            <a:spLocks noChangeArrowheads="1"/>
          </p:cNvSpPr>
          <p:nvPr/>
        </p:nvSpPr>
        <p:spPr bwMode="auto">
          <a:xfrm>
            <a:off x="2590800" y="3929064"/>
            <a:ext cx="22098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键值数据库</a:t>
            </a:r>
          </a:p>
        </p:txBody>
      </p:sp>
      <p:sp>
        <p:nvSpPr>
          <p:cNvPr id="8" name="TextBox 7"/>
          <p:cNvSpPr txBox="1">
            <a:spLocks noChangeArrowheads="1"/>
          </p:cNvSpPr>
          <p:nvPr/>
        </p:nvSpPr>
        <p:spPr bwMode="auto">
          <a:xfrm>
            <a:off x="6172200" y="3929064"/>
            <a:ext cx="22098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a:t>列族数据库</a:t>
            </a:r>
          </a:p>
        </p:txBody>
      </p:sp>
    </p:spTree>
    <p:extLst>
      <p:ext uri="{BB962C8B-B14F-4D97-AF65-F5344CB8AC3E}">
        <p14:creationId xmlns:p14="http://schemas.microsoft.com/office/powerpoint/2010/main" val="337383631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键值数据库</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663242010"/>
              </p:ext>
            </p:extLst>
          </p:nvPr>
        </p:nvGraphicFramePr>
        <p:xfrm>
          <a:off x="1631504" y="886433"/>
          <a:ext cx="8964488" cy="5854935"/>
        </p:xfrm>
        <a:graphic>
          <a:graphicData uri="http://schemas.openxmlformats.org/drawingml/2006/table">
            <a:tbl>
              <a:tblPr/>
              <a:tblGrid>
                <a:gridCol w="1800200">
                  <a:extLst>
                    <a:ext uri="{9D8B030D-6E8A-4147-A177-3AD203B41FA5}">
                      <a16:colId xmlns:a16="http://schemas.microsoft.com/office/drawing/2014/main" val="20000"/>
                    </a:ext>
                  </a:extLst>
                </a:gridCol>
                <a:gridCol w="7164288">
                  <a:extLst>
                    <a:ext uri="{9D8B030D-6E8A-4147-A177-3AD203B41FA5}">
                      <a16:colId xmlns:a16="http://schemas.microsoft.com/office/drawing/2014/main" val="20001"/>
                    </a:ext>
                  </a:extLst>
                </a:gridCol>
              </a:tblGrid>
              <a:tr h="6192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相关产品</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Redis</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Riak</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SimpleDB</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Chordless</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Scalaris</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Memcached</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104088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数据模型</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键</a:t>
                      </a:r>
                      <a:r>
                        <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值对</a:t>
                      </a:r>
                      <a:endPar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rPr>
                        <a:t>键是一个字符串对象</a:t>
                      </a:r>
                      <a:endParaRPr kumimoji="0" lang="en-US"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rPr>
                        <a:t>值可以是任意类型的数据，比如整型、字符型、数组、列表、集合等</a:t>
                      </a:r>
                      <a:endParaRPr kumimoji="0" lang="zh-CN"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104088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典型应用</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涉及频繁读写、拥有简单数据模型的应用</a:t>
                      </a:r>
                      <a:endPar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rPr>
                        <a:t>内容缓存，比如会话、配置文件、参数、购物车等</a:t>
                      </a:r>
                      <a:endParaRPr kumimoji="0" lang="en-US"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rPr>
                        <a:t>存储配置和用户数据信息的移动应用</a:t>
                      </a:r>
                      <a:endParaRPr kumimoji="0" lang="zh-CN"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6192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优点</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扩展性好，灵活性好，大量写操作时性能高</a:t>
                      </a:r>
                      <a:endPar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61922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缺点</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无法存储结构化信息，条件查询效率较低</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1403492">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800" b="1"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rPr>
                        <a:t>不适用情形</a:t>
                      </a:r>
                      <a:endParaRPr kumimoji="0" lang="zh-CN" altLang="zh-CN" sz="1800" b="1"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rPr>
                        <a:t>不是通过键而是通过值来查：键值数据库根本没有通过值查询的途径</a:t>
                      </a: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rPr>
                        <a:t>需要存储数据之间的关系：在键值数据库中，不能通过两个或两个以上的键来关联数据</a:t>
                      </a: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rPr>
                        <a:t>需要事务的支持：在一些键值数据库中，产生故障时，不可以回滚</a:t>
                      </a:r>
                      <a:endParaRPr kumimoji="0" lang="zh-CN"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7992156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列族数据库</a:t>
            </a:r>
          </a:p>
        </p:txBody>
      </p:sp>
      <p:graphicFrame>
        <p:nvGraphicFramePr>
          <p:cNvPr id="4" name="表格 3"/>
          <p:cNvGraphicFramePr>
            <a:graphicFrameLocks noGrp="1"/>
          </p:cNvGraphicFramePr>
          <p:nvPr>
            <p:extLst>
              <p:ext uri="{D42A27DB-BD31-4B8C-83A1-F6EECF244321}">
                <p14:modId xmlns:p14="http://schemas.microsoft.com/office/powerpoint/2010/main" val="72619775"/>
              </p:ext>
            </p:extLst>
          </p:nvPr>
        </p:nvGraphicFramePr>
        <p:xfrm>
          <a:off x="1631504" y="1052738"/>
          <a:ext cx="8892480" cy="5472606"/>
        </p:xfrm>
        <a:graphic>
          <a:graphicData uri="http://schemas.openxmlformats.org/drawingml/2006/table">
            <a:tbl>
              <a:tblPr/>
              <a:tblGrid>
                <a:gridCol w="2016224">
                  <a:extLst>
                    <a:ext uri="{9D8B030D-6E8A-4147-A177-3AD203B41FA5}">
                      <a16:colId xmlns:a16="http://schemas.microsoft.com/office/drawing/2014/main" val="20000"/>
                    </a:ext>
                  </a:extLst>
                </a:gridCol>
                <a:gridCol w="6876256">
                  <a:extLst>
                    <a:ext uri="{9D8B030D-6E8A-4147-A177-3AD203B41FA5}">
                      <a16:colId xmlns:a16="http://schemas.microsoft.com/office/drawing/2014/main" val="20001"/>
                    </a:ext>
                  </a:extLst>
                </a:gridCol>
              </a:tblGrid>
              <a:tr h="67047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相关产品</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BigTable</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HBase</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Cassandra</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HadoopDB</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GreenPlum</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PNUTS</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67047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数据模型</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列族</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212021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典型应用</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分布式数据存储与管理</a:t>
                      </a:r>
                      <a:endPar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数据在地理上分布于多个数据中心的应用程序</a:t>
                      </a:r>
                      <a:endParaRPr kumimoji="0" lang="en-US"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可以容忍副本中存在短期不一致情况的应用程序</a:t>
                      </a:r>
                      <a:endParaRPr kumimoji="0" lang="en-US"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拥有动态字段的应用程序</a:t>
                      </a:r>
                      <a:endParaRPr kumimoji="0" lang="en-US"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拥有潜在大量数据的应用程序，大到几百</a:t>
                      </a:r>
                      <a:r>
                        <a:rPr kumimoji="0" lang="en-US"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TB</a:t>
                      </a: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的数据</a:t>
                      </a:r>
                      <a:endParaRPr kumimoji="0" lang="zh-CN"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67047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优点</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查找速度快，可扩展性强，容易进行分布式扩展，复杂性低</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67047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缺点</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功能较少，</a:t>
                      </a:r>
                      <a:r>
                        <a:rPr kumimoji="0"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大都</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不支持强事务一致性</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670479">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800" b="1"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rPr>
                        <a:t>不适用情形</a:t>
                      </a:r>
                      <a:endParaRPr kumimoji="0" lang="zh-CN" altLang="zh-CN" sz="1800" b="1"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需要</a:t>
                      </a:r>
                      <a:r>
                        <a:rPr kumimoji="0" lang="en-US"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ACID</a:t>
                      </a: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事务支持的情形，</a:t>
                      </a:r>
                      <a:r>
                        <a:rPr kumimoji="0" lang="en-US"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Cassandra</a:t>
                      </a: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等产品就不适用</a:t>
                      </a:r>
                      <a:endParaRPr kumimoji="0" lang="zh-CN"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4850046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Hbase</a:t>
            </a:r>
            <a:r>
              <a:rPr lang="zh-CN" altLang="en-US" dirty="0" smtClean="0"/>
              <a:t>数据模型</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2040839"/>
            <a:ext cx="6984776" cy="459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703512" y="980729"/>
            <a:ext cx="8640960" cy="954107"/>
          </a:xfrm>
          <a:prstGeom prst="rect">
            <a:avLst/>
          </a:prstGeom>
        </p:spPr>
        <p:txBody>
          <a:bodyPr wrap="square">
            <a:spAutoFit/>
          </a:bodyPr>
          <a:lstStyle/>
          <a:p>
            <a:r>
              <a:rPr lang="en-US" altLang="zh-CN" sz="2800" dirty="0" err="1">
                <a:solidFill>
                  <a:srgbClr val="FF0000"/>
                </a:solidFill>
              </a:rPr>
              <a:t>HBase</a:t>
            </a:r>
            <a:r>
              <a:rPr lang="zh-CN" altLang="en-US" sz="2800" dirty="0">
                <a:solidFill>
                  <a:srgbClr val="FF0000"/>
                </a:solidFill>
              </a:rPr>
              <a:t>中需要根据</a:t>
            </a:r>
            <a:r>
              <a:rPr lang="en-US" altLang="zh-CN" sz="2800" dirty="0">
                <a:solidFill>
                  <a:srgbClr val="FF0000"/>
                </a:solidFill>
              </a:rPr>
              <a:t>[</a:t>
            </a:r>
            <a:r>
              <a:rPr lang="zh-CN" altLang="en-US" sz="2800" dirty="0">
                <a:solidFill>
                  <a:srgbClr val="FF0000"/>
                </a:solidFill>
              </a:rPr>
              <a:t>行键</a:t>
            </a:r>
            <a:r>
              <a:rPr lang="en-US" altLang="zh-CN" sz="2800" dirty="0">
                <a:solidFill>
                  <a:srgbClr val="FF0000"/>
                </a:solidFill>
              </a:rPr>
              <a:t>, </a:t>
            </a:r>
            <a:r>
              <a:rPr lang="zh-CN" altLang="en-US" sz="2800" dirty="0">
                <a:solidFill>
                  <a:srgbClr val="FF0000"/>
                </a:solidFill>
              </a:rPr>
              <a:t>列族</a:t>
            </a:r>
            <a:r>
              <a:rPr lang="en-US" altLang="zh-CN" sz="2800" dirty="0">
                <a:solidFill>
                  <a:srgbClr val="FF0000"/>
                </a:solidFill>
              </a:rPr>
              <a:t>, </a:t>
            </a:r>
            <a:r>
              <a:rPr lang="zh-CN" altLang="en-US" sz="2800" dirty="0">
                <a:solidFill>
                  <a:srgbClr val="FF0000"/>
                </a:solidFill>
              </a:rPr>
              <a:t>列限定符</a:t>
            </a:r>
            <a:r>
              <a:rPr lang="en-US" altLang="zh-CN" sz="2800" dirty="0">
                <a:solidFill>
                  <a:srgbClr val="FF0000"/>
                </a:solidFill>
              </a:rPr>
              <a:t>, </a:t>
            </a:r>
            <a:r>
              <a:rPr lang="zh-CN" altLang="en-US" sz="2800" dirty="0">
                <a:solidFill>
                  <a:srgbClr val="FF0000"/>
                </a:solidFill>
              </a:rPr>
              <a:t>时间戳</a:t>
            </a:r>
            <a:r>
              <a:rPr lang="en-US" altLang="zh-CN" sz="2800" dirty="0">
                <a:solidFill>
                  <a:srgbClr val="FF0000"/>
                </a:solidFill>
              </a:rPr>
              <a:t>]</a:t>
            </a:r>
            <a:r>
              <a:rPr lang="zh-CN" altLang="en-US" sz="2800" dirty="0">
                <a:solidFill>
                  <a:srgbClr val="FF0000"/>
                </a:solidFill>
              </a:rPr>
              <a:t>来确定一个单元格，是一个“四维坐标”</a:t>
            </a:r>
          </a:p>
        </p:txBody>
      </p:sp>
    </p:spTree>
    <p:extLst>
      <p:ext uri="{BB962C8B-B14F-4D97-AF65-F5344CB8AC3E}">
        <p14:creationId xmlns:p14="http://schemas.microsoft.com/office/powerpoint/2010/main" val="108360920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文档数据库</a:t>
            </a:r>
          </a:p>
        </p:txBody>
      </p:sp>
      <p:sp>
        <p:nvSpPr>
          <p:cNvPr id="3" name="内容占位符 2"/>
          <p:cNvSpPr>
            <a:spLocks noGrp="1"/>
          </p:cNvSpPr>
          <p:nvPr>
            <p:ph idx="1"/>
          </p:nvPr>
        </p:nvSpPr>
        <p:spPr>
          <a:xfrm>
            <a:off x="1865314" y="980729"/>
            <a:ext cx="8574087" cy="5500465"/>
          </a:xfrm>
        </p:spPr>
        <p:txBody>
          <a:bodyPr/>
          <a:lstStyle/>
          <a:p>
            <a:r>
              <a:rPr lang="zh-CN" altLang="en-US" dirty="0" smtClean="0"/>
              <a:t>“文档”是</a:t>
            </a:r>
            <a:r>
              <a:rPr lang="zh-CN" altLang="en-US" dirty="0"/>
              <a:t>一个数据记录，这个记录能够对包含的数据类型和内容进行</a:t>
            </a:r>
            <a:r>
              <a:rPr lang="zh-CN" altLang="en-US" dirty="0" smtClean="0"/>
              <a:t>“自描述”</a:t>
            </a:r>
            <a:endParaRPr lang="zh-CN" altLang="en-US" dirty="0"/>
          </a:p>
          <a:p>
            <a:endParaRPr lang="zh-CN" altLang="en-US" dirty="0"/>
          </a:p>
        </p:txBody>
      </p:sp>
      <p:pic>
        <p:nvPicPr>
          <p:cNvPr id="4" name="Picture 2" descr="c:\users\lenovo\appdata\roaming\360se6\User Data\temp\bVkmI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069" y="2043603"/>
            <a:ext cx="75358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4151784" y="4465650"/>
            <a:ext cx="4488884" cy="2280068"/>
          </a:xfrm>
          <a:prstGeom prst="rect">
            <a:avLst/>
          </a:prstGeom>
        </p:spPr>
      </p:pic>
      <p:sp>
        <p:nvSpPr>
          <p:cNvPr id="9" name="矩形 8"/>
          <p:cNvSpPr/>
          <p:nvPr/>
        </p:nvSpPr>
        <p:spPr>
          <a:xfrm>
            <a:off x="6644962" y="4584474"/>
            <a:ext cx="1763624" cy="584775"/>
          </a:xfrm>
          <a:prstGeom prst="rect">
            <a:avLst/>
          </a:prstGeom>
        </p:spPr>
        <p:txBody>
          <a:bodyPr wrap="none">
            <a:spAutoFit/>
          </a:bodyPr>
          <a:lstStyle/>
          <a:p>
            <a:r>
              <a:rPr lang="en-US" altLang="zh-CN" sz="3200" kern="0" dirty="0">
                <a:solidFill>
                  <a:srgbClr val="3333CC"/>
                </a:solidFill>
                <a:effectLst>
                  <a:outerShdw blurRad="38100" dist="38100" dir="2700000" algn="tl">
                    <a:srgbClr val="C0C0C0"/>
                  </a:outerShdw>
                </a:effectLst>
                <a:latin typeface="Tahoma"/>
                <a:ea typeface="隶书"/>
              </a:rPr>
              <a:t>XML</a:t>
            </a:r>
            <a:r>
              <a:rPr lang="zh-CN" altLang="en-US" sz="3200" kern="0" dirty="0">
                <a:solidFill>
                  <a:srgbClr val="3333CC"/>
                </a:solidFill>
                <a:effectLst>
                  <a:outerShdw blurRad="38100" dist="38100" dir="2700000" algn="tl">
                    <a:srgbClr val="C0C0C0"/>
                  </a:outerShdw>
                </a:effectLst>
                <a:latin typeface="Tahoma"/>
                <a:ea typeface="隶书"/>
              </a:rPr>
              <a:t>文档</a:t>
            </a:r>
            <a:endParaRPr lang="zh-CN" altLang="en-US" dirty="0"/>
          </a:p>
        </p:txBody>
      </p:sp>
      <p:sp>
        <p:nvSpPr>
          <p:cNvPr id="11" name="矩形 10"/>
          <p:cNvSpPr/>
          <p:nvPr/>
        </p:nvSpPr>
        <p:spPr>
          <a:xfrm>
            <a:off x="4641445" y="2205001"/>
            <a:ext cx="2098651" cy="584775"/>
          </a:xfrm>
          <a:prstGeom prst="rect">
            <a:avLst/>
          </a:prstGeom>
        </p:spPr>
        <p:txBody>
          <a:bodyPr wrap="none">
            <a:spAutoFit/>
          </a:bodyPr>
          <a:lstStyle/>
          <a:p>
            <a:r>
              <a:rPr lang="en-US" altLang="zh-CN" sz="3200" kern="0" dirty="0">
                <a:solidFill>
                  <a:srgbClr val="3333CC"/>
                </a:solidFill>
                <a:effectLst>
                  <a:outerShdw blurRad="38100" dist="38100" dir="2700000" algn="tl">
                    <a:srgbClr val="C0C0C0"/>
                  </a:outerShdw>
                </a:effectLst>
                <a:latin typeface="Tahoma"/>
                <a:ea typeface="隶书"/>
              </a:rPr>
              <a:t>JSON </a:t>
            </a:r>
            <a:r>
              <a:rPr lang="zh-CN" altLang="en-US" sz="3200" kern="0" dirty="0">
                <a:solidFill>
                  <a:srgbClr val="3333CC"/>
                </a:solidFill>
                <a:effectLst>
                  <a:outerShdw blurRad="38100" dist="38100" dir="2700000" algn="tl">
                    <a:srgbClr val="C0C0C0"/>
                  </a:outerShdw>
                </a:effectLst>
                <a:latin typeface="Tahoma"/>
                <a:ea typeface="隶书"/>
              </a:rPr>
              <a:t>文档</a:t>
            </a:r>
            <a:endParaRPr lang="zh-CN" altLang="en-US" dirty="0"/>
          </a:p>
        </p:txBody>
      </p:sp>
    </p:spTree>
    <p:extLst>
      <p:ext uri="{BB962C8B-B14F-4D97-AF65-F5344CB8AC3E}">
        <p14:creationId xmlns:p14="http://schemas.microsoft.com/office/powerpoint/2010/main" val="2667903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16632"/>
            <a:ext cx="9144000" cy="1446550"/>
          </a:xfrm>
          <a:prstGeom prst="rect">
            <a:avLst/>
          </a:prstGeom>
          <a:noFill/>
        </p:spPr>
        <p:txBody>
          <a:bodyPr wrap="square" lIns="91440" tIns="45720" rIns="91440" bIns="45720">
            <a:spAutoFit/>
          </a:bodyPr>
          <a:lstStyle/>
          <a:p>
            <a:pPr lvl="0"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大数据计算模式及其代表产品</a:t>
            </a:r>
          </a:p>
          <a:p>
            <a:pPr lvl="0" algn="ctr">
              <a:defRPr/>
            </a:pPr>
            <a:endPar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endParaRPr>
          </a:p>
        </p:txBody>
      </p:sp>
      <p:graphicFrame>
        <p:nvGraphicFramePr>
          <p:cNvPr id="4" name="Group 4"/>
          <p:cNvGraphicFramePr>
            <a:graphicFrameLocks noGrp="1"/>
          </p:cNvGraphicFramePr>
          <p:nvPr>
            <p:extLst>
              <p:ext uri="{D42A27DB-BD31-4B8C-83A1-F6EECF244321}">
                <p14:modId xmlns:p14="http://schemas.microsoft.com/office/powerpoint/2010/main" val="182908177"/>
              </p:ext>
            </p:extLst>
          </p:nvPr>
        </p:nvGraphicFramePr>
        <p:xfrm>
          <a:off x="1952854" y="1563182"/>
          <a:ext cx="8712969" cy="3992834"/>
        </p:xfrm>
        <a:graphic>
          <a:graphicData uri="http://schemas.openxmlformats.org/drawingml/2006/table">
            <a:tbl>
              <a:tblPr/>
              <a:tblGrid>
                <a:gridCol w="2253354">
                  <a:extLst>
                    <a:ext uri="{9D8B030D-6E8A-4147-A177-3AD203B41FA5}">
                      <a16:colId xmlns:a16="http://schemas.microsoft.com/office/drawing/2014/main" val="20000"/>
                    </a:ext>
                  </a:extLst>
                </a:gridCol>
                <a:gridCol w="2829527">
                  <a:extLst>
                    <a:ext uri="{9D8B030D-6E8A-4147-A177-3AD203B41FA5}">
                      <a16:colId xmlns:a16="http://schemas.microsoft.com/office/drawing/2014/main" val="20001"/>
                    </a:ext>
                  </a:extLst>
                </a:gridCol>
                <a:gridCol w="3630088">
                  <a:extLst>
                    <a:ext uri="{9D8B030D-6E8A-4147-A177-3AD203B41FA5}">
                      <a16:colId xmlns:a16="http://schemas.microsoft.com/office/drawing/2014/main" val="20002"/>
                    </a:ext>
                  </a:extLst>
                </a:gridCol>
              </a:tblGrid>
              <a:tr h="380912">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华文新魏" panose="02010800040101010101" pitchFamily="2" charset="-122"/>
                          <a:ea typeface="华文新魏" panose="02010800040101010101" pitchFamily="2" charset="-122"/>
                        </a:rPr>
                        <a:t>大数据计算模式</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华文新魏" panose="02010800040101010101" pitchFamily="2" charset="-122"/>
                          <a:ea typeface="华文新魏" panose="02010800040101010101" pitchFamily="2" charset="-122"/>
                        </a:rPr>
                        <a:t>解决问题</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rgbClr val="FFFFFF"/>
                          </a:solidFill>
                          <a:effectLst/>
                          <a:latin typeface="华文新魏" panose="02010800040101010101" pitchFamily="2" charset="-122"/>
                          <a:ea typeface="华文新魏" panose="02010800040101010101" pitchFamily="2" charset="-122"/>
                        </a:rPr>
                        <a:t>代表产品</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64005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批处理计算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针对大规模数据的批量处理</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MapReduce、Spark等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18876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流计算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针对流数据的实时计算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Storm、S4、Flume、Streams、Puma、DStream、Super Mario、银河流数据处理平台等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157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图计算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针对大规模图结构数据的处理</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Pregel、GraphX、Giraph、PowerGraph、Hama、GoldenOrb等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64005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查询分析计算</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大规模数据的存储管理和查询分析</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Dremel、Hive、Cassandra、Impala等</a:t>
                      </a:r>
                    </a:p>
                  </a:txBody>
                  <a:tcPr marT="45709" marB="4570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45703541"/>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文档数据库</a:t>
            </a:r>
          </a:p>
        </p:txBody>
      </p:sp>
      <p:graphicFrame>
        <p:nvGraphicFramePr>
          <p:cNvPr id="4" name="表格 3"/>
          <p:cNvGraphicFramePr>
            <a:graphicFrameLocks noGrp="1"/>
          </p:cNvGraphicFramePr>
          <p:nvPr>
            <p:extLst>
              <p:ext uri="{D42A27DB-BD31-4B8C-83A1-F6EECF244321}">
                <p14:modId xmlns:p14="http://schemas.microsoft.com/office/powerpoint/2010/main" val="734742232"/>
              </p:ext>
            </p:extLst>
          </p:nvPr>
        </p:nvGraphicFramePr>
        <p:xfrm>
          <a:off x="1668016" y="1219201"/>
          <a:ext cx="8892480" cy="5349240"/>
        </p:xfrm>
        <a:graphic>
          <a:graphicData uri="http://schemas.openxmlformats.org/drawingml/2006/table">
            <a:tbl>
              <a:tblPr/>
              <a:tblGrid>
                <a:gridCol w="1844549">
                  <a:extLst>
                    <a:ext uri="{9D8B030D-6E8A-4147-A177-3AD203B41FA5}">
                      <a16:colId xmlns:a16="http://schemas.microsoft.com/office/drawing/2014/main" val="20000"/>
                    </a:ext>
                  </a:extLst>
                </a:gridCol>
                <a:gridCol w="7047931">
                  <a:extLst>
                    <a:ext uri="{9D8B030D-6E8A-4147-A177-3AD203B41FA5}">
                      <a16:colId xmlns:a16="http://schemas.microsoft.com/office/drawing/2014/main" val="20001"/>
                    </a:ext>
                  </a:extLst>
                </a:gridCol>
              </a:tblGrid>
              <a:tr h="40156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相关产品</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MongoDB</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CouchDB</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Terrastore</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ThruDB</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RavenDB</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SisoDB</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RaptorDB</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CloudKit</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Perservere</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Jackrabbit</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60234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数据模型</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键</a:t>
                      </a:r>
                      <a:r>
                        <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值</a:t>
                      </a:r>
                      <a:endPar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值（</a:t>
                      </a:r>
                      <a:r>
                        <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value</a:t>
                      </a:r>
                      <a:r>
                        <a:rPr kumimoji="0"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）是</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版本化的文档</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60234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典型应用</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存储、索引并管理面向文档的数据或者类似的半结构化数据</a:t>
                      </a:r>
                      <a:endPar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比如，用于后台具有大量读写操作的网站、使用</a:t>
                      </a:r>
                      <a:r>
                        <a:rPr kumimoji="0" lang="en-US"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JSON</a:t>
                      </a: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数据结构的应用、使用嵌套结构等非规范化数据的应用程序</a:t>
                      </a:r>
                      <a:endParaRPr kumimoji="0" lang="zh-CN"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60234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优点</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性能好</a:t>
                      </a:r>
                      <a:r>
                        <a:rPr kumimoji="0"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（高并发）</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，灵活性高，复杂性低，数据结构灵活</a:t>
                      </a:r>
                      <a:endPar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提供嵌入式文档功能，将经常查询的数据存储在同一个文档中</a:t>
                      </a:r>
                      <a:endPar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既可以根据键来构建索引，也可以根据内容构建索引</a:t>
                      </a:r>
                      <a:endPar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39172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缺点</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缺乏统一的查询语法</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401564">
                <a:tc>
                  <a:txBody>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en-US" sz="1800" b="1"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rPr>
                        <a:t>不适用情形</a:t>
                      </a:r>
                      <a:endParaRPr kumimoji="0" lang="zh-CN" altLang="zh-CN" sz="1800" b="1"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mn-cs"/>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在不同的文档上添加事务。文档数据库并不支持文档间的事务，如果对这方面有需求则不应该选用这个解决方案</a:t>
                      </a:r>
                      <a:endParaRPr kumimoji="0" lang="zh-CN"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467532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7" name="文本框 3"/>
          <p:cNvSpPr txBox="1">
            <a:spLocks noChangeArrowheads="1"/>
          </p:cNvSpPr>
          <p:nvPr/>
        </p:nvSpPr>
        <p:spPr bwMode="auto">
          <a:xfrm>
            <a:off x="3088208" y="984920"/>
            <a:ext cx="1047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author:</a:t>
            </a:r>
          </a:p>
        </p:txBody>
      </p:sp>
      <p:sp>
        <p:nvSpPr>
          <p:cNvPr id="8" name="文本框 4"/>
          <p:cNvSpPr txBox="1">
            <a:spLocks noChangeArrowheads="1"/>
          </p:cNvSpPr>
          <p:nvPr/>
        </p:nvSpPr>
        <p:spPr bwMode="auto">
          <a:xfrm>
            <a:off x="2935808" y="1975520"/>
            <a:ext cx="12842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t>blogposts:</a:t>
            </a:r>
          </a:p>
        </p:txBody>
      </p:sp>
      <p:sp>
        <p:nvSpPr>
          <p:cNvPr id="9" name="文本框 6"/>
          <p:cNvSpPr txBox="1">
            <a:spLocks noChangeArrowheads="1"/>
          </p:cNvSpPr>
          <p:nvPr/>
        </p:nvSpPr>
        <p:spPr bwMode="auto">
          <a:xfrm>
            <a:off x="2859609" y="2924944"/>
            <a:ext cx="1381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comments:</a:t>
            </a:r>
          </a:p>
        </p:txBody>
      </p:sp>
      <p:pic>
        <p:nvPicPr>
          <p:cNvPr id="10" name="tabl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3608" y="908721"/>
            <a:ext cx="32131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tabl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83608" y="1746921"/>
            <a:ext cx="53848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tabl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83608" y="2924945"/>
            <a:ext cx="44386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
          <p:cNvSpPr txBox="1">
            <a:spLocks noChangeArrowheads="1"/>
          </p:cNvSpPr>
          <p:nvPr/>
        </p:nvSpPr>
        <p:spPr bwMode="auto">
          <a:xfrm>
            <a:off x="1958280" y="3933057"/>
            <a:ext cx="84582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dirty="0"/>
              <a:t>{</a:t>
            </a:r>
          </a:p>
          <a:p>
            <a:pPr>
              <a:spcBef>
                <a:spcPct val="0"/>
              </a:spcBef>
              <a:buFontTx/>
              <a:buNone/>
            </a:pPr>
            <a:r>
              <a:rPr lang="en-US" altLang="zh-CN" sz="2000" dirty="0"/>
              <a:t>“id”:1,</a:t>
            </a:r>
          </a:p>
          <a:p>
            <a:pPr>
              <a:spcBef>
                <a:spcPct val="0"/>
              </a:spcBef>
              <a:buFontTx/>
              <a:buNone/>
            </a:pPr>
            <a:r>
              <a:rPr lang="en-US" altLang="zh-CN" sz="2000" dirty="0"/>
              <a:t>“</a:t>
            </a:r>
            <a:r>
              <a:rPr lang="en-US" altLang="zh-CN" sz="2000" dirty="0" err="1"/>
              <a:t>author”:”Jane</a:t>
            </a:r>
            <a:r>
              <a:rPr lang="en-US" altLang="zh-CN" sz="2000" dirty="0"/>
              <a:t>”,</a:t>
            </a:r>
          </a:p>
          <a:p>
            <a:pPr>
              <a:spcBef>
                <a:spcPct val="0"/>
              </a:spcBef>
              <a:buFontTx/>
              <a:buNone/>
            </a:pPr>
            <a:r>
              <a:rPr lang="en-US" altLang="zh-CN" sz="2000" dirty="0"/>
              <a:t>“blogposts”:{</a:t>
            </a:r>
          </a:p>
          <a:p>
            <a:pPr>
              <a:spcBef>
                <a:spcPct val="0"/>
              </a:spcBef>
              <a:buFontTx/>
              <a:buNone/>
            </a:pPr>
            <a:r>
              <a:rPr lang="en-US" altLang="zh-CN" sz="2000" dirty="0"/>
              <a:t>                    “tile”:”</a:t>
            </a:r>
            <a:r>
              <a:rPr lang="en-US" altLang="zh-CN" sz="2000" dirty="0" err="1"/>
              <a:t>MyFirstPost</a:t>
            </a:r>
            <a:r>
              <a:rPr lang="en-US" altLang="zh-CN" sz="2000" dirty="0"/>
              <a:t>”, “comment”:{</a:t>
            </a:r>
          </a:p>
          <a:p>
            <a:pPr>
              <a:spcBef>
                <a:spcPct val="0"/>
              </a:spcBef>
              <a:buFontTx/>
              <a:buNone/>
            </a:pPr>
            <a:r>
              <a:rPr lang="en-US" altLang="zh-CN" sz="2000" dirty="0"/>
              <a:t>                                                                     “</a:t>
            </a:r>
            <a:r>
              <a:rPr lang="en-US" altLang="zh-CN" sz="2000" dirty="0" err="1"/>
              <a:t>by”:”Ada”,”text”:”Good</a:t>
            </a:r>
            <a:r>
              <a:rPr lang="en-US" altLang="zh-CN" sz="2000" dirty="0"/>
              <a:t> post”</a:t>
            </a:r>
          </a:p>
          <a:p>
            <a:pPr>
              <a:spcBef>
                <a:spcPct val="0"/>
              </a:spcBef>
              <a:buFontTx/>
              <a:buNone/>
            </a:pPr>
            <a:r>
              <a:rPr lang="en-US" altLang="zh-CN" sz="2000" dirty="0"/>
              <a:t>                                                                      }                  </a:t>
            </a:r>
          </a:p>
          <a:p>
            <a:pPr>
              <a:spcBef>
                <a:spcPct val="0"/>
              </a:spcBef>
              <a:buFontTx/>
              <a:buNone/>
            </a:pPr>
            <a:r>
              <a:rPr lang="en-US" altLang="zh-CN" sz="2000" dirty="0"/>
              <a:t>                   }</a:t>
            </a:r>
          </a:p>
          <a:p>
            <a:pPr>
              <a:spcBef>
                <a:spcPct val="0"/>
              </a:spcBef>
              <a:buFontTx/>
              <a:buNone/>
            </a:pPr>
            <a:r>
              <a:rPr lang="en-US" altLang="zh-CN" sz="2000" dirty="0"/>
              <a:t>}</a:t>
            </a:r>
            <a:endParaRPr lang="zh-CN" altLang="en-US" sz="2000" dirty="0"/>
          </a:p>
        </p:txBody>
      </p:sp>
      <p:sp>
        <p:nvSpPr>
          <p:cNvPr id="14" name="直角上箭头 13"/>
          <p:cNvSpPr/>
          <p:nvPr/>
        </p:nvSpPr>
        <p:spPr bwMode="auto">
          <a:xfrm rot="15074600" flipH="1">
            <a:off x="5978562" y="3806433"/>
            <a:ext cx="662687" cy="1404435"/>
          </a:xfrm>
          <a:prstGeom prst="bentUp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zh-CN" altLang="en-US">
              <a:ea typeface="宋体" pitchFamily="2" charset="-122"/>
            </a:endParaRPr>
          </a:p>
        </p:txBody>
      </p:sp>
    </p:spTree>
    <p:extLst>
      <p:ext uri="{BB962C8B-B14F-4D97-AF65-F5344CB8AC3E}">
        <p14:creationId xmlns:p14="http://schemas.microsoft.com/office/powerpoint/2010/main" val="334908033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图形数据库</a:t>
            </a:r>
          </a:p>
        </p:txBody>
      </p:sp>
      <p:graphicFrame>
        <p:nvGraphicFramePr>
          <p:cNvPr id="4" name="表格 3"/>
          <p:cNvGraphicFramePr>
            <a:graphicFrameLocks noGrp="1"/>
          </p:cNvGraphicFramePr>
          <p:nvPr>
            <p:extLst>
              <p:ext uri="{D42A27DB-BD31-4B8C-83A1-F6EECF244321}">
                <p14:modId xmlns:p14="http://schemas.microsoft.com/office/powerpoint/2010/main" val="3449856159"/>
              </p:ext>
            </p:extLst>
          </p:nvPr>
        </p:nvGraphicFramePr>
        <p:xfrm>
          <a:off x="1703512" y="1514956"/>
          <a:ext cx="8784976" cy="3858260"/>
        </p:xfrm>
        <a:graphic>
          <a:graphicData uri="http://schemas.openxmlformats.org/drawingml/2006/table">
            <a:tbl>
              <a:tblPr/>
              <a:tblGrid>
                <a:gridCol w="2300466">
                  <a:extLst>
                    <a:ext uri="{9D8B030D-6E8A-4147-A177-3AD203B41FA5}">
                      <a16:colId xmlns:a16="http://schemas.microsoft.com/office/drawing/2014/main" val="20000"/>
                    </a:ext>
                  </a:extLst>
                </a:gridCol>
                <a:gridCol w="6484510">
                  <a:extLst>
                    <a:ext uri="{9D8B030D-6E8A-4147-A177-3AD203B41FA5}">
                      <a16:colId xmlns:a16="http://schemas.microsoft.com/office/drawing/2014/main" val="20001"/>
                    </a:ext>
                  </a:extLst>
                </a:gridCol>
              </a:tblGrid>
              <a:tr h="7588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相关产品</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Neo4J</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OrientDB</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InfoGrid</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Infinite Graph</a:t>
                      </a: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a:t>
                      </a:r>
                      <a:r>
                        <a:rPr kumimoji="0" lang="en-US" altLang="zh-CN" sz="18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GraphDB</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7588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数据模型</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图结构</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7588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典型应用</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专门用于处理具有高度相互关联关系的数据，比较适合于社交网络、模式识别、依赖分析、推荐系统以及路径寻找等问题</a:t>
                      </a:r>
                      <a:endParaRPr kumimoji="0" lang="zh-CN" altLang="zh-CN" sz="1800" b="0" i="0" u="none" strike="noStrike" kern="1200"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7588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优点</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灵活性高，支持复杂的图形算法，可用于构建复杂的关系图谱</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7588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缺点</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rPr>
                        <a:t>复杂性高，只能支持一定的数据规模</a:t>
                      </a:r>
                      <a:endParaRPr kumimoji="0" lang="zh-CN"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3252832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led2"/>
          <p:cNvPicPr>
            <a:picLocks noChangeAspect="1" noChangeArrowheads="1"/>
          </p:cNvPicPr>
          <p:nvPr/>
        </p:nvPicPr>
        <p:blipFill>
          <a:blip r:embed="rId3" cstate="print"/>
          <a:srcRect/>
          <a:stretch>
            <a:fillRect/>
          </a:stretch>
        </p:blipFill>
        <p:spPr bwMode="auto">
          <a:xfrm>
            <a:off x="5167314" y="692697"/>
            <a:ext cx="1584325" cy="1584325"/>
          </a:xfrm>
          <a:prstGeom prst="rect">
            <a:avLst/>
          </a:prstGeom>
          <a:noFill/>
          <a:ln w="9525">
            <a:noFill/>
            <a:miter lim="800000"/>
            <a:headEnd/>
            <a:tailEnd/>
          </a:ln>
        </p:spPr>
      </p:pic>
      <p:pic>
        <p:nvPicPr>
          <p:cNvPr id="23555" name="Picture 10" descr="led2"/>
          <p:cNvPicPr>
            <a:picLocks noChangeAspect="1" noChangeArrowheads="1"/>
          </p:cNvPicPr>
          <p:nvPr/>
        </p:nvPicPr>
        <p:blipFill>
          <a:blip r:embed="rId3" cstate="print"/>
          <a:srcRect/>
          <a:stretch>
            <a:fillRect/>
          </a:stretch>
        </p:blipFill>
        <p:spPr bwMode="auto">
          <a:xfrm>
            <a:off x="2800186" y="4215533"/>
            <a:ext cx="1584325" cy="1584325"/>
          </a:xfrm>
          <a:prstGeom prst="rect">
            <a:avLst/>
          </a:prstGeom>
          <a:noFill/>
          <a:ln w="9525">
            <a:noFill/>
            <a:miter lim="800000"/>
            <a:headEnd/>
            <a:tailEnd/>
          </a:ln>
        </p:spPr>
      </p:pic>
      <p:sp>
        <p:nvSpPr>
          <p:cNvPr id="37" name="矩形 36"/>
          <p:cNvSpPr/>
          <p:nvPr/>
        </p:nvSpPr>
        <p:spPr>
          <a:xfrm>
            <a:off x="5348331" y="831157"/>
            <a:ext cx="1111202" cy="1200329"/>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数据</a:t>
            </a:r>
            <a:endParaRPr lang="en-US" altLang="zh-CN" sz="3600" b="1" dirty="0">
              <a:ln w="1905"/>
              <a:solidFill>
                <a:srgbClr val="FF0000"/>
              </a:solidFill>
              <a:effectLst>
                <a:innerShdw blurRad="69850" dist="43180" dir="5400000">
                  <a:srgbClr val="000000">
                    <a:alpha val="65000"/>
                  </a:srgbClr>
                </a:innerShdw>
              </a:effectLst>
            </a:endParaRPr>
          </a:p>
          <a:p>
            <a:pPr algn="ctr">
              <a:defRPr/>
            </a:pPr>
            <a:r>
              <a:rPr lang="zh-CN" altLang="en-US" sz="3600" b="1" dirty="0">
                <a:ln w="1905"/>
                <a:solidFill>
                  <a:srgbClr val="FF0000"/>
                </a:solidFill>
                <a:effectLst>
                  <a:innerShdw blurRad="69850" dist="43180" dir="5400000">
                    <a:srgbClr val="000000">
                      <a:alpha val="65000"/>
                    </a:srgbClr>
                  </a:innerShdw>
                </a:effectLst>
              </a:rPr>
              <a:t>模型</a:t>
            </a:r>
          </a:p>
        </p:txBody>
      </p:sp>
      <p:sp>
        <p:nvSpPr>
          <p:cNvPr id="43" name="矩形 42"/>
          <p:cNvSpPr/>
          <p:nvPr/>
        </p:nvSpPr>
        <p:spPr>
          <a:xfrm>
            <a:off x="3035095" y="4530557"/>
            <a:ext cx="1111202"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查询</a:t>
            </a:r>
            <a:endParaRPr lang="en-US" altLang="zh-CN" sz="3600" b="1" dirty="0">
              <a:ln w="1905"/>
              <a:solidFill>
                <a:srgbClr val="FF0000"/>
              </a:solidFill>
              <a:effectLst>
                <a:innerShdw blurRad="69850" dist="43180" dir="5400000">
                  <a:srgbClr val="000000">
                    <a:alpha val="65000"/>
                  </a:srgbClr>
                </a:innerShdw>
              </a:effectLst>
            </a:endParaRPr>
          </a:p>
        </p:txBody>
      </p:sp>
      <p:pic>
        <p:nvPicPr>
          <p:cNvPr id="23559" name="Picture 7" descr="led2"/>
          <p:cNvPicPr>
            <a:picLocks noChangeAspect="1" noChangeArrowheads="1"/>
          </p:cNvPicPr>
          <p:nvPr/>
        </p:nvPicPr>
        <p:blipFill>
          <a:blip r:embed="rId3" cstate="print"/>
          <a:srcRect/>
          <a:stretch>
            <a:fillRect/>
          </a:stretch>
        </p:blipFill>
        <p:spPr bwMode="auto">
          <a:xfrm>
            <a:off x="4953000" y="2962821"/>
            <a:ext cx="2159000" cy="2159000"/>
          </a:xfrm>
          <a:prstGeom prst="rect">
            <a:avLst/>
          </a:prstGeom>
          <a:noFill/>
          <a:ln w="9525">
            <a:noFill/>
            <a:miter lim="800000"/>
            <a:headEnd/>
            <a:tailEnd/>
          </a:ln>
        </p:spPr>
      </p:pic>
      <p:pic>
        <p:nvPicPr>
          <p:cNvPr id="23560" name="Picture 13" descr="led2"/>
          <p:cNvPicPr>
            <a:picLocks noChangeAspect="1" noChangeArrowheads="1"/>
          </p:cNvPicPr>
          <p:nvPr/>
        </p:nvPicPr>
        <p:blipFill>
          <a:blip r:embed="rId3" cstate="print"/>
          <a:srcRect/>
          <a:stretch>
            <a:fillRect/>
          </a:stretch>
        </p:blipFill>
        <p:spPr bwMode="auto">
          <a:xfrm>
            <a:off x="7536012" y="4359549"/>
            <a:ext cx="1584325" cy="1584325"/>
          </a:xfrm>
          <a:prstGeom prst="rect">
            <a:avLst/>
          </a:prstGeom>
          <a:noFill/>
          <a:ln w="9525">
            <a:noFill/>
            <a:miter lim="800000"/>
            <a:headEnd/>
            <a:tailEnd/>
          </a:ln>
        </p:spPr>
      </p:pic>
      <p:sp>
        <p:nvSpPr>
          <p:cNvPr id="27" name="Line 16"/>
          <p:cNvSpPr>
            <a:spLocks noChangeShapeType="1"/>
          </p:cNvSpPr>
          <p:nvPr/>
        </p:nvSpPr>
        <p:spPr bwMode="auto">
          <a:xfrm flipH="1">
            <a:off x="4297190" y="4215565"/>
            <a:ext cx="574675" cy="360363"/>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
        <p:nvSpPr>
          <p:cNvPr id="28" name="Line 17"/>
          <p:cNvSpPr>
            <a:spLocks noChangeShapeType="1"/>
          </p:cNvSpPr>
          <p:nvPr/>
        </p:nvSpPr>
        <p:spPr bwMode="auto">
          <a:xfrm>
            <a:off x="7121787" y="4334329"/>
            <a:ext cx="503237" cy="360362"/>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
        <p:nvSpPr>
          <p:cNvPr id="29" name="矩形 28"/>
          <p:cNvSpPr/>
          <p:nvPr/>
        </p:nvSpPr>
        <p:spPr>
          <a:xfrm>
            <a:off x="7545866" y="4793338"/>
            <a:ext cx="1574470"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一致性</a:t>
            </a:r>
          </a:p>
        </p:txBody>
      </p:sp>
      <p:sp>
        <p:nvSpPr>
          <p:cNvPr id="30" name="矩形 29"/>
          <p:cNvSpPr/>
          <p:nvPr/>
        </p:nvSpPr>
        <p:spPr>
          <a:xfrm>
            <a:off x="4793899" y="3423445"/>
            <a:ext cx="2448106" cy="830997"/>
          </a:xfrm>
          <a:prstGeom prst="rect">
            <a:avLst/>
          </a:prstGeom>
          <a:noFill/>
        </p:spPr>
        <p:txBody>
          <a:bodyPr wrap="none">
            <a:spAutoFit/>
          </a:bodyPr>
          <a:lstStyle/>
          <a:p>
            <a:pPr algn="ctr">
              <a:defRPr/>
            </a:pPr>
            <a:r>
              <a:rPr lang="en-US" altLang="zh-CN" sz="4800" b="1" spc="300" dirty="0">
                <a:ln w="11430" cmpd="sng">
                  <a:solidFill>
                    <a:srgbClr val="00E4A8">
                      <a:tint val="10000"/>
                    </a:srgbClr>
                  </a:solidFill>
                  <a:prstDash val="solid"/>
                  <a:miter lim="800000"/>
                </a:ln>
                <a:gradFill>
                  <a:gsLst>
                    <a:gs pos="0">
                      <a:srgbClr val="000082"/>
                    </a:gs>
                    <a:gs pos="30000">
                      <a:srgbClr val="66008F"/>
                    </a:gs>
                    <a:gs pos="64999">
                      <a:srgbClr val="BA0066"/>
                    </a:gs>
                    <a:gs pos="89999">
                      <a:srgbClr val="FF0000"/>
                    </a:gs>
                    <a:gs pos="100000">
                      <a:srgbClr val="FF8200"/>
                    </a:gs>
                  </a:gsLst>
                  <a:lin ang="5400000" scaled="0"/>
                </a:gradFill>
                <a:effectLst>
                  <a:glow rad="45500">
                    <a:srgbClr val="00E4A8">
                      <a:satMod val="220000"/>
                      <a:alpha val="35000"/>
                    </a:srgbClr>
                  </a:glow>
                </a:effectLst>
              </a:rPr>
              <a:t>NoSQL</a:t>
            </a:r>
            <a:endParaRPr lang="zh-CN" altLang="en-US" sz="4800" b="1" spc="300" dirty="0">
              <a:ln w="11430" cmpd="sng">
                <a:solidFill>
                  <a:srgbClr val="00E4A8">
                    <a:tint val="10000"/>
                  </a:srgbClr>
                </a:solidFill>
                <a:prstDash val="solid"/>
                <a:miter lim="800000"/>
              </a:ln>
              <a:gradFill>
                <a:gsLst>
                  <a:gs pos="0">
                    <a:srgbClr val="000082"/>
                  </a:gs>
                  <a:gs pos="30000">
                    <a:srgbClr val="66008F"/>
                  </a:gs>
                  <a:gs pos="64999">
                    <a:srgbClr val="BA0066"/>
                  </a:gs>
                  <a:gs pos="89999">
                    <a:srgbClr val="FF0000"/>
                  </a:gs>
                  <a:gs pos="100000">
                    <a:srgbClr val="FF8200"/>
                  </a:gs>
                </a:gsLst>
                <a:lin ang="5400000" scaled="0"/>
              </a:gradFill>
              <a:effectLst>
                <a:glow rad="45500">
                  <a:srgbClr val="00E4A8">
                    <a:satMod val="220000"/>
                    <a:alpha val="35000"/>
                  </a:srgbClr>
                </a:glow>
              </a:effectLst>
            </a:endParaRPr>
          </a:p>
        </p:txBody>
      </p:sp>
      <p:sp>
        <p:nvSpPr>
          <p:cNvPr id="13" name="Line 16"/>
          <p:cNvSpPr>
            <a:spLocks noChangeShapeType="1"/>
          </p:cNvSpPr>
          <p:nvPr/>
        </p:nvSpPr>
        <p:spPr bwMode="auto">
          <a:xfrm flipV="1">
            <a:off x="5951984" y="2200548"/>
            <a:ext cx="0" cy="762273"/>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Tree>
    <p:extLst>
      <p:ext uri="{BB962C8B-B14F-4D97-AF65-F5344CB8AC3E}">
        <p14:creationId xmlns:p14="http://schemas.microsoft.com/office/powerpoint/2010/main" val="371632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3555"/>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0" y="9186"/>
            <a:ext cx="12192000" cy="883493"/>
          </a:xfrm>
        </p:spPr>
        <p:txBody>
          <a:bodyPr/>
          <a:lstStyle/>
          <a:p>
            <a:pPr eaLnBrk="1" hangingPunct="1"/>
            <a:r>
              <a:rPr lang="zh-CN" altLang="en-US" dirty="0" smtClean="0"/>
              <a:t>黄金世纪</a:t>
            </a:r>
            <a:r>
              <a:rPr lang="zh-CN" altLang="en-US" sz="3600" dirty="0">
                <a:latin typeface="Times New Roman" pitchFamily="18" charset="0"/>
              </a:rPr>
              <a:t>——</a:t>
            </a:r>
            <a:r>
              <a:rPr lang="en-US" altLang="zh-CN" dirty="0"/>
              <a:t>SQL</a:t>
            </a:r>
            <a:r>
              <a:rPr lang="zh-CN" altLang="en-US" dirty="0"/>
              <a:t>查询</a:t>
            </a:r>
          </a:p>
        </p:txBody>
      </p:sp>
      <p:sp>
        <p:nvSpPr>
          <p:cNvPr id="54276" name="Text Box 6" descr="Large confetti"/>
          <p:cNvSpPr txBox="1">
            <a:spLocks noChangeArrowheads="1"/>
          </p:cNvSpPr>
          <p:nvPr/>
        </p:nvSpPr>
        <p:spPr bwMode="auto">
          <a:xfrm>
            <a:off x="4022725" y="2095500"/>
            <a:ext cx="184150" cy="762000"/>
          </a:xfrm>
          <a:prstGeom prst="rect">
            <a:avLst/>
          </a:prstGeom>
          <a:noFill/>
          <a:ln w="12700" cap="sq">
            <a:noFill/>
            <a:miter lim="800000"/>
            <a:headEnd type="none" w="sm" len="sm"/>
            <a:tailEnd type="none" w="sm" len="sm"/>
          </a:ln>
        </p:spPr>
        <p:txBody>
          <a:bodyPr wrap="none" anchor="ctr">
            <a:spAutoFit/>
          </a:bodyPr>
          <a:lstStyle/>
          <a:p>
            <a:pPr algn="ctr">
              <a:spcBef>
                <a:spcPct val="50000"/>
              </a:spcBef>
              <a:defRPr/>
            </a:pPr>
            <a:endParaRPr lang="zh-CN" altLang="en-US" sz="4400">
              <a:solidFill>
                <a:srgbClr val="333399"/>
              </a:solidFill>
              <a:latin typeface="Times New Roman" pitchFamily="18" charset="0"/>
            </a:endParaRPr>
          </a:p>
        </p:txBody>
      </p:sp>
      <p:sp>
        <p:nvSpPr>
          <p:cNvPr id="24586" name="Rectangle 10"/>
          <p:cNvSpPr>
            <a:spLocks noGrp="1" noChangeArrowheads="1"/>
          </p:cNvSpPr>
          <p:nvPr>
            <p:ph type="body" idx="1"/>
          </p:nvPr>
        </p:nvSpPr>
        <p:spPr>
          <a:xfrm>
            <a:off x="1905000" y="1196752"/>
            <a:ext cx="8574088" cy="5410200"/>
          </a:xfrm>
        </p:spPr>
        <p:txBody>
          <a:bodyPr/>
          <a:lstStyle/>
          <a:p>
            <a:pPr eaLnBrk="1" hangingPunct="1">
              <a:lnSpc>
                <a:spcPct val="90000"/>
              </a:lnSpc>
              <a:defRPr/>
            </a:pPr>
            <a:r>
              <a:rPr lang="zh-CN" altLang="en-US" sz="2800" dirty="0">
                <a:latin typeface="华文新魏" pitchFamily="2" charset="-122"/>
              </a:rPr>
              <a:t>求向位于北京的工程供应了红色零件的供应商名称</a:t>
            </a:r>
          </a:p>
          <a:p>
            <a:pPr lvl="1" eaLnBrk="1" hangingPunct="1">
              <a:lnSpc>
                <a:spcPct val="90000"/>
              </a:lnSpc>
              <a:buFont typeface="Wingdings" pitchFamily="2" charset="2"/>
              <a:buNone/>
              <a:defRPr/>
            </a:pPr>
            <a:r>
              <a:rPr lang="en-US" altLang="zh-CN" sz="2400" dirty="0">
                <a:solidFill>
                  <a:schemeClr val="tx2"/>
                </a:solidFill>
                <a:latin typeface="华文新魏" pitchFamily="2" charset="-122"/>
              </a:rPr>
              <a:t>		</a:t>
            </a:r>
            <a:r>
              <a:rPr lang="en-US" altLang="zh-CN" sz="2400" b="1" dirty="0">
                <a:solidFill>
                  <a:schemeClr val="tx2"/>
                </a:solidFill>
                <a:latin typeface="Times New Roman" pitchFamily="18" charset="0"/>
              </a:rPr>
              <a:t>SELECT   </a:t>
            </a:r>
            <a:r>
              <a:rPr lang="zh-CN" altLang="en-US" sz="2400" b="1" dirty="0">
                <a:solidFill>
                  <a:schemeClr val="tx2"/>
                </a:solidFill>
                <a:latin typeface="Times New Roman" pitchFamily="18" charset="0"/>
              </a:rPr>
              <a:t>供应商名称</a:t>
            </a:r>
            <a:endParaRPr lang="en-US" altLang="zh-CN" sz="2400" b="1" dirty="0">
              <a:solidFill>
                <a:schemeClr val="tx2"/>
              </a:solidFill>
              <a:latin typeface="Times New Roman" pitchFamily="18" charset="0"/>
            </a:endParaRPr>
          </a:p>
          <a:p>
            <a:pPr lvl="1" eaLnBrk="1" hangingPunct="1">
              <a:lnSpc>
                <a:spcPct val="90000"/>
              </a:lnSpc>
              <a:buFont typeface="Wingdings" pitchFamily="2" charset="2"/>
              <a:buNone/>
              <a:defRPr/>
            </a:pPr>
            <a:r>
              <a:rPr lang="en-US" altLang="zh-CN" sz="2400" b="1" dirty="0">
                <a:solidFill>
                  <a:schemeClr val="tx2"/>
                </a:solidFill>
                <a:latin typeface="Times New Roman" pitchFamily="18" charset="0"/>
              </a:rPr>
              <a:t>		FROM      </a:t>
            </a:r>
            <a:r>
              <a:rPr lang="zh-CN" altLang="en-US" sz="2400" b="1" dirty="0">
                <a:solidFill>
                  <a:schemeClr val="tx2"/>
                </a:solidFill>
                <a:latin typeface="Times New Roman" pitchFamily="18" charset="0"/>
              </a:rPr>
              <a:t>供应商，零件，工程，供应</a:t>
            </a:r>
            <a:endParaRPr lang="en-US" altLang="zh-CN" sz="2400" b="1" dirty="0">
              <a:solidFill>
                <a:schemeClr val="tx2"/>
              </a:solidFill>
              <a:latin typeface="Times New Roman" pitchFamily="18" charset="0"/>
            </a:endParaRPr>
          </a:p>
          <a:p>
            <a:pPr algn="l" eaLnBrk="1" hangingPunct="1">
              <a:lnSpc>
                <a:spcPct val="90000"/>
              </a:lnSpc>
              <a:spcBef>
                <a:spcPct val="50000"/>
              </a:spcBef>
              <a:buClrTx/>
              <a:buSzTx/>
              <a:buFontTx/>
              <a:buNone/>
              <a:defRPr/>
            </a:pPr>
            <a:r>
              <a:rPr lang="en-US" altLang="zh-CN" sz="2400" b="1" dirty="0">
                <a:solidFill>
                  <a:schemeClr val="tx2"/>
                </a:solidFill>
                <a:latin typeface="Times New Roman" pitchFamily="18" charset="0"/>
                <a:ea typeface="华文新魏" pitchFamily="2" charset="-122"/>
              </a:rPr>
              <a:t>		WHERE   </a:t>
            </a:r>
            <a:r>
              <a:rPr lang="zh-CN" altLang="en-US" sz="2400" b="1" dirty="0">
                <a:solidFill>
                  <a:schemeClr val="tx2"/>
                </a:solidFill>
                <a:latin typeface="Times New Roman" pitchFamily="18" charset="0"/>
                <a:ea typeface="华文新魏" pitchFamily="2" charset="-122"/>
              </a:rPr>
              <a:t>供应</a:t>
            </a:r>
            <a:r>
              <a:rPr lang="en-US" altLang="zh-CN" sz="2400" b="1" dirty="0">
                <a:solidFill>
                  <a:schemeClr val="tx2"/>
                </a:solidFill>
                <a:latin typeface="Times New Roman" pitchFamily="18" charset="0"/>
                <a:ea typeface="华文新魏" pitchFamily="2" charset="-122"/>
              </a:rPr>
              <a:t>.</a:t>
            </a:r>
            <a:r>
              <a:rPr lang="zh-CN" altLang="en-US" sz="2400" b="1" dirty="0">
                <a:solidFill>
                  <a:schemeClr val="tx2"/>
                </a:solidFill>
                <a:latin typeface="Times New Roman" pitchFamily="18" charset="0"/>
                <a:ea typeface="华文新魏" pitchFamily="2" charset="-122"/>
              </a:rPr>
              <a:t>供应商号</a:t>
            </a:r>
            <a:r>
              <a:rPr lang="en-US" altLang="zh-CN" sz="2400" b="1" dirty="0">
                <a:solidFill>
                  <a:schemeClr val="tx2"/>
                </a:solidFill>
                <a:latin typeface="Times New Roman" pitchFamily="18" charset="0"/>
                <a:ea typeface="华文新魏" pitchFamily="2" charset="-122"/>
              </a:rPr>
              <a:t> =</a:t>
            </a:r>
            <a:r>
              <a:rPr lang="zh-CN" altLang="en-US" sz="2400" b="1" dirty="0">
                <a:solidFill>
                  <a:schemeClr val="tx2"/>
                </a:solidFill>
                <a:latin typeface="Times New Roman" pitchFamily="18" charset="0"/>
                <a:ea typeface="华文新魏" pitchFamily="2" charset="-122"/>
              </a:rPr>
              <a:t>供应商</a:t>
            </a:r>
            <a:r>
              <a:rPr lang="en-US" altLang="zh-CN" sz="2400" b="1" dirty="0">
                <a:solidFill>
                  <a:schemeClr val="tx2"/>
                </a:solidFill>
                <a:latin typeface="Times New Roman" pitchFamily="18" charset="0"/>
                <a:ea typeface="华文新魏" pitchFamily="2" charset="-122"/>
              </a:rPr>
              <a:t>.</a:t>
            </a:r>
            <a:r>
              <a:rPr lang="zh-CN" altLang="en-US" sz="2400" b="1" dirty="0">
                <a:solidFill>
                  <a:schemeClr val="tx2"/>
                </a:solidFill>
                <a:latin typeface="Times New Roman" pitchFamily="18" charset="0"/>
                <a:ea typeface="华文新魏" pitchFamily="2" charset="-122"/>
              </a:rPr>
              <a:t>供应商号</a:t>
            </a:r>
            <a:endParaRPr lang="en-US" altLang="zh-CN" sz="2400" b="1" dirty="0">
              <a:solidFill>
                <a:schemeClr val="tx2"/>
              </a:solidFill>
              <a:latin typeface="Times New Roman" pitchFamily="18" charset="0"/>
              <a:ea typeface="华文新魏" pitchFamily="2" charset="-122"/>
            </a:endParaRPr>
          </a:p>
          <a:p>
            <a:pPr algn="l" eaLnBrk="1" hangingPunct="1">
              <a:lnSpc>
                <a:spcPct val="90000"/>
              </a:lnSpc>
              <a:spcBef>
                <a:spcPct val="50000"/>
              </a:spcBef>
              <a:buClrTx/>
              <a:buSzTx/>
              <a:buFontTx/>
              <a:buNone/>
              <a:defRPr/>
            </a:pPr>
            <a:r>
              <a:rPr lang="en-US" altLang="zh-CN" sz="2400" b="1" dirty="0">
                <a:solidFill>
                  <a:schemeClr val="tx2"/>
                </a:solidFill>
                <a:latin typeface="Times New Roman" pitchFamily="18" charset="0"/>
                <a:ea typeface="华文新魏" pitchFamily="2" charset="-122"/>
              </a:rPr>
              <a:t>     	   AND      </a:t>
            </a:r>
            <a:r>
              <a:rPr lang="zh-CN" altLang="en-US" sz="2400" b="1" dirty="0">
                <a:solidFill>
                  <a:schemeClr val="tx2"/>
                </a:solidFill>
                <a:latin typeface="Times New Roman" pitchFamily="18" charset="0"/>
                <a:ea typeface="华文新魏" pitchFamily="2" charset="-122"/>
              </a:rPr>
              <a:t>供应</a:t>
            </a:r>
            <a:r>
              <a:rPr lang="en-US" altLang="zh-CN" sz="2400" b="1" dirty="0">
                <a:solidFill>
                  <a:schemeClr val="tx2"/>
                </a:solidFill>
                <a:latin typeface="Times New Roman" pitchFamily="18" charset="0"/>
                <a:ea typeface="华文新魏" pitchFamily="2" charset="-122"/>
              </a:rPr>
              <a:t>.</a:t>
            </a:r>
            <a:r>
              <a:rPr lang="zh-CN" altLang="en-US" sz="2400" b="1" dirty="0">
                <a:solidFill>
                  <a:schemeClr val="tx2"/>
                </a:solidFill>
                <a:latin typeface="Times New Roman" pitchFamily="18" charset="0"/>
                <a:ea typeface="华文新魏" pitchFamily="2" charset="-122"/>
              </a:rPr>
              <a:t>零件号</a:t>
            </a:r>
            <a:r>
              <a:rPr lang="en-US" altLang="zh-CN" sz="2400" b="1" dirty="0">
                <a:solidFill>
                  <a:schemeClr val="tx2"/>
                </a:solidFill>
                <a:latin typeface="Times New Roman" pitchFamily="18" charset="0"/>
                <a:ea typeface="华文新魏" pitchFamily="2" charset="-122"/>
              </a:rPr>
              <a:t> = </a:t>
            </a:r>
            <a:r>
              <a:rPr lang="zh-CN" altLang="en-US" sz="2400" b="1" dirty="0">
                <a:solidFill>
                  <a:schemeClr val="tx2"/>
                </a:solidFill>
                <a:latin typeface="Times New Roman" pitchFamily="18" charset="0"/>
                <a:ea typeface="华文新魏" pitchFamily="2" charset="-122"/>
              </a:rPr>
              <a:t>零件</a:t>
            </a:r>
            <a:r>
              <a:rPr lang="en-US" altLang="zh-CN" sz="2400" b="1" dirty="0">
                <a:solidFill>
                  <a:schemeClr val="tx2"/>
                </a:solidFill>
                <a:latin typeface="Times New Roman" pitchFamily="18" charset="0"/>
                <a:ea typeface="华文新魏" pitchFamily="2" charset="-122"/>
              </a:rPr>
              <a:t>.</a:t>
            </a:r>
            <a:r>
              <a:rPr lang="zh-CN" altLang="en-US" sz="2400" b="1" dirty="0">
                <a:solidFill>
                  <a:schemeClr val="tx2"/>
                </a:solidFill>
                <a:latin typeface="Times New Roman" pitchFamily="18" charset="0"/>
                <a:ea typeface="华文新魏" pitchFamily="2" charset="-122"/>
              </a:rPr>
              <a:t>零件号</a:t>
            </a:r>
            <a:endParaRPr lang="en-US" altLang="zh-CN" sz="2400" b="1" dirty="0">
              <a:solidFill>
                <a:schemeClr val="tx2"/>
              </a:solidFill>
              <a:latin typeface="Times New Roman" pitchFamily="18" charset="0"/>
              <a:ea typeface="华文新魏" pitchFamily="2" charset="-122"/>
            </a:endParaRPr>
          </a:p>
          <a:p>
            <a:pPr algn="l" eaLnBrk="1" hangingPunct="1">
              <a:lnSpc>
                <a:spcPct val="90000"/>
              </a:lnSpc>
              <a:spcBef>
                <a:spcPct val="50000"/>
              </a:spcBef>
              <a:buClrTx/>
              <a:buSzTx/>
              <a:buFontTx/>
              <a:buNone/>
              <a:defRPr/>
            </a:pPr>
            <a:r>
              <a:rPr lang="en-US" altLang="zh-CN" sz="2400" b="1" dirty="0">
                <a:solidFill>
                  <a:schemeClr val="tx2"/>
                </a:solidFill>
                <a:latin typeface="Times New Roman" pitchFamily="18" charset="0"/>
                <a:ea typeface="华文新魏" pitchFamily="2" charset="-122"/>
              </a:rPr>
              <a:t> 		   AND      </a:t>
            </a:r>
            <a:r>
              <a:rPr lang="zh-CN" altLang="en-US" sz="2400" b="1" dirty="0">
                <a:solidFill>
                  <a:schemeClr val="tx2"/>
                </a:solidFill>
                <a:latin typeface="Times New Roman" pitchFamily="18" charset="0"/>
                <a:ea typeface="华文新魏" pitchFamily="2" charset="-122"/>
              </a:rPr>
              <a:t>供应</a:t>
            </a:r>
            <a:r>
              <a:rPr lang="en-US" altLang="zh-CN" sz="2400" b="1" dirty="0">
                <a:solidFill>
                  <a:schemeClr val="tx2"/>
                </a:solidFill>
                <a:latin typeface="Times New Roman" pitchFamily="18" charset="0"/>
                <a:ea typeface="华文新魏" pitchFamily="2" charset="-122"/>
              </a:rPr>
              <a:t>.</a:t>
            </a:r>
            <a:r>
              <a:rPr lang="zh-CN" altLang="en-US" sz="2400" b="1" dirty="0">
                <a:solidFill>
                  <a:schemeClr val="tx2"/>
                </a:solidFill>
                <a:latin typeface="Times New Roman" pitchFamily="18" charset="0"/>
                <a:ea typeface="华文新魏" pitchFamily="2" charset="-122"/>
              </a:rPr>
              <a:t>工程号</a:t>
            </a:r>
            <a:r>
              <a:rPr lang="en-US" altLang="zh-CN" sz="2400" b="1" dirty="0">
                <a:solidFill>
                  <a:schemeClr val="tx2"/>
                </a:solidFill>
                <a:latin typeface="Times New Roman" pitchFamily="18" charset="0"/>
                <a:ea typeface="华文新魏" pitchFamily="2" charset="-122"/>
              </a:rPr>
              <a:t> = </a:t>
            </a:r>
            <a:r>
              <a:rPr lang="zh-CN" altLang="en-US" sz="2400" b="1" dirty="0">
                <a:solidFill>
                  <a:schemeClr val="tx2"/>
                </a:solidFill>
                <a:latin typeface="Times New Roman" pitchFamily="18" charset="0"/>
                <a:ea typeface="华文新魏" pitchFamily="2" charset="-122"/>
              </a:rPr>
              <a:t>工程</a:t>
            </a:r>
            <a:r>
              <a:rPr lang="en-US" altLang="zh-CN" sz="2400" b="1" dirty="0">
                <a:solidFill>
                  <a:schemeClr val="tx2"/>
                </a:solidFill>
                <a:latin typeface="Times New Roman" pitchFamily="18" charset="0"/>
                <a:ea typeface="华文新魏" pitchFamily="2" charset="-122"/>
              </a:rPr>
              <a:t>.</a:t>
            </a:r>
            <a:r>
              <a:rPr lang="zh-CN" altLang="en-US" sz="2400" b="1" dirty="0">
                <a:solidFill>
                  <a:schemeClr val="tx2"/>
                </a:solidFill>
                <a:latin typeface="Times New Roman" pitchFamily="18" charset="0"/>
                <a:ea typeface="华文新魏" pitchFamily="2" charset="-122"/>
              </a:rPr>
              <a:t>工程号</a:t>
            </a:r>
            <a:endParaRPr lang="en-US" altLang="zh-CN" sz="2400" b="1" dirty="0">
              <a:solidFill>
                <a:schemeClr val="tx2"/>
              </a:solidFill>
              <a:latin typeface="Times New Roman" pitchFamily="18" charset="0"/>
              <a:ea typeface="华文新魏" pitchFamily="2" charset="-122"/>
            </a:endParaRPr>
          </a:p>
          <a:p>
            <a:pPr algn="l" eaLnBrk="1" hangingPunct="1">
              <a:lnSpc>
                <a:spcPct val="90000"/>
              </a:lnSpc>
              <a:spcBef>
                <a:spcPct val="50000"/>
              </a:spcBef>
              <a:buClrTx/>
              <a:buSzTx/>
              <a:buFontTx/>
              <a:buNone/>
              <a:defRPr/>
            </a:pPr>
            <a:r>
              <a:rPr lang="en-US" altLang="zh-CN" sz="2400" b="1" dirty="0">
                <a:solidFill>
                  <a:schemeClr val="tx2"/>
                </a:solidFill>
                <a:latin typeface="Times New Roman" pitchFamily="18" charset="0"/>
                <a:ea typeface="华文新魏" pitchFamily="2" charset="-122"/>
              </a:rPr>
              <a:t>     	   AND      </a:t>
            </a:r>
            <a:r>
              <a:rPr lang="zh-CN" altLang="en-US" sz="2400" b="1" dirty="0">
                <a:solidFill>
                  <a:schemeClr val="tx2"/>
                </a:solidFill>
                <a:latin typeface="Times New Roman" pitchFamily="18" charset="0"/>
                <a:ea typeface="华文新魏" pitchFamily="2" charset="-122"/>
              </a:rPr>
              <a:t>工程</a:t>
            </a:r>
            <a:r>
              <a:rPr lang="en-US" altLang="zh-CN" sz="2400" b="1" dirty="0">
                <a:solidFill>
                  <a:schemeClr val="tx2"/>
                </a:solidFill>
                <a:latin typeface="Times New Roman" pitchFamily="18" charset="0"/>
                <a:ea typeface="华文新魏" pitchFamily="2" charset="-122"/>
              </a:rPr>
              <a:t>.</a:t>
            </a:r>
            <a:r>
              <a:rPr lang="zh-CN" altLang="en-US" sz="2400" b="1" dirty="0">
                <a:solidFill>
                  <a:schemeClr val="tx2"/>
                </a:solidFill>
                <a:latin typeface="Times New Roman" pitchFamily="18" charset="0"/>
                <a:ea typeface="华文新魏" pitchFamily="2" charset="-122"/>
              </a:rPr>
              <a:t>城市名</a:t>
            </a:r>
            <a:r>
              <a:rPr lang="en-US" altLang="zh-CN" sz="2400" b="1" dirty="0">
                <a:solidFill>
                  <a:schemeClr val="tx2"/>
                </a:solidFill>
                <a:latin typeface="Times New Roman" pitchFamily="18" charset="0"/>
                <a:ea typeface="华文新魏" pitchFamily="2" charset="-122"/>
              </a:rPr>
              <a:t> = “</a:t>
            </a:r>
            <a:r>
              <a:rPr lang="zh-CN" altLang="en-US" sz="2400" b="1" dirty="0">
                <a:solidFill>
                  <a:schemeClr val="tx2"/>
                </a:solidFill>
                <a:latin typeface="Times New Roman" pitchFamily="18" charset="0"/>
                <a:ea typeface="华文新魏" pitchFamily="2" charset="-122"/>
              </a:rPr>
              <a:t>北京</a:t>
            </a:r>
            <a:r>
              <a:rPr lang="en-US" altLang="zh-CN" sz="2400" b="1" dirty="0">
                <a:solidFill>
                  <a:schemeClr val="tx2"/>
                </a:solidFill>
                <a:latin typeface="Times New Roman" pitchFamily="18" charset="0"/>
                <a:ea typeface="华文新魏" pitchFamily="2" charset="-122"/>
              </a:rPr>
              <a:t>”</a:t>
            </a:r>
          </a:p>
          <a:p>
            <a:pPr algn="l" eaLnBrk="1" hangingPunct="1">
              <a:lnSpc>
                <a:spcPct val="90000"/>
              </a:lnSpc>
              <a:spcBef>
                <a:spcPct val="50000"/>
              </a:spcBef>
              <a:buClrTx/>
              <a:buSzTx/>
              <a:buFontTx/>
              <a:buNone/>
              <a:defRPr/>
            </a:pPr>
            <a:r>
              <a:rPr lang="en-US" altLang="zh-CN" sz="2400" b="1" dirty="0">
                <a:solidFill>
                  <a:schemeClr val="tx2"/>
                </a:solidFill>
                <a:latin typeface="Times New Roman" pitchFamily="18" charset="0"/>
                <a:ea typeface="华文新魏" pitchFamily="2" charset="-122"/>
              </a:rPr>
              <a:t>     	   AND      </a:t>
            </a:r>
            <a:r>
              <a:rPr lang="zh-CN" altLang="en-US" sz="2400" b="1" dirty="0">
                <a:solidFill>
                  <a:schemeClr val="tx2"/>
                </a:solidFill>
                <a:latin typeface="Times New Roman" pitchFamily="18" charset="0"/>
                <a:ea typeface="华文新魏" pitchFamily="2" charset="-122"/>
              </a:rPr>
              <a:t>零件</a:t>
            </a:r>
            <a:r>
              <a:rPr lang="en-US" altLang="zh-CN" sz="2400" b="1" dirty="0">
                <a:solidFill>
                  <a:schemeClr val="tx2"/>
                </a:solidFill>
                <a:latin typeface="Times New Roman" pitchFamily="18" charset="0"/>
                <a:ea typeface="华文新魏" pitchFamily="2" charset="-122"/>
              </a:rPr>
              <a:t>.</a:t>
            </a:r>
            <a:r>
              <a:rPr lang="zh-CN" altLang="en-US" sz="2400" b="1" dirty="0">
                <a:solidFill>
                  <a:schemeClr val="tx2"/>
                </a:solidFill>
                <a:latin typeface="Times New Roman" pitchFamily="18" charset="0"/>
                <a:ea typeface="华文新魏" pitchFamily="2" charset="-122"/>
              </a:rPr>
              <a:t>颜色</a:t>
            </a:r>
            <a:r>
              <a:rPr lang="en-US" altLang="zh-CN" sz="2400" b="1" dirty="0">
                <a:solidFill>
                  <a:schemeClr val="tx2"/>
                </a:solidFill>
                <a:latin typeface="Times New Roman" pitchFamily="18" charset="0"/>
                <a:ea typeface="华文新魏" pitchFamily="2" charset="-122"/>
              </a:rPr>
              <a:t> = “</a:t>
            </a:r>
            <a:r>
              <a:rPr lang="zh-CN" altLang="en-US" sz="2400" b="1" dirty="0">
                <a:solidFill>
                  <a:schemeClr val="tx2"/>
                </a:solidFill>
                <a:latin typeface="Times New Roman" pitchFamily="18" charset="0"/>
                <a:ea typeface="华文新魏" pitchFamily="2" charset="-122"/>
              </a:rPr>
              <a:t>红色</a:t>
            </a:r>
            <a:r>
              <a:rPr lang="en-US" altLang="zh-CN" sz="2400" b="1" dirty="0">
                <a:solidFill>
                  <a:schemeClr val="tx2"/>
                </a:solidFill>
                <a:latin typeface="Times New Roman" pitchFamily="18" charset="0"/>
                <a:ea typeface="华文新魏" pitchFamily="2" charset="-122"/>
              </a:rPr>
              <a:t>”</a:t>
            </a:r>
            <a:r>
              <a:rPr lang="en-US" altLang="zh-CN" sz="2400" b="1" dirty="0">
                <a:solidFill>
                  <a:schemeClr val="tx2"/>
                </a:solidFill>
                <a:latin typeface="华文新魏" pitchFamily="2" charset="-122"/>
                <a:ea typeface="华文新魏" pitchFamily="2" charset="-122"/>
              </a:rPr>
              <a:t> </a:t>
            </a:r>
          </a:p>
        </p:txBody>
      </p:sp>
      <p:sp>
        <p:nvSpPr>
          <p:cNvPr id="2" name="矩形 1"/>
          <p:cNvSpPr/>
          <p:nvPr/>
        </p:nvSpPr>
        <p:spPr>
          <a:xfrm>
            <a:off x="2711624" y="5733256"/>
            <a:ext cx="6408712" cy="867930"/>
          </a:xfrm>
          <a:prstGeom prst="rect">
            <a:avLst/>
          </a:prstGeom>
        </p:spPr>
        <p:txBody>
          <a:bodyPr wrap="square">
            <a:spAutoFit/>
          </a:bodyPr>
          <a:lstStyle/>
          <a:p>
            <a:pPr lvl="1" algn="ctr" eaLnBrk="1" hangingPunct="1">
              <a:lnSpc>
                <a:spcPct val="90000"/>
              </a:lnSpc>
              <a:defRPr/>
            </a:pPr>
            <a:r>
              <a:rPr lang="zh-CN" altLang="en-US" sz="2800" dirty="0">
                <a:solidFill>
                  <a:srgbClr val="FF0000"/>
                </a:solidFill>
                <a:latin typeface="华文新魏" pitchFamily="2" charset="-122"/>
              </a:rPr>
              <a:t>声明性查询：高度非过程化，只需提查询要求，由系统完成查询过程</a:t>
            </a:r>
            <a:endParaRPr lang="en-US" altLang="zh-CN" sz="2800" dirty="0">
              <a:solidFill>
                <a:srgbClr val="FF0000"/>
              </a:solidFill>
              <a:latin typeface="华文新魏" pitchFamily="2" charset="-122"/>
            </a:endParaRPr>
          </a:p>
        </p:txBody>
      </p:sp>
    </p:spTree>
    <p:extLst>
      <p:ext uri="{BB962C8B-B14F-4D97-AF65-F5344CB8AC3E}">
        <p14:creationId xmlns:p14="http://schemas.microsoft.com/office/powerpoint/2010/main" val="351225349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Pig </a:t>
            </a:r>
            <a:r>
              <a:rPr lang="en-US" altLang="zh-CN" dirty="0" smtClean="0"/>
              <a:t>Latin</a:t>
            </a:r>
            <a:endParaRPr lang="zh-CN" altLang="en-US" dirty="0"/>
          </a:p>
        </p:txBody>
      </p:sp>
      <p:sp>
        <p:nvSpPr>
          <p:cNvPr id="4" name="矩形 3"/>
          <p:cNvSpPr>
            <a:spLocks noChangeArrowheads="1"/>
          </p:cNvSpPr>
          <p:nvPr/>
        </p:nvSpPr>
        <p:spPr bwMode="auto">
          <a:xfrm>
            <a:off x="1631950" y="1628775"/>
            <a:ext cx="8928100" cy="3785652"/>
          </a:xfrm>
          <a:prstGeom prst="rect">
            <a:avLst/>
          </a:prstGeom>
          <a:noFill/>
          <a:ln w="9525">
            <a:noFill/>
            <a:miter lim="800000"/>
            <a:headEnd/>
            <a:tailEnd/>
          </a:ln>
        </p:spPr>
        <p:txBody>
          <a:bodyPr>
            <a:spAutoFit/>
          </a:bodyPr>
          <a:lstStyle/>
          <a:p>
            <a:pPr>
              <a:lnSpc>
                <a:spcPct val="200000"/>
              </a:lnSpc>
            </a:pPr>
            <a:r>
              <a:rPr lang="en-US" altLang="zh-CN" dirty="0" err="1"/>
              <a:t>Good_urls</a:t>
            </a:r>
            <a:r>
              <a:rPr lang="en-US" altLang="zh-CN" dirty="0"/>
              <a:t> = FILTER </a:t>
            </a:r>
            <a:r>
              <a:rPr lang="en-US" altLang="zh-CN" dirty="0" err="1"/>
              <a:t>urls</a:t>
            </a:r>
            <a:r>
              <a:rPr lang="en-US" altLang="zh-CN" dirty="0"/>
              <a:t> BY </a:t>
            </a:r>
            <a:r>
              <a:rPr lang="en-US" altLang="zh-CN" dirty="0" err="1"/>
              <a:t>pagerank</a:t>
            </a:r>
            <a:r>
              <a:rPr lang="en-US" altLang="zh-CN" dirty="0"/>
              <a:t> &gt; 0.2;</a:t>
            </a:r>
          </a:p>
          <a:p>
            <a:pPr>
              <a:lnSpc>
                <a:spcPct val="200000"/>
              </a:lnSpc>
            </a:pPr>
            <a:r>
              <a:rPr lang="en-US" altLang="zh-CN" dirty="0"/>
              <a:t>Groups = GROUP </a:t>
            </a:r>
            <a:r>
              <a:rPr lang="en-US" altLang="zh-CN" dirty="0" err="1"/>
              <a:t>Good_urls</a:t>
            </a:r>
            <a:r>
              <a:rPr lang="en-US" altLang="zh-CN" dirty="0"/>
              <a:t> BY category;</a:t>
            </a:r>
          </a:p>
          <a:p>
            <a:pPr>
              <a:lnSpc>
                <a:spcPct val="200000"/>
              </a:lnSpc>
            </a:pPr>
            <a:r>
              <a:rPr lang="en-US" altLang="zh-CN" dirty="0" err="1"/>
              <a:t>Big_groups</a:t>
            </a:r>
            <a:r>
              <a:rPr lang="en-US" altLang="zh-CN" dirty="0"/>
              <a:t> = FILTER Groups by COUNT(</a:t>
            </a:r>
            <a:r>
              <a:rPr lang="en-US" altLang="zh-CN" dirty="0" err="1"/>
              <a:t>Good_urls</a:t>
            </a:r>
            <a:r>
              <a:rPr lang="en-US" altLang="zh-CN" dirty="0"/>
              <a:t>) &gt; 1,000,000;</a:t>
            </a:r>
          </a:p>
          <a:p>
            <a:pPr>
              <a:lnSpc>
                <a:spcPct val="200000"/>
              </a:lnSpc>
            </a:pPr>
            <a:r>
              <a:rPr lang="en-US" altLang="zh-CN" dirty="0"/>
              <a:t>Output = FOREACH </a:t>
            </a:r>
            <a:r>
              <a:rPr lang="en-US" altLang="zh-CN" dirty="0" err="1"/>
              <a:t>Big_groups</a:t>
            </a:r>
            <a:r>
              <a:rPr lang="en-US" altLang="zh-CN" dirty="0"/>
              <a:t> GENERATE category, 	AVG(</a:t>
            </a:r>
            <a:r>
              <a:rPr lang="en-US" altLang="zh-CN" dirty="0" err="1"/>
              <a:t>Good_urls</a:t>
            </a:r>
            <a:r>
              <a:rPr lang="en-US" altLang="zh-CN" dirty="0"/>
              <a:t>, AVG(</a:t>
            </a:r>
            <a:r>
              <a:rPr lang="en-US" altLang="zh-CN" dirty="0" err="1"/>
              <a:t>Good_urls.pagerank</a:t>
            </a:r>
            <a:r>
              <a:rPr lang="en-US" altLang="zh-CN" dirty="0"/>
              <a:t>);</a:t>
            </a:r>
          </a:p>
        </p:txBody>
      </p:sp>
    </p:spTree>
    <p:extLst>
      <p:ext uri="{BB962C8B-B14F-4D97-AF65-F5344CB8AC3E}">
        <p14:creationId xmlns:p14="http://schemas.microsoft.com/office/powerpoint/2010/main" val="386015676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NoSQL</a:t>
            </a:r>
            <a:r>
              <a:rPr lang="zh-CN" altLang="en-US" dirty="0" smtClean="0"/>
              <a:t>查询</a:t>
            </a:r>
            <a:endParaRPr lang="zh-CN" altLang="en-US" dirty="0"/>
          </a:p>
        </p:txBody>
      </p:sp>
      <p:sp>
        <p:nvSpPr>
          <p:cNvPr id="3" name="内容占位符 2"/>
          <p:cNvSpPr>
            <a:spLocks noGrp="1"/>
          </p:cNvSpPr>
          <p:nvPr>
            <p:ph idx="1"/>
          </p:nvPr>
        </p:nvSpPr>
        <p:spPr/>
        <p:txBody>
          <a:bodyPr/>
          <a:lstStyle/>
          <a:p>
            <a:r>
              <a:rPr lang="en-US" altLang="zh-CN" dirty="0" smtClean="0"/>
              <a:t>PUT + GET</a:t>
            </a:r>
          </a:p>
          <a:p>
            <a:r>
              <a:rPr lang="zh-CN" altLang="en-US" dirty="0"/>
              <a:t>路径</a:t>
            </a:r>
            <a:r>
              <a:rPr lang="zh-CN" altLang="en-US" dirty="0" smtClean="0"/>
              <a:t>查询：</a:t>
            </a:r>
            <a:r>
              <a:rPr lang="en-US" altLang="zh-CN" dirty="0" smtClean="0"/>
              <a:t>XPATH, .A.B.C.</a:t>
            </a:r>
          </a:p>
          <a:p>
            <a:r>
              <a:rPr lang="zh-CN" altLang="en-US" dirty="0" smtClean="0"/>
              <a:t>表达能力欠缺</a:t>
            </a:r>
            <a:endParaRPr lang="en-US" altLang="zh-CN" dirty="0" smtClean="0"/>
          </a:p>
          <a:p>
            <a:r>
              <a:rPr lang="zh-CN" altLang="en-US" dirty="0" smtClean="0"/>
              <a:t>过程化声明，无索引支持，无模式支持</a:t>
            </a:r>
            <a:endParaRPr lang="en-US" altLang="zh-CN" dirty="0" smtClean="0"/>
          </a:p>
          <a:p>
            <a:r>
              <a:rPr lang="zh-CN" altLang="en-US" dirty="0" smtClean="0"/>
              <a:t>蓦然回首：还是</a:t>
            </a:r>
            <a:r>
              <a:rPr lang="en-US" altLang="zh-CN" dirty="0" smtClean="0"/>
              <a:t>SQL</a:t>
            </a:r>
            <a:r>
              <a:rPr lang="zh-CN" altLang="en-US" dirty="0" smtClean="0"/>
              <a:t>好</a:t>
            </a:r>
            <a:endParaRPr lang="en-US" altLang="zh-CN" dirty="0" smtClean="0"/>
          </a:p>
          <a:p>
            <a:r>
              <a:rPr lang="en-US" altLang="zh-CN" dirty="0" err="1" smtClean="0"/>
              <a:t>SparkSQL</a:t>
            </a:r>
            <a:endParaRPr lang="zh-CN" altLang="en-US" dirty="0"/>
          </a:p>
        </p:txBody>
      </p:sp>
    </p:spTree>
    <p:extLst>
      <p:ext uri="{BB962C8B-B14F-4D97-AF65-F5344CB8AC3E}">
        <p14:creationId xmlns:p14="http://schemas.microsoft.com/office/powerpoint/2010/main" val="407160151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led2"/>
          <p:cNvPicPr>
            <a:picLocks noChangeAspect="1" noChangeArrowheads="1"/>
          </p:cNvPicPr>
          <p:nvPr/>
        </p:nvPicPr>
        <p:blipFill>
          <a:blip r:embed="rId3" cstate="print"/>
          <a:srcRect/>
          <a:stretch>
            <a:fillRect/>
          </a:stretch>
        </p:blipFill>
        <p:spPr bwMode="auto">
          <a:xfrm>
            <a:off x="5167314" y="692697"/>
            <a:ext cx="1584325" cy="1584325"/>
          </a:xfrm>
          <a:prstGeom prst="rect">
            <a:avLst/>
          </a:prstGeom>
          <a:noFill/>
          <a:ln w="9525">
            <a:noFill/>
            <a:miter lim="800000"/>
            <a:headEnd/>
            <a:tailEnd/>
          </a:ln>
        </p:spPr>
      </p:pic>
      <p:pic>
        <p:nvPicPr>
          <p:cNvPr id="23555" name="Picture 10" descr="led2"/>
          <p:cNvPicPr>
            <a:picLocks noChangeAspect="1" noChangeArrowheads="1"/>
          </p:cNvPicPr>
          <p:nvPr/>
        </p:nvPicPr>
        <p:blipFill>
          <a:blip r:embed="rId3" cstate="print"/>
          <a:srcRect/>
          <a:stretch>
            <a:fillRect/>
          </a:stretch>
        </p:blipFill>
        <p:spPr bwMode="auto">
          <a:xfrm>
            <a:off x="2800186" y="4215533"/>
            <a:ext cx="1584325" cy="1584325"/>
          </a:xfrm>
          <a:prstGeom prst="rect">
            <a:avLst/>
          </a:prstGeom>
          <a:noFill/>
          <a:ln w="9525">
            <a:noFill/>
            <a:miter lim="800000"/>
            <a:headEnd/>
            <a:tailEnd/>
          </a:ln>
        </p:spPr>
      </p:pic>
      <p:sp>
        <p:nvSpPr>
          <p:cNvPr id="37" name="矩形 36"/>
          <p:cNvSpPr/>
          <p:nvPr/>
        </p:nvSpPr>
        <p:spPr>
          <a:xfrm>
            <a:off x="5348331" y="831157"/>
            <a:ext cx="1111202" cy="1200329"/>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数据</a:t>
            </a:r>
            <a:endParaRPr lang="en-US" altLang="zh-CN" sz="3600" b="1" dirty="0">
              <a:ln w="1905"/>
              <a:solidFill>
                <a:srgbClr val="FF0000"/>
              </a:solidFill>
              <a:effectLst>
                <a:innerShdw blurRad="69850" dist="43180" dir="5400000">
                  <a:srgbClr val="000000">
                    <a:alpha val="65000"/>
                  </a:srgbClr>
                </a:innerShdw>
              </a:effectLst>
            </a:endParaRPr>
          </a:p>
          <a:p>
            <a:pPr algn="ctr">
              <a:defRPr/>
            </a:pPr>
            <a:r>
              <a:rPr lang="zh-CN" altLang="en-US" sz="3600" b="1" dirty="0">
                <a:ln w="1905"/>
                <a:solidFill>
                  <a:srgbClr val="FF0000"/>
                </a:solidFill>
                <a:effectLst>
                  <a:innerShdw blurRad="69850" dist="43180" dir="5400000">
                    <a:srgbClr val="000000">
                      <a:alpha val="65000"/>
                    </a:srgbClr>
                  </a:innerShdw>
                </a:effectLst>
              </a:rPr>
              <a:t>模型</a:t>
            </a:r>
          </a:p>
        </p:txBody>
      </p:sp>
      <p:sp>
        <p:nvSpPr>
          <p:cNvPr id="43" name="矩形 42"/>
          <p:cNvSpPr/>
          <p:nvPr/>
        </p:nvSpPr>
        <p:spPr>
          <a:xfrm>
            <a:off x="3035095" y="4530557"/>
            <a:ext cx="1111202"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查询</a:t>
            </a:r>
            <a:endParaRPr lang="en-US" altLang="zh-CN" sz="3600" b="1" dirty="0">
              <a:ln w="1905"/>
              <a:solidFill>
                <a:srgbClr val="FF0000"/>
              </a:solidFill>
              <a:effectLst>
                <a:innerShdw blurRad="69850" dist="43180" dir="5400000">
                  <a:srgbClr val="000000">
                    <a:alpha val="65000"/>
                  </a:srgbClr>
                </a:innerShdw>
              </a:effectLst>
            </a:endParaRPr>
          </a:p>
        </p:txBody>
      </p:sp>
      <p:pic>
        <p:nvPicPr>
          <p:cNvPr id="23559" name="Picture 7" descr="led2"/>
          <p:cNvPicPr>
            <a:picLocks noChangeAspect="1" noChangeArrowheads="1"/>
          </p:cNvPicPr>
          <p:nvPr/>
        </p:nvPicPr>
        <p:blipFill>
          <a:blip r:embed="rId3" cstate="print"/>
          <a:srcRect/>
          <a:stretch>
            <a:fillRect/>
          </a:stretch>
        </p:blipFill>
        <p:spPr bwMode="auto">
          <a:xfrm>
            <a:off x="4953000" y="2962821"/>
            <a:ext cx="2159000" cy="2159000"/>
          </a:xfrm>
          <a:prstGeom prst="rect">
            <a:avLst/>
          </a:prstGeom>
          <a:noFill/>
          <a:ln w="9525">
            <a:noFill/>
            <a:miter lim="800000"/>
            <a:headEnd/>
            <a:tailEnd/>
          </a:ln>
        </p:spPr>
      </p:pic>
      <p:pic>
        <p:nvPicPr>
          <p:cNvPr id="23560" name="Picture 13" descr="led2"/>
          <p:cNvPicPr>
            <a:picLocks noChangeAspect="1" noChangeArrowheads="1"/>
          </p:cNvPicPr>
          <p:nvPr/>
        </p:nvPicPr>
        <p:blipFill>
          <a:blip r:embed="rId3" cstate="print"/>
          <a:srcRect/>
          <a:stretch>
            <a:fillRect/>
          </a:stretch>
        </p:blipFill>
        <p:spPr bwMode="auto">
          <a:xfrm>
            <a:off x="7536012" y="4359549"/>
            <a:ext cx="1584325" cy="1584325"/>
          </a:xfrm>
          <a:prstGeom prst="rect">
            <a:avLst/>
          </a:prstGeom>
          <a:noFill/>
          <a:ln w="9525">
            <a:noFill/>
            <a:miter lim="800000"/>
            <a:headEnd/>
            <a:tailEnd/>
          </a:ln>
        </p:spPr>
      </p:pic>
      <p:sp>
        <p:nvSpPr>
          <p:cNvPr id="27" name="Line 16"/>
          <p:cNvSpPr>
            <a:spLocks noChangeShapeType="1"/>
          </p:cNvSpPr>
          <p:nvPr/>
        </p:nvSpPr>
        <p:spPr bwMode="auto">
          <a:xfrm flipH="1">
            <a:off x="4297190" y="4215565"/>
            <a:ext cx="574675" cy="360363"/>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
        <p:nvSpPr>
          <p:cNvPr id="28" name="Line 17"/>
          <p:cNvSpPr>
            <a:spLocks noChangeShapeType="1"/>
          </p:cNvSpPr>
          <p:nvPr/>
        </p:nvSpPr>
        <p:spPr bwMode="auto">
          <a:xfrm>
            <a:off x="7121787" y="4334329"/>
            <a:ext cx="503237" cy="360362"/>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
        <p:nvSpPr>
          <p:cNvPr id="29" name="矩形 28"/>
          <p:cNvSpPr/>
          <p:nvPr/>
        </p:nvSpPr>
        <p:spPr>
          <a:xfrm>
            <a:off x="7545866" y="4793338"/>
            <a:ext cx="1574470"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一致性</a:t>
            </a:r>
          </a:p>
        </p:txBody>
      </p:sp>
      <p:sp>
        <p:nvSpPr>
          <p:cNvPr id="30" name="矩形 29"/>
          <p:cNvSpPr/>
          <p:nvPr/>
        </p:nvSpPr>
        <p:spPr>
          <a:xfrm>
            <a:off x="4793899" y="3423445"/>
            <a:ext cx="2448106" cy="830997"/>
          </a:xfrm>
          <a:prstGeom prst="rect">
            <a:avLst/>
          </a:prstGeom>
          <a:noFill/>
        </p:spPr>
        <p:txBody>
          <a:bodyPr wrap="none">
            <a:spAutoFit/>
          </a:bodyPr>
          <a:lstStyle/>
          <a:p>
            <a:pPr algn="ctr">
              <a:defRPr/>
            </a:pPr>
            <a:r>
              <a:rPr lang="en-US" altLang="zh-CN" sz="4800" b="1" spc="300" dirty="0">
                <a:ln w="11430" cmpd="sng">
                  <a:solidFill>
                    <a:srgbClr val="00E4A8">
                      <a:tint val="10000"/>
                    </a:srgbClr>
                  </a:solidFill>
                  <a:prstDash val="solid"/>
                  <a:miter lim="800000"/>
                </a:ln>
                <a:gradFill>
                  <a:gsLst>
                    <a:gs pos="0">
                      <a:srgbClr val="000082"/>
                    </a:gs>
                    <a:gs pos="30000">
                      <a:srgbClr val="66008F"/>
                    </a:gs>
                    <a:gs pos="64999">
                      <a:srgbClr val="BA0066"/>
                    </a:gs>
                    <a:gs pos="89999">
                      <a:srgbClr val="FF0000"/>
                    </a:gs>
                    <a:gs pos="100000">
                      <a:srgbClr val="FF8200"/>
                    </a:gs>
                  </a:gsLst>
                  <a:lin ang="5400000" scaled="0"/>
                </a:gradFill>
                <a:effectLst>
                  <a:glow rad="45500">
                    <a:srgbClr val="00E4A8">
                      <a:satMod val="220000"/>
                      <a:alpha val="35000"/>
                    </a:srgbClr>
                  </a:glow>
                </a:effectLst>
              </a:rPr>
              <a:t>NoSQL</a:t>
            </a:r>
            <a:endParaRPr lang="zh-CN" altLang="en-US" sz="4800" b="1" spc="300" dirty="0">
              <a:ln w="11430" cmpd="sng">
                <a:solidFill>
                  <a:srgbClr val="00E4A8">
                    <a:tint val="10000"/>
                  </a:srgbClr>
                </a:solidFill>
                <a:prstDash val="solid"/>
                <a:miter lim="800000"/>
              </a:ln>
              <a:gradFill>
                <a:gsLst>
                  <a:gs pos="0">
                    <a:srgbClr val="000082"/>
                  </a:gs>
                  <a:gs pos="30000">
                    <a:srgbClr val="66008F"/>
                  </a:gs>
                  <a:gs pos="64999">
                    <a:srgbClr val="BA0066"/>
                  </a:gs>
                  <a:gs pos="89999">
                    <a:srgbClr val="FF0000"/>
                  </a:gs>
                  <a:gs pos="100000">
                    <a:srgbClr val="FF8200"/>
                  </a:gs>
                </a:gsLst>
                <a:lin ang="5400000" scaled="0"/>
              </a:gradFill>
              <a:effectLst>
                <a:glow rad="45500">
                  <a:srgbClr val="00E4A8">
                    <a:satMod val="220000"/>
                    <a:alpha val="35000"/>
                  </a:srgbClr>
                </a:glow>
              </a:effectLst>
            </a:endParaRPr>
          </a:p>
        </p:txBody>
      </p:sp>
      <p:sp>
        <p:nvSpPr>
          <p:cNvPr id="13" name="Line 16"/>
          <p:cNvSpPr>
            <a:spLocks noChangeShapeType="1"/>
          </p:cNvSpPr>
          <p:nvPr/>
        </p:nvSpPr>
        <p:spPr bwMode="auto">
          <a:xfrm flipV="1">
            <a:off x="5951984" y="2200548"/>
            <a:ext cx="0" cy="762273"/>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Tree>
    <p:extLst>
      <p:ext uri="{BB962C8B-B14F-4D97-AF65-F5344CB8AC3E}">
        <p14:creationId xmlns:p14="http://schemas.microsoft.com/office/powerpoint/2010/main" val="32410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3560"/>
                                        </p:tgtEl>
                                        <p:attrNameLst>
                                          <p:attrName>r</p:attrName>
                                        </p:attrNameLst>
                                      </p:cBhvr>
                                    </p:animRot>
                                  </p:childTnLst>
                                </p:cTn>
                              </p:par>
                              <p:par>
                                <p:cTn id="7" presetID="8" presetClass="emph" presetSubtype="0" fill="hold" grpId="1" nodeType="withEffect">
                                  <p:stCondLst>
                                    <p:cond delay="0"/>
                                  </p:stCondLst>
                                  <p:childTnLst>
                                    <p:animRot by="21600000">
                                      <p:cBhvr>
                                        <p:cTn id="8" dur="2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CAP</a:t>
            </a:r>
            <a:r>
              <a:rPr lang="zh-CN" altLang="en-US" dirty="0" smtClean="0"/>
              <a:t>一致性理论</a:t>
            </a:r>
            <a:endParaRPr lang="zh-CN" altLang="en-US" dirty="0"/>
          </a:p>
        </p:txBody>
      </p:sp>
      <p:sp>
        <p:nvSpPr>
          <p:cNvPr id="3" name="内容占位符 2"/>
          <p:cNvSpPr>
            <a:spLocks noGrp="1"/>
          </p:cNvSpPr>
          <p:nvPr>
            <p:ph idx="1"/>
          </p:nvPr>
        </p:nvSpPr>
        <p:spPr>
          <a:xfrm>
            <a:off x="1865314" y="908721"/>
            <a:ext cx="8574087" cy="5644480"/>
          </a:xfrm>
        </p:spPr>
        <p:txBody>
          <a:bodyPr/>
          <a:lstStyle/>
          <a:p>
            <a:r>
              <a:rPr lang="en-US" altLang="zh-CN" dirty="0" smtClean="0"/>
              <a:t>C</a:t>
            </a:r>
            <a:r>
              <a:rPr lang="zh-CN" altLang="en-US" dirty="0"/>
              <a:t>（</a:t>
            </a:r>
            <a:r>
              <a:rPr lang="en-US" altLang="zh-CN" dirty="0"/>
              <a:t>Consistency</a:t>
            </a:r>
            <a:r>
              <a:rPr lang="zh-CN" altLang="en-US" dirty="0"/>
              <a:t>）：一致性，是指任何一个读操作总是能够读到之前完成的写操作的结果，也就是在分布式环境中</a:t>
            </a:r>
            <a:r>
              <a:rPr lang="zh-CN" altLang="en-US" dirty="0" smtClean="0"/>
              <a:t>，所有</a:t>
            </a:r>
            <a:r>
              <a:rPr lang="zh-CN" altLang="en-US" dirty="0"/>
              <a:t>节点在同一时间具有相同的数据</a:t>
            </a:r>
          </a:p>
          <a:p>
            <a:r>
              <a:rPr lang="en-US" altLang="zh-CN" dirty="0"/>
              <a:t>A:</a:t>
            </a:r>
            <a:r>
              <a:rPr lang="zh-CN" altLang="en-US" dirty="0"/>
              <a:t>（</a:t>
            </a:r>
            <a:r>
              <a:rPr lang="en-US" altLang="zh-CN" dirty="0"/>
              <a:t>Availability</a:t>
            </a:r>
            <a:r>
              <a:rPr lang="zh-CN" altLang="en-US" dirty="0"/>
              <a:t>）：可用性，是指快速获取数据，可以在确定的时间内返回操作结果，保证每个请求不管成功或者失败都有</a:t>
            </a:r>
            <a:r>
              <a:rPr lang="zh-CN" altLang="en-US" dirty="0" smtClean="0"/>
              <a:t>响应</a:t>
            </a:r>
            <a:endParaRPr lang="zh-CN" altLang="en-US" dirty="0"/>
          </a:p>
          <a:p>
            <a:r>
              <a:rPr lang="en-US" altLang="zh-CN" dirty="0"/>
              <a:t>P</a:t>
            </a:r>
            <a:r>
              <a:rPr lang="zh-CN" altLang="en-US" dirty="0"/>
              <a:t>（</a:t>
            </a:r>
            <a:r>
              <a:rPr lang="en-US" altLang="zh-CN" dirty="0"/>
              <a:t>Tolerance of Network Partition</a:t>
            </a:r>
            <a:r>
              <a:rPr lang="zh-CN" altLang="en-US" dirty="0"/>
              <a:t>）：分区容忍性，是指当出现网络分区的情况</a:t>
            </a:r>
            <a:r>
              <a:rPr lang="zh-CN" altLang="en-US" dirty="0" smtClean="0"/>
              <a:t>时，分离</a:t>
            </a:r>
            <a:r>
              <a:rPr lang="zh-CN" altLang="en-US" dirty="0"/>
              <a:t>的系统也能够正常</a:t>
            </a:r>
            <a:r>
              <a:rPr lang="zh-CN" altLang="en-US" dirty="0" smtClean="0"/>
              <a:t>运行，也即系统中任意信息的丢失或失败不会影响系统的继续运作</a:t>
            </a:r>
          </a:p>
          <a:p>
            <a:endParaRPr lang="zh-CN" altLang="en-US" dirty="0"/>
          </a:p>
        </p:txBody>
      </p:sp>
    </p:spTree>
    <p:extLst>
      <p:ext uri="{BB962C8B-B14F-4D97-AF65-F5344CB8AC3E}">
        <p14:creationId xmlns:p14="http://schemas.microsoft.com/office/powerpoint/2010/main" val="72789176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CAP</a:t>
            </a:r>
            <a:r>
              <a:rPr lang="zh-CN" altLang="en-US" dirty="0"/>
              <a:t>一致性理论</a:t>
            </a:r>
          </a:p>
        </p:txBody>
      </p:sp>
      <p:sp>
        <p:nvSpPr>
          <p:cNvPr id="3" name="内容占位符 2"/>
          <p:cNvSpPr>
            <a:spLocks noGrp="1"/>
          </p:cNvSpPr>
          <p:nvPr>
            <p:ph idx="1"/>
          </p:nvPr>
        </p:nvSpPr>
        <p:spPr/>
        <p:txBody>
          <a:bodyPr/>
          <a:lstStyle/>
          <a:p>
            <a:r>
              <a:rPr lang="zh-CN" altLang="zh-CN" dirty="0" smtClean="0"/>
              <a:t>一</a:t>
            </a:r>
            <a:r>
              <a:rPr lang="zh-CN" altLang="zh-CN" dirty="0"/>
              <a:t>个分布式系统不可能同时满足一致性、可用性和分区容忍性这三个需求，最多只能同时满足其中两</a:t>
            </a:r>
            <a:r>
              <a:rPr lang="zh-CN" altLang="zh-CN" dirty="0" smtClean="0"/>
              <a:t>个</a:t>
            </a:r>
            <a:endParaRPr lang="zh-CN" altLang="en-US" dirty="0"/>
          </a:p>
        </p:txBody>
      </p:sp>
      <p:pic>
        <p:nvPicPr>
          <p:cNvPr id="4" name="Picture 6" descr="c:\users\lenovo\appdata\roaming\360se6\User Data\temp\cap-theoram-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7" y="2686470"/>
            <a:ext cx="4771229" cy="410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629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3554" name="Picture 4" descr="led2"/>
          <p:cNvPicPr>
            <a:picLocks noChangeAspect="1" noChangeArrowheads="1"/>
          </p:cNvPicPr>
          <p:nvPr/>
        </p:nvPicPr>
        <p:blipFill>
          <a:blip r:embed="rId3" cstate="print"/>
          <a:srcRect/>
          <a:stretch>
            <a:fillRect/>
          </a:stretch>
        </p:blipFill>
        <p:spPr bwMode="auto">
          <a:xfrm>
            <a:off x="5311330" y="116633"/>
            <a:ext cx="1584325" cy="1584325"/>
          </a:xfrm>
          <a:prstGeom prst="rect">
            <a:avLst/>
          </a:prstGeom>
          <a:noFill/>
          <a:ln w="9525">
            <a:noFill/>
            <a:miter lim="800000"/>
            <a:headEnd/>
            <a:tailEnd/>
          </a:ln>
        </p:spPr>
      </p:pic>
      <p:pic>
        <p:nvPicPr>
          <p:cNvPr id="23555" name="Picture 10" descr="led2"/>
          <p:cNvPicPr>
            <a:picLocks noChangeAspect="1" noChangeArrowheads="1"/>
          </p:cNvPicPr>
          <p:nvPr/>
        </p:nvPicPr>
        <p:blipFill>
          <a:blip r:embed="rId3" cstate="print"/>
          <a:srcRect/>
          <a:stretch>
            <a:fillRect/>
          </a:stretch>
        </p:blipFill>
        <p:spPr bwMode="auto">
          <a:xfrm>
            <a:off x="3025330" y="3974258"/>
            <a:ext cx="1584325" cy="1584325"/>
          </a:xfrm>
          <a:prstGeom prst="rect">
            <a:avLst/>
          </a:prstGeom>
          <a:noFill/>
          <a:ln w="9525">
            <a:noFill/>
            <a:miter lim="800000"/>
            <a:headEnd/>
            <a:tailEnd/>
          </a:ln>
        </p:spPr>
      </p:pic>
      <p:sp>
        <p:nvSpPr>
          <p:cNvPr id="37" name="矩形 36"/>
          <p:cNvSpPr/>
          <p:nvPr/>
        </p:nvSpPr>
        <p:spPr>
          <a:xfrm>
            <a:off x="5492347" y="473828"/>
            <a:ext cx="1111202"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模式</a:t>
            </a:r>
          </a:p>
        </p:txBody>
      </p:sp>
      <p:sp>
        <p:nvSpPr>
          <p:cNvPr id="43" name="矩形 42"/>
          <p:cNvSpPr/>
          <p:nvPr/>
        </p:nvSpPr>
        <p:spPr>
          <a:xfrm>
            <a:off x="3028605" y="4365105"/>
            <a:ext cx="1574470"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相关性</a:t>
            </a:r>
            <a:endParaRPr lang="en-US" altLang="zh-CN" sz="3600" b="1" dirty="0">
              <a:ln w="1905"/>
              <a:solidFill>
                <a:srgbClr val="FF0000"/>
              </a:solidFill>
              <a:effectLst>
                <a:innerShdw blurRad="69850" dist="43180" dir="5400000">
                  <a:srgbClr val="000000">
                    <a:alpha val="65000"/>
                  </a:srgbClr>
                </a:innerShdw>
              </a:effectLst>
            </a:endParaRPr>
          </a:p>
        </p:txBody>
      </p:sp>
      <p:pic>
        <p:nvPicPr>
          <p:cNvPr id="23559" name="Picture 7" descr="led2"/>
          <p:cNvPicPr>
            <a:picLocks noChangeAspect="1" noChangeArrowheads="1"/>
          </p:cNvPicPr>
          <p:nvPr/>
        </p:nvPicPr>
        <p:blipFill>
          <a:blip r:embed="rId3" cstate="print"/>
          <a:srcRect/>
          <a:stretch>
            <a:fillRect/>
          </a:stretch>
        </p:blipFill>
        <p:spPr bwMode="auto">
          <a:xfrm>
            <a:off x="5097016" y="2386757"/>
            <a:ext cx="2159000" cy="2159000"/>
          </a:xfrm>
          <a:prstGeom prst="rect">
            <a:avLst/>
          </a:prstGeom>
          <a:noFill/>
          <a:ln w="9525">
            <a:noFill/>
            <a:miter lim="800000"/>
            <a:headEnd/>
            <a:tailEnd/>
          </a:ln>
        </p:spPr>
      </p:pic>
      <p:pic>
        <p:nvPicPr>
          <p:cNvPr id="23560" name="Picture 13" descr="led2"/>
          <p:cNvPicPr>
            <a:picLocks noChangeAspect="1" noChangeArrowheads="1"/>
          </p:cNvPicPr>
          <p:nvPr/>
        </p:nvPicPr>
        <p:blipFill>
          <a:blip r:embed="rId3" cstate="print"/>
          <a:srcRect/>
          <a:stretch>
            <a:fillRect/>
          </a:stretch>
        </p:blipFill>
        <p:spPr bwMode="auto">
          <a:xfrm>
            <a:off x="7656067" y="3974258"/>
            <a:ext cx="1584325" cy="1584325"/>
          </a:xfrm>
          <a:prstGeom prst="rect">
            <a:avLst/>
          </a:prstGeom>
          <a:noFill/>
          <a:ln w="9525">
            <a:noFill/>
            <a:miter lim="800000"/>
            <a:headEnd/>
            <a:tailEnd/>
          </a:ln>
        </p:spPr>
      </p:pic>
      <p:sp>
        <p:nvSpPr>
          <p:cNvPr id="27" name="Line 16"/>
          <p:cNvSpPr>
            <a:spLocks noChangeShapeType="1"/>
          </p:cNvSpPr>
          <p:nvPr/>
        </p:nvSpPr>
        <p:spPr bwMode="auto">
          <a:xfrm flipH="1">
            <a:off x="4522334" y="3974290"/>
            <a:ext cx="574675" cy="360363"/>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
        <p:nvSpPr>
          <p:cNvPr id="28" name="Line 17"/>
          <p:cNvSpPr>
            <a:spLocks noChangeShapeType="1"/>
          </p:cNvSpPr>
          <p:nvPr/>
        </p:nvSpPr>
        <p:spPr bwMode="auto">
          <a:xfrm>
            <a:off x="7168711" y="3974289"/>
            <a:ext cx="503237" cy="360362"/>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
        <p:nvSpPr>
          <p:cNvPr id="29" name="矩形 28"/>
          <p:cNvSpPr/>
          <p:nvPr/>
        </p:nvSpPr>
        <p:spPr>
          <a:xfrm>
            <a:off x="7824424" y="4143525"/>
            <a:ext cx="1111202"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他用</a:t>
            </a:r>
          </a:p>
        </p:txBody>
      </p:sp>
      <p:sp>
        <p:nvSpPr>
          <p:cNvPr id="30" name="矩形 29"/>
          <p:cNvSpPr/>
          <p:nvPr/>
        </p:nvSpPr>
        <p:spPr>
          <a:xfrm>
            <a:off x="5083787" y="2690381"/>
            <a:ext cx="2156360" cy="1569660"/>
          </a:xfrm>
          <a:prstGeom prst="rect">
            <a:avLst/>
          </a:prstGeom>
          <a:noFill/>
        </p:spPr>
        <p:txBody>
          <a:bodyPr wrap="none">
            <a:spAutoFit/>
          </a:bodyPr>
          <a:lstStyle/>
          <a:p>
            <a:pPr algn="ctr">
              <a:defRPr/>
            </a:pPr>
            <a:r>
              <a:rPr lang="zh-CN" altLang="en-US" sz="4800" b="1" spc="300" dirty="0">
                <a:ln w="11430" cmpd="sng">
                  <a:solidFill>
                    <a:srgbClr val="00E4A8">
                      <a:tint val="10000"/>
                    </a:srgbClr>
                  </a:solidFill>
                  <a:prstDash val="solid"/>
                  <a:miter lim="800000"/>
                </a:ln>
                <a:solidFill>
                  <a:srgbClr val="FF0000"/>
                </a:solidFill>
                <a:effectLst>
                  <a:glow rad="45500">
                    <a:srgbClr val="00E4A8">
                      <a:satMod val="220000"/>
                      <a:alpha val="35000"/>
                    </a:srgbClr>
                  </a:glow>
                </a:effectLst>
              </a:rPr>
              <a:t>大数据</a:t>
            </a:r>
            <a:endParaRPr lang="en-US" altLang="zh-CN" sz="4800" b="1" spc="300" dirty="0">
              <a:ln w="11430" cmpd="sng">
                <a:solidFill>
                  <a:srgbClr val="00E4A8">
                    <a:tint val="10000"/>
                  </a:srgbClr>
                </a:solidFill>
                <a:prstDash val="solid"/>
                <a:miter lim="800000"/>
              </a:ln>
              <a:solidFill>
                <a:srgbClr val="FF0000"/>
              </a:solidFill>
              <a:effectLst>
                <a:glow rad="45500">
                  <a:srgbClr val="00E4A8">
                    <a:satMod val="220000"/>
                    <a:alpha val="35000"/>
                  </a:srgbClr>
                </a:glow>
              </a:effectLst>
            </a:endParaRPr>
          </a:p>
          <a:p>
            <a:pPr algn="ctr">
              <a:defRPr/>
            </a:pPr>
            <a:r>
              <a:rPr lang="zh-CN" altLang="en-US" sz="4800" b="1" spc="300" dirty="0">
                <a:ln w="11430" cmpd="sng">
                  <a:solidFill>
                    <a:srgbClr val="00E4A8">
                      <a:tint val="10000"/>
                    </a:srgbClr>
                  </a:solidFill>
                  <a:prstDash val="solid"/>
                  <a:miter lim="800000"/>
                </a:ln>
                <a:solidFill>
                  <a:srgbClr val="FF0000"/>
                </a:solidFill>
                <a:effectLst>
                  <a:glow rad="45500">
                    <a:srgbClr val="00E4A8">
                      <a:satMod val="220000"/>
                      <a:alpha val="35000"/>
                    </a:srgbClr>
                  </a:glow>
                </a:effectLst>
              </a:rPr>
              <a:t>思维</a:t>
            </a:r>
          </a:p>
        </p:txBody>
      </p:sp>
      <p:sp>
        <p:nvSpPr>
          <p:cNvPr id="13" name="Line 16"/>
          <p:cNvSpPr>
            <a:spLocks noChangeShapeType="1"/>
          </p:cNvSpPr>
          <p:nvPr/>
        </p:nvSpPr>
        <p:spPr bwMode="auto">
          <a:xfrm flipH="1" flipV="1">
            <a:off x="6092088" y="1675900"/>
            <a:ext cx="3913" cy="710857"/>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pic>
        <p:nvPicPr>
          <p:cNvPr id="14" name="Picture 10" descr="led2"/>
          <p:cNvPicPr>
            <a:picLocks noChangeAspect="1" noChangeArrowheads="1"/>
          </p:cNvPicPr>
          <p:nvPr/>
        </p:nvPicPr>
        <p:blipFill>
          <a:blip r:embed="rId3" cstate="print"/>
          <a:srcRect/>
          <a:stretch>
            <a:fillRect/>
          </a:stretch>
        </p:blipFill>
        <p:spPr bwMode="auto">
          <a:xfrm>
            <a:off x="2872194" y="1479229"/>
            <a:ext cx="1584325" cy="1584325"/>
          </a:xfrm>
          <a:prstGeom prst="rect">
            <a:avLst/>
          </a:prstGeom>
          <a:noFill/>
          <a:ln w="9525">
            <a:noFill/>
            <a:miter lim="800000"/>
            <a:headEnd/>
            <a:tailEnd/>
          </a:ln>
        </p:spPr>
      </p:pic>
      <p:sp>
        <p:nvSpPr>
          <p:cNvPr id="15" name="矩形 14"/>
          <p:cNvSpPr/>
          <p:nvPr/>
        </p:nvSpPr>
        <p:spPr>
          <a:xfrm>
            <a:off x="3107103" y="1845751"/>
            <a:ext cx="1111202"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预测</a:t>
            </a:r>
            <a:endParaRPr lang="en-US" altLang="zh-CN" sz="3600" b="1" dirty="0">
              <a:ln w="1905"/>
              <a:solidFill>
                <a:srgbClr val="FF0000"/>
              </a:solidFill>
              <a:effectLst>
                <a:innerShdw blurRad="69850" dist="43180" dir="5400000">
                  <a:srgbClr val="000000">
                    <a:alpha val="65000"/>
                  </a:srgbClr>
                </a:innerShdw>
              </a:effectLst>
            </a:endParaRPr>
          </a:p>
        </p:txBody>
      </p:sp>
      <p:sp>
        <p:nvSpPr>
          <p:cNvPr id="16" name="Line 16"/>
          <p:cNvSpPr>
            <a:spLocks noChangeShapeType="1"/>
          </p:cNvSpPr>
          <p:nvPr/>
        </p:nvSpPr>
        <p:spPr bwMode="auto">
          <a:xfrm flipH="1" flipV="1">
            <a:off x="4439815" y="2415655"/>
            <a:ext cx="720081" cy="359717"/>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pic>
        <p:nvPicPr>
          <p:cNvPr id="17" name="Picture 13" descr="led2"/>
          <p:cNvPicPr>
            <a:picLocks noChangeAspect="1" noChangeArrowheads="1"/>
          </p:cNvPicPr>
          <p:nvPr/>
        </p:nvPicPr>
        <p:blipFill>
          <a:blip r:embed="rId3" cstate="print"/>
          <a:srcRect/>
          <a:stretch>
            <a:fillRect/>
          </a:stretch>
        </p:blipFill>
        <p:spPr bwMode="auto">
          <a:xfrm>
            <a:off x="7752036" y="1623245"/>
            <a:ext cx="1584325" cy="1584325"/>
          </a:xfrm>
          <a:prstGeom prst="rect">
            <a:avLst/>
          </a:prstGeom>
          <a:noFill/>
          <a:ln w="9525">
            <a:noFill/>
            <a:miter lim="800000"/>
            <a:headEnd/>
            <a:tailEnd/>
          </a:ln>
        </p:spPr>
      </p:pic>
      <p:sp>
        <p:nvSpPr>
          <p:cNvPr id="18" name="Line 17"/>
          <p:cNvSpPr>
            <a:spLocks noChangeShapeType="1"/>
          </p:cNvSpPr>
          <p:nvPr/>
        </p:nvSpPr>
        <p:spPr bwMode="auto">
          <a:xfrm flipV="1">
            <a:off x="7176121" y="2559702"/>
            <a:ext cx="503237" cy="359686"/>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
        <p:nvSpPr>
          <p:cNvPr id="19" name="矩形 18"/>
          <p:cNvSpPr/>
          <p:nvPr/>
        </p:nvSpPr>
        <p:spPr>
          <a:xfrm>
            <a:off x="7688759" y="1967561"/>
            <a:ext cx="1574470"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个性化</a:t>
            </a:r>
          </a:p>
        </p:txBody>
      </p:sp>
      <p:pic>
        <p:nvPicPr>
          <p:cNvPr id="22" name="Picture 13" descr="led2"/>
          <p:cNvPicPr>
            <a:picLocks noChangeAspect="1" noChangeArrowheads="1"/>
          </p:cNvPicPr>
          <p:nvPr/>
        </p:nvPicPr>
        <p:blipFill>
          <a:blip r:embed="rId3" cstate="print"/>
          <a:srcRect/>
          <a:stretch>
            <a:fillRect/>
          </a:stretch>
        </p:blipFill>
        <p:spPr bwMode="auto">
          <a:xfrm>
            <a:off x="5542143" y="5157044"/>
            <a:ext cx="1584325" cy="1440309"/>
          </a:xfrm>
          <a:prstGeom prst="rect">
            <a:avLst/>
          </a:prstGeom>
          <a:noFill/>
          <a:ln w="9525">
            <a:noFill/>
            <a:miter lim="800000"/>
            <a:headEnd/>
            <a:tailEnd/>
          </a:ln>
        </p:spPr>
      </p:pic>
      <p:sp>
        <p:nvSpPr>
          <p:cNvPr id="23" name="Line 17"/>
          <p:cNvSpPr>
            <a:spLocks noChangeShapeType="1"/>
          </p:cNvSpPr>
          <p:nvPr/>
        </p:nvSpPr>
        <p:spPr bwMode="auto">
          <a:xfrm>
            <a:off x="6226702" y="4438173"/>
            <a:ext cx="13315" cy="793384"/>
          </a:xfrm>
          <a:prstGeom prst="line">
            <a:avLst/>
          </a:prstGeom>
          <a:noFill/>
          <a:ln w="76200">
            <a:solidFill>
              <a:srgbClr val="7030A0"/>
            </a:solidFill>
            <a:round/>
            <a:headEnd/>
            <a:tailEnd type="triangle" w="med" len="med"/>
          </a:ln>
          <a:effectLst>
            <a:glow rad="63500">
              <a:schemeClr val="accent1">
                <a:satMod val="175000"/>
                <a:alpha val="40000"/>
              </a:schemeClr>
            </a:glow>
            <a:outerShdw blurRad="152400" dist="317500" dir="5400000" sx="90000" sy="-19000" rotWithShape="0">
              <a:prstClr val="black">
                <a:alpha val="15000"/>
              </a:prstClr>
            </a:outerShdw>
          </a:effectLst>
        </p:spPr>
        <p:txBody>
          <a:bodyPr wrap="none" anchor="ctr"/>
          <a:lstStyle/>
          <a:p>
            <a:pPr>
              <a:defRPr/>
            </a:pPr>
            <a:endParaRPr lang="zh-CN" altLang="en-US">
              <a:solidFill>
                <a:srgbClr val="FF0000"/>
              </a:solidFill>
            </a:endParaRPr>
          </a:p>
        </p:txBody>
      </p:sp>
      <p:sp>
        <p:nvSpPr>
          <p:cNvPr id="24" name="矩形 23"/>
          <p:cNvSpPr/>
          <p:nvPr/>
        </p:nvSpPr>
        <p:spPr>
          <a:xfrm>
            <a:off x="5735960" y="5302950"/>
            <a:ext cx="1111202" cy="646331"/>
          </a:xfrm>
          <a:prstGeom prst="rect">
            <a:avLst/>
          </a:prstGeom>
          <a:noFill/>
        </p:spPr>
        <p:txBody>
          <a:bodyPr wrap="none">
            <a:spAutoFit/>
          </a:bodyPr>
          <a:lstStyle/>
          <a:p>
            <a:pPr algn="ctr">
              <a:defRPr/>
            </a:pPr>
            <a:r>
              <a:rPr lang="zh-CN" altLang="en-US" sz="3600" b="1" dirty="0">
                <a:ln w="1905"/>
                <a:solidFill>
                  <a:srgbClr val="FF0000"/>
                </a:solidFill>
                <a:effectLst>
                  <a:innerShdw blurRad="69850" dist="43180" dir="5400000">
                    <a:srgbClr val="000000">
                      <a:alpha val="65000"/>
                    </a:srgbClr>
                  </a:innerShdw>
                </a:effectLst>
              </a:rPr>
              <a:t>全量</a:t>
            </a:r>
          </a:p>
        </p:txBody>
      </p:sp>
    </p:spTree>
    <p:extLst>
      <p:ext uri="{BB962C8B-B14F-4D97-AF65-F5344CB8AC3E}">
        <p14:creationId xmlns:p14="http://schemas.microsoft.com/office/powerpoint/2010/main" val="31849151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牺牲</a:t>
            </a:r>
            <a:r>
              <a:rPr lang="zh-CN" altLang="en-US" dirty="0"/>
              <a:t>一致性来换取可用性的实例 </a:t>
            </a:r>
          </a:p>
        </p:txBody>
      </p:sp>
      <p:sp>
        <p:nvSpPr>
          <p:cNvPr id="4" name="文本框 4"/>
          <p:cNvSpPr txBox="1">
            <a:spLocks noChangeArrowheads="1"/>
          </p:cNvSpPr>
          <p:nvPr/>
        </p:nvSpPr>
        <p:spPr bwMode="auto">
          <a:xfrm>
            <a:off x="4640560" y="5984454"/>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b="1"/>
              <a:t>（</a:t>
            </a:r>
            <a:r>
              <a:rPr lang="en-US" altLang="zh-CN" sz="2000" b="1"/>
              <a:t>a</a:t>
            </a:r>
            <a:r>
              <a:rPr lang="zh-CN" altLang="en-US" sz="2000" b="1"/>
              <a:t>）初始状态</a:t>
            </a:r>
          </a:p>
        </p:txBody>
      </p:sp>
      <p:pic>
        <p:nvPicPr>
          <p:cNvPr id="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7768" y="1304010"/>
            <a:ext cx="4248472" cy="455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36229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牺牲</a:t>
            </a:r>
            <a:r>
              <a:rPr lang="zh-CN" altLang="en-US" dirty="0"/>
              <a:t>一致性来换取可用性的实例 </a:t>
            </a:r>
          </a:p>
        </p:txBody>
      </p:sp>
      <p:sp>
        <p:nvSpPr>
          <p:cNvPr id="6" name="文本框 3"/>
          <p:cNvSpPr txBox="1">
            <a:spLocks noChangeArrowheads="1"/>
          </p:cNvSpPr>
          <p:nvPr/>
        </p:nvSpPr>
        <p:spPr bwMode="auto">
          <a:xfrm>
            <a:off x="4572000" y="5984454"/>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b="1" dirty="0"/>
              <a:t>（</a:t>
            </a:r>
            <a:r>
              <a:rPr lang="en-US" altLang="zh-CN" sz="2000" b="1" dirty="0"/>
              <a:t>b</a:t>
            </a:r>
            <a:r>
              <a:rPr lang="zh-CN" altLang="en-US" sz="2000" b="1" dirty="0"/>
              <a:t>）正常执行过程</a:t>
            </a: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124744"/>
            <a:ext cx="8928992"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14191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牺牲</a:t>
            </a:r>
            <a:r>
              <a:rPr lang="zh-CN" altLang="en-US" dirty="0"/>
              <a:t>一致性来换取可用性的实例 </a:t>
            </a:r>
          </a:p>
        </p:txBody>
      </p:sp>
      <p:pic>
        <p:nvPicPr>
          <p:cNvPr id="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9894" y="1433387"/>
            <a:ext cx="9042611" cy="410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4419601" y="5853114"/>
            <a:ext cx="3694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b="1"/>
              <a:t>(c) </a:t>
            </a:r>
            <a:r>
              <a:rPr lang="zh-CN" altLang="en-US" sz="2000" b="1"/>
              <a:t>更新传播失败时的执行过程</a:t>
            </a:r>
            <a:r>
              <a:rPr lang="zh-CN" altLang="en-US" sz="1800"/>
              <a:t> </a:t>
            </a:r>
          </a:p>
        </p:txBody>
      </p:sp>
    </p:spTree>
    <p:extLst>
      <p:ext uri="{BB962C8B-B14F-4D97-AF65-F5344CB8AC3E}">
        <p14:creationId xmlns:p14="http://schemas.microsoft.com/office/powerpoint/2010/main" val="288818986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不同产品在</a:t>
            </a:r>
            <a:r>
              <a:rPr lang="en-US" altLang="zh-CN" dirty="0"/>
              <a:t>CAP</a:t>
            </a:r>
            <a:r>
              <a:rPr lang="zh-CN" altLang="en-US" dirty="0"/>
              <a:t>理论下</a:t>
            </a:r>
            <a:r>
              <a:rPr lang="zh-CN" altLang="en-US" dirty="0" smtClean="0"/>
              <a:t>的设计原则 </a:t>
            </a:r>
            <a:endParaRPr lang="zh-CN" altLang="en-US"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905" y="1052736"/>
            <a:ext cx="6924479" cy="556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309363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79786764"/>
              </p:ext>
            </p:extLst>
          </p:nvPr>
        </p:nvGraphicFramePr>
        <p:xfrm>
          <a:off x="1883532" y="1916832"/>
          <a:ext cx="8424936" cy="3261518"/>
        </p:xfrm>
        <a:graphic>
          <a:graphicData uri="http://schemas.openxmlformats.org/drawingml/2006/table">
            <a:tbl>
              <a:tblPr/>
              <a:tblGrid>
                <a:gridCol w="3778803">
                  <a:extLst>
                    <a:ext uri="{9D8B030D-6E8A-4147-A177-3AD203B41FA5}">
                      <a16:colId xmlns:a16="http://schemas.microsoft.com/office/drawing/2014/main" val="20000"/>
                    </a:ext>
                  </a:extLst>
                </a:gridCol>
                <a:gridCol w="4646133">
                  <a:extLst>
                    <a:ext uri="{9D8B030D-6E8A-4147-A177-3AD203B41FA5}">
                      <a16:colId xmlns:a16="http://schemas.microsoft.com/office/drawing/2014/main" val="20001"/>
                    </a:ext>
                  </a:extLst>
                </a:gridCol>
              </a:tblGrid>
              <a:tr h="293973">
                <a:tc>
                  <a:txBody>
                    <a:bodyPr/>
                    <a:lstStyle/>
                    <a:p>
                      <a:pPr algn="ctr" fontAlgn="t">
                        <a:lnSpc>
                          <a:spcPct val="150000"/>
                        </a:lnSpc>
                      </a:pPr>
                      <a:r>
                        <a:rPr lang="en-US" sz="2400" b="0" dirty="0">
                          <a:solidFill>
                            <a:srgbClr val="FFFFFF"/>
                          </a:solidFill>
                          <a:effectLst/>
                          <a:latin typeface="华文新魏" panose="02010800040101010101" pitchFamily="2" charset="-122"/>
                          <a:ea typeface="华文新魏" panose="02010800040101010101" pitchFamily="2" charset="-122"/>
                        </a:rPr>
                        <a:t>ACID</a:t>
                      </a:r>
                    </a:p>
                  </a:txBody>
                  <a:tcPr marL="25086" marR="25086" marT="25079" marB="25079">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ctr" fontAlgn="t">
                        <a:lnSpc>
                          <a:spcPct val="150000"/>
                        </a:lnSpc>
                      </a:pPr>
                      <a:r>
                        <a:rPr lang="en-US" sz="2400" b="0" dirty="0">
                          <a:solidFill>
                            <a:srgbClr val="FFFFFF"/>
                          </a:solidFill>
                          <a:effectLst/>
                          <a:latin typeface="华文新魏" panose="02010800040101010101" pitchFamily="2" charset="-122"/>
                          <a:ea typeface="华文新魏" panose="02010800040101010101" pitchFamily="2" charset="-122"/>
                        </a:rPr>
                        <a:t>BASE</a:t>
                      </a:r>
                    </a:p>
                  </a:txBody>
                  <a:tcPr marL="25086" marR="25086" marT="25079" marB="25079">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extLst>
                  <a:ext uri="{0D108BD9-81ED-4DB2-BD59-A6C34878D82A}">
                    <a16:rowId xmlns:a16="http://schemas.microsoft.com/office/drawing/2014/main" val="10000"/>
                  </a:ext>
                </a:extLst>
              </a:tr>
              <a:tr h="360853">
                <a:tc>
                  <a:txBody>
                    <a:bodyPr/>
                    <a:lstStyle/>
                    <a:p>
                      <a:pPr fontAlgn="t">
                        <a:lnSpc>
                          <a:spcPct val="150000"/>
                        </a:lnSpc>
                      </a:pPr>
                      <a:r>
                        <a:rPr lang="zh-CN" altLang="en-US" sz="2400" b="0">
                          <a:effectLst/>
                          <a:latin typeface="华文新魏" panose="02010800040101010101" pitchFamily="2" charset="-122"/>
                          <a:ea typeface="华文新魏" panose="02010800040101010101" pitchFamily="2" charset="-122"/>
                        </a:rPr>
                        <a:t>原子性</a:t>
                      </a:r>
                      <a:r>
                        <a:rPr lang="en-US" altLang="zh-CN" sz="2400" b="0">
                          <a:effectLst/>
                          <a:latin typeface="华文新魏" panose="02010800040101010101" pitchFamily="2" charset="-122"/>
                          <a:ea typeface="华文新魏" panose="02010800040101010101" pitchFamily="2" charset="-122"/>
                        </a:rPr>
                        <a:t>(</a:t>
                      </a:r>
                      <a:r>
                        <a:rPr lang="en-US" sz="2400" b="0">
                          <a:effectLst/>
                          <a:latin typeface="华文新魏" panose="02010800040101010101" pitchFamily="2" charset="-122"/>
                          <a:ea typeface="华文新魏" panose="02010800040101010101" pitchFamily="2" charset="-122"/>
                        </a:rPr>
                        <a:t>Atomicity)</a:t>
                      </a:r>
                    </a:p>
                  </a:txBody>
                  <a:tcPr marL="41811" marR="41811" marT="58520" marB="58520">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lnSpc>
                          <a:spcPct val="150000"/>
                        </a:lnSpc>
                      </a:pPr>
                      <a:r>
                        <a:rPr lang="zh-CN" altLang="en-US" sz="2400" b="0">
                          <a:effectLst/>
                          <a:latin typeface="华文新魏" panose="02010800040101010101" pitchFamily="2" charset="-122"/>
                          <a:ea typeface="华文新魏" panose="02010800040101010101" pitchFamily="2" charset="-122"/>
                        </a:rPr>
                        <a:t>基本可用</a:t>
                      </a:r>
                      <a:r>
                        <a:rPr lang="en-US" altLang="zh-CN" sz="2400" b="0">
                          <a:effectLst/>
                          <a:latin typeface="华文新魏" panose="02010800040101010101" pitchFamily="2" charset="-122"/>
                          <a:ea typeface="华文新魏" panose="02010800040101010101" pitchFamily="2" charset="-122"/>
                        </a:rPr>
                        <a:t>(</a:t>
                      </a:r>
                      <a:r>
                        <a:rPr lang="en-US" sz="2400" b="0">
                          <a:effectLst/>
                          <a:latin typeface="华文新魏" panose="02010800040101010101" pitchFamily="2" charset="-122"/>
                          <a:ea typeface="华文新魏" panose="02010800040101010101" pitchFamily="2" charset="-122"/>
                        </a:rPr>
                        <a:t>Basically Available)</a:t>
                      </a:r>
                    </a:p>
                  </a:txBody>
                  <a:tcPr marL="41811" marR="41811" marT="58520" marB="58520">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0853">
                <a:tc>
                  <a:txBody>
                    <a:bodyPr/>
                    <a:lstStyle/>
                    <a:p>
                      <a:pPr fontAlgn="t">
                        <a:lnSpc>
                          <a:spcPct val="150000"/>
                        </a:lnSpc>
                      </a:pPr>
                      <a:r>
                        <a:rPr lang="zh-CN" altLang="en-US" sz="2400" b="0" dirty="0">
                          <a:effectLst/>
                          <a:latin typeface="华文新魏" panose="02010800040101010101" pitchFamily="2" charset="-122"/>
                          <a:ea typeface="华文新魏" panose="02010800040101010101" pitchFamily="2" charset="-122"/>
                        </a:rPr>
                        <a:t>一致性</a:t>
                      </a:r>
                      <a:r>
                        <a:rPr lang="en-US" altLang="zh-CN" sz="2400" b="0" dirty="0">
                          <a:effectLst/>
                          <a:latin typeface="华文新魏" panose="02010800040101010101" pitchFamily="2" charset="-122"/>
                          <a:ea typeface="华文新魏" panose="02010800040101010101" pitchFamily="2" charset="-122"/>
                        </a:rPr>
                        <a:t>(</a:t>
                      </a:r>
                      <a:r>
                        <a:rPr lang="en-US" sz="2400" b="0" dirty="0">
                          <a:effectLst/>
                          <a:latin typeface="华文新魏" panose="02010800040101010101" pitchFamily="2" charset="-122"/>
                          <a:ea typeface="华文新魏" panose="02010800040101010101" pitchFamily="2" charset="-122"/>
                        </a:rPr>
                        <a:t>Consistency)</a:t>
                      </a:r>
                    </a:p>
                  </a:txBody>
                  <a:tcPr marL="41811" marR="41811" marT="58520" marB="58520">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lnSpc>
                          <a:spcPct val="150000"/>
                        </a:lnSpc>
                      </a:pPr>
                      <a:r>
                        <a:rPr lang="zh-CN" altLang="en-US" sz="2400" b="0">
                          <a:effectLst/>
                          <a:latin typeface="华文新魏" panose="02010800040101010101" pitchFamily="2" charset="-122"/>
                          <a:ea typeface="华文新魏" panose="02010800040101010101" pitchFamily="2" charset="-122"/>
                        </a:rPr>
                        <a:t>软状态</a:t>
                      </a:r>
                      <a:r>
                        <a:rPr lang="en-US" altLang="zh-CN" sz="2400" b="0">
                          <a:effectLst/>
                          <a:latin typeface="华文新魏" panose="02010800040101010101" pitchFamily="2" charset="-122"/>
                          <a:ea typeface="华文新魏" panose="02010800040101010101" pitchFamily="2" charset="-122"/>
                        </a:rPr>
                        <a:t>/</a:t>
                      </a:r>
                      <a:r>
                        <a:rPr lang="zh-CN" altLang="en-US" sz="2400" b="0">
                          <a:effectLst/>
                          <a:latin typeface="华文新魏" panose="02010800040101010101" pitchFamily="2" charset="-122"/>
                          <a:ea typeface="华文新魏" panose="02010800040101010101" pitchFamily="2" charset="-122"/>
                        </a:rPr>
                        <a:t>柔性事务</a:t>
                      </a:r>
                      <a:r>
                        <a:rPr lang="en-US" altLang="zh-CN" sz="2400" b="0">
                          <a:effectLst/>
                          <a:latin typeface="华文新魏" panose="02010800040101010101" pitchFamily="2" charset="-122"/>
                          <a:ea typeface="华文新魏" panose="02010800040101010101" pitchFamily="2" charset="-122"/>
                        </a:rPr>
                        <a:t>(</a:t>
                      </a:r>
                      <a:r>
                        <a:rPr lang="en-US" sz="2400" b="0">
                          <a:effectLst/>
                          <a:latin typeface="华文新魏" panose="02010800040101010101" pitchFamily="2" charset="-122"/>
                          <a:ea typeface="华文新魏" panose="02010800040101010101" pitchFamily="2" charset="-122"/>
                        </a:rPr>
                        <a:t>Soft state)</a:t>
                      </a:r>
                    </a:p>
                  </a:txBody>
                  <a:tcPr marL="41811" marR="41811" marT="58520" marB="58520">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2"/>
                  </a:ext>
                </a:extLst>
              </a:tr>
              <a:tr h="604667">
                <a:tc>
                  <a:txBody>
                    <a:bodyPr/>
                    <a:lstStyle/>
                    <a:p>
                      <a:pPr fontAlgn="t">
                        <a:lnSpc>
                          <a:spcPct val="150000"/>
                        </a:lnSpc>
                      </a:pPr>
                      <a:r>
                        <a:rPr lang="zh-CN" altLang="en-US" sz="2400" b="0">
                          <a:effectLst/>
                          <a:latin typeface="华文新魏" panose="02010800040101010101" pitchFamily="2" charset="-122"/>
                          <a:ea typeface="华文新魏" panose="02010800040101010101" pitchFamily="2" charset="-122"/>
                        </a:rPr>
                        <a:t>隔离性</a:t>
                      </a:r>
                      <a:r>
                        <a:rPr lang="en-US" altLang="zh-CN" sz="2400" b="0">
                          <a:effectLst/>
                          <a:latin typeface="华文新魏" panose="02010800040101010101" pitchFamily="2" charset="-122"/>
                          <a:ea typeface="华文新魏" panose="02010800040101010101" pitchFamily="2" charset="-122"/>
                        </a:rPr>
                        <a:t>(</a:t>
                      </a:r>
                      <a:r>
                        <a:rPr lang="en-US" sz="2400" b="0">
                          <a:effectLst/>
                          <a:latin typeface="华文新魏" panose="02010800040101010101" pitchFamily="2" charset="-122"/>
                          <a:ea typeface="华文新魏" panose="02010800040101010101" pitchFamily="2" charset="-122"/>
                        </a:rPr>
                        <a:t>Isolation)</a:t>
                      </a:r>
                    </a:p>
                  </a:txBody>
                  <a:tcPr marL="41811" marR="41811" marT="58520" marB="58520">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lnSpc>
                          <a:spcPct val="150000"/>
                        </a:lnSpc>
                      </a:pPr>
                      <a:r>
                        <a:rPr lang="zh-CN" altLang="en-US" sz="2400" b="0">
                          <a:effectLst/>
                          <a:latin typeface="华文新魏" panose="02010800040101010101" pitchFamily="2" charset="-122"/>
                          <a:ea typeface="华文新魏" panose="02010800040101010101" pitchFamily="2" charset="-122"/>
                        </a:rPr>
                        <a:t>最终一致性 </a:t>
                      </a:r>
                      <a:r>
                        <a:rPr lang="en-US" altLang="zh-CN" sz="2400" b="0">
                          <a:effectLst/>
                          <a:latin typeface="华文新魏" panose="02010800040101010101" pitchFamily="2" charset="-122"/>
                          <a:ea typeface="华文新魏" panose="02010800040101010101" pitchFamily="2" charset="-122"/>
                        </a:rPr>
                        <a:t>(</a:t>
                      </a:r>
                      <a:r>
                        <a:rPr lang="en-US" sz="2400" b="0">
                          <a:effectLst/>
                          <a:latin typeface="华文新魏" panose="02010800040101010101" pitchFamily="2" charset="-122"/>
                          <a:ea typeface="华文新魏" panose="02010800040101010101" pitchFamily="2" charset="-122"/>
                        </a:rPr>
                        <a:t>Eventual consistency)</a:t>
                      </a:r>
                    </a:p>
                  </a:txBody>
                  <a:tcPr marL="41811" marR="41811" marT="58520" marB="58520">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0853">
                <a:tc>
                  <a:txBody>
                    <a:bodyPr/>
                    <a:lstStyle/>
                    <a:p>
                      <a:pPr fontAlgn="t">
                        <a:lnSpc>
                          <a:spcPct val="150000"/>
                        </a:lnSpc>
                      </a:pPr>
                      <a:r>
                        <a:rPr lang="zh-CN" altLang="en-US" sz="2400" b="0">
                          <a:effectLst/>
                          <a:latin typeface="华文新魏" panose="02010800040101010101" pitchFamily="2" charset="-122"/>
                          <a:ea typeface="华文新魏" panose="02010800040101010101" pitchFamily="2" charset="-122"/>
                        </a:rPr>
                        <a:t>持久性 </a:t>
                      </a:r>
                      <a:r>
                        <a:rPr lang="en-US" altLang="zh-CN" sz="2400" b="0">
                          <a:effectLst/>
                          <a:latin typeface="华文新魏" panose="02010800040101010101" pitchFamily="2" charset="-122"/>
                          <a:ea typeface="华文新魏" panose="02010800040101010101" pitchFamily="2" charset="-122"/>
                        </a:rPr>
                        <a:t>(</a:t>
                      </a:r>
                      <a:r>
                        <a:rPr lang="en-US" sz="2400" b="0">
                          <a:effectLst/>
                          <a:latin typeface="华文新魏" panose="02010800040101010101" pitchFamily="2" charset="-122"/>
                          <a:ea typeface="华文新魏" panose="02010800040101010101" pitchFamily="2" charset="-122"/>
                        </a:rPr>
                        <a:t>Durable)</a:t>
                      </a:r>
                    </a:p>
                  </a:txBody>
                  <a:tcPr marL="41811" marR="41811" marT="58520" marB="58520">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lnSpc>
                          <a:spcPct val="150000"/>
                        </a:lnSpc>
                      </a:pPr>
                      <a:r>
                        <a:rPr lang="zh-CN" altLang="en-US" sz="2400" b="0" dirty="0">
                          <a:effectLst/>
                          <a:latin typeface="华文新魏" panose="02010800040101010101" pitchFamily="2" charset="-122"/>
                          <a:ea typeface="华文新魏" panose="02010800040101010101" pitchFamily="2" charset="-122"/>
                        </a:rPr>
                        <a:t> </a:t>
                      </a:r>
                    </a:p>
                  </a:txBody>
                  <a:tcPr marL="41811" marR="41811" marT="58520" marB="58520">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004"/>
                  </a:ext>
                </a:extLst>
              </a:tr>
            </a:tbl>
          </a:graphicData>
        </a:graphic>
      </p:graphicFrame>
      <p:sp>
        <p:nvSpPr>
          <p:cNvPr id="7" name="标题 1"/>
          <p:cNvSpPr>
            <a:spLocks noGrp="1"/>
          </p:cNvSpPr>
          <p:nvPr>
            <p:ph type="title"/>
          </p:nvPr>
        </p:nvSpPr>
        <p:spPr>
          <a:xfrm>
            <a:off x="0" y="-1626"/>
            <a:ext cx="12192000" cy="784225"/>
          </a:xfrm>
        </p:spPr>
        <p:txBody>
          <a:bodyPr/>
          <a:lstStyle/>
          <a:p>
            <a:r>
              <a:rPr lang="en-US" altLang="zh-CN" dirty="0"/>
              <a:t>ACID  vs  BASE</a:t>
            </a:r>
            <a:endParaRPr lang="zh-CN" altLang="en-US" dirty="0"/>
          </a:p>
        </p:txBody>
      </p:sp>
    </p:spTree>
    <p:extLst>
      <p:ext uri="{BB962C8B-B14F-4D97-AF65-F5344CB8AC3E}">
        <p14:creationId xmlns:p14="http://schemas.microsoft.com/office/powerpoint/2010/main" val="167851321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BASE</a:t>
            </a:r>
            <a:endParaRPr lang="zh-CN" altLang="en-US" dirty="0"/>
          </a:p>
        </p:txBody>
      </p:sp>
      <p:sp>
        <p:nvSpPr>
          <p:cNvPr id="3" name="内容占位符 2"/>
          <p:cNvSpPr>
            <a:spLocks noGrp="1"/>
          </p:cNvSpPr>
          <p:nvPr>
            <p:ph idx="1"/>
          </p:nvPr>
        </p:nvSpPr>
        <p:spPr/>
        <p:txBody>
          <a:bodyPr/>
          <a:lstStyle/>
          <a:p>
            <a:r>
              <a:rPr lang="zh-CN" altLang="en-US" dirty="0"/>
              <a:t>基本可用</a:t>
            </a:r>
          </a:p>
          <a:p>
            <a:pPr lvl="1"/>
            <a:r>
              <a:rPr lang="zh-CN" altLang="en-US" dirty="0" smtClean="0"/>
              <a:t>一</a:t>
            </a:r>
            <a:r>
              <a:rPr lang="zh-CN" altLang="en-US" dirty="0"/>
              <a:t>个分布式系统的一部分发生问题变得不可用时，其他部分仍然可以正常使用，也就是允许分区失败的情形出现</a:t>
            </a:r>
          </a:p>
          <a:p>
            <a:r>
              <a:rPr lang="zh-CN" altLang="en-US" dirty="0"/>
              <a:t>软状态</a:t>
            </a:r>
          </a:p>
          <a:p>
            <a:pPr lvl="1"/>
            <a:r>
              <a:rPr lang="zh-CN" altLang="en-US" dirty="0" smtClean="0"/>
              <a:t>状态</a:t>
            </a:r>
            <a:r>
              <a:rPr lang="zh-CN" altLang="en-US" dirty="0"/>
              <a:t>可以有一段时间不同步，具有一定的</a:t>
            </a:r>
            <a:r>
              <a:rPr lang="zh-CN" altLang="en-US" dirty="0" smtClean="0"/>
              <a:t>滞后性</a:t>
            </a:r>
            <a:endParaRPr lang="en-US" altLang="zh-CN" dirty="0" smtClean="0"/>
          </a:p>
          <a:p>
            <a:r>
              <a:rPr lang="zh-CN" altLang="en-US" dirty="0"/>
              <a:t>最终一致性</a:t>
            </a:r>
          </a:p>
          <a:p>
            <a:pPr lvl="1"/>
            <a:r>
              <a:rPr lang="zh-CN" altLang="en-US" dirty="0" smtClean="0"/>
              <a:t>允许</a:t>
            </a:r>
            <a:r>
              <a:rPr lang="zh-CN" altLang="en-US" dirty="0"/>
              <a:t>后续的访问操作可以暂时读不到更新后的数据，但是经过一段时间之后，必须最终读到更新后的</a:t>
            </a:r>
            <a:r>
              <a:rPr lang="zh-CN" altLang="en-US" dirty="0" smtClean="0"/>
              <a:t>数据</a:t>
            </a:r>
          </a:p>
          <a:p>
            <a:endParaRPr lang="zh-CN" altLang="en-US" dirty="0"/>
          </a:p>
        </p:txBody>
      </p:sp>
    </p:spTree>
    <p:extLst>
      <p:ext uri="{BB962C8B-B14F-4D97-AF65-F5344CB8AC3E}">
        <p14:creationId xmlns:p14="http://schemas.microsoft.com/office/powerpoint/2010/main" val="113373704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最终</a:t>
            </a:r>
            <a:r>
              <a:rPr lang="zh-CN" altLang="en-US" dirty="0" smtClean="0"/>
              <a:t>一致性的细分</a:t>
            </a:r>
            <a:endParaRPr lang="zh-CN" altLang="en-US" dirty="0"/>
          </a:p>
        </p:txBody>
      </p:sp>
      <p:sp>
        <p:nvSpPr>
          <p:cNvPr id="3" name="内容占位符 2"/>
          <p:cNvSpPr>
            <a:spLocks noGrp="1"/>
          </p:cNvSpPr>
          <p:nvPr>
            <p:ph idx="1"/>
          </p:nvPr>
        </p:nvSpPr>
        <p:spPr/>
        <p:txBody>
          <a:bodyPr/>
          <a:lstStyle/>
          <a:p>
            <a:r>
              <a:rPr lang="zh-CN" altLang="en-US" dirty="0">
                <a:solidFill>
                  <a:srgbClr val="FF0000"/>
                </a:solidFill>
              </a:rPr>
              <a:t>因果一致性</a:t>
            </a:r>
            <a:r>
              <a:rPr lang="zh-CN" altLang="en-US" dirty="0"/>
              <a:t>：如果进程</a:t>
            </a:r>
            <a:r>
              <a:rPr lang="en-US" altLang="zh-CN" dirty="0"/>
              <a:t>A</a:t>
            </a:r>
            <a:r>
              <a:rPr lang="zh-CN" altLang="en-US" dirty="0"/>
              <a:t>通知进程</a:t>
            </a:r>
            <a:r>
              <a:rPr lang="en-US" altLang="zh-CN" dirty="0"/>
              <a:t>B</a:t>
            </a:r>
            <a:r>
              <a:rPr lang="zh-CN" altLang="en-US" dirty="0"/>
              <a:t>它已更新了一个数据项，那么进程</a:t>
            </a:r>
            <a:r>
              <a:rPr lang="en-US" altLang="zh-CN" dirty="0"/>
              <a:t>B</a:t>
            </a:r>
            <a:r>
              <a:rPr lang="zh-CN" altLang="en-US" dirty="0"/>
              <a:t>的后续访问将获得</a:t>
            </a:r>
            <a:r>
              <a:rPr lang="en-US" altLang="zh-CN" dirty="0"/>
              <a:t>A</a:t>
            </a:r>
            <a:r>
              <a:rPr lang="zh-CN" altLang="en-US" dirty="0"/>
              <a:t>写入的最新</a:t>
            </a:r>
            <a:r>
              <a:rPr lang="zh-CN" altLang="en-US" dirty="0" smtClean="0"/>
              <a:t>值规则</a:t>
            </a:r>
            <a:endParaRPr lang="zh-CN" altLang="en-US" dirty="0"/>
          </a:p>
          <a:p>
            <a:r>
              <a:rPr lang="zh-CN" altLang="en-US" dirty="0" smtClean="0">
                <a:solidFill>
                  <a:srgbClr val="FF0000"/>
                </a:solidFill>
              </a:rPr>
              <a:t>读自写一致性</a:t>
            </a:r>
            <a:r>
              <a:rPr lang="zh-CN" altLang="en-US" dirty="0" smtClean="0"/>
              <a:t>：当</a:t>
            </a:r>
            <a:r>
              <a:rPr lang="zh-CN" altLang="en-US" dirty="0"/>
              <a:t>进程</a:t>
            </a:r>
            <a:r>
              <a:rPr lang="en-US" altLang="zh-CN" dirty="0"/>
              <a:t>A</a:t>
            </a:r>
            <a:r>
              <a:rPr lang="zh-CN" altLang="en-US" dirty="0"/>
              <a:t>自己执行一个更新操作之后，它自己总是可以访问到更新过的</a:t>
            </a:r>
            <a:r>
              <a:rPr lang="zh-CN" altLang="en-US" dirty="0" smtClean="0"/>
              <a:t>值</a:t>
            </a:r>
            <a:endParaRPr lang="en-US" altLang="zh-CN" dirty="0" smtClean="0"/>
          </a:p>
          <a:p>
            <a:r>
              <a:rPr lang="zh-CN" altLang="en-US" dirty="0" smtClean="0">
                <a:solidFill>
                  <a:srgbClr val="FF0000"/>
                </a:solidFill>
              </a:rPr>
              <a:t>会话</a:t>
            </a:r>
            <a:r>
              <a:rPr lang="zh-CN" altLang="en-US" dirty="0">
                <a:solidFill>
                  <a:srgbClr val="FF0000"/>
                </a:solidFill>
              </a:rPr>
              <a:t>一致性</a:t>
            </a:r>
            <a:r>
              <a:rPr lang="zh-CN" altLang="en-US" dirty="0" smtClean="0"/>
              <a:t>：会话范围内的</a:t>
            </a:r>
            <a:r>
              <a:rPr lang="zh-CN" altLang="en-US" dirty="0"/>
              <a:t>读自写</a:t>
            </a:r>
            <a:r>
              <a:rPr lang="zh-CN" altLang="en-US" dirty="0" smtClean="0"/>
              <a:t>一致性</a:t>
            </a:r>
            <a:endParaRPr lang="en-US" altLang="zh-CN" dirty="0" smtClean="0"/>
          </a:p>
          <a:p>
            <a:r>
              <a:rPr lang="zh-CN" altLang="en-US" dirty="0" smtClean="0">
                <a:solidFill>
                  <a:srgbClr val="FF0000"/>
                </a:solidFill>
              </a:rPr>
              <a:t>单调</a:t>
            </a:r>
            <a:r>
              <a:rPr lang="zh-CN" altLang="en-US" dirty="0">
                <a:solidFill>
                  <a:srgbClr val="FF0000"/>
                </a:solidFill>
              </a:rPr>
              <a:t>读一致性</a:t>
            </a:r>
            <a:r>
              <a:rPr lang="zh-CN" altLang="en-US" dirty="0"/>
              <a:t>：如果进程已经看到</a:t>
            </a:r>
            <a:r>
              <a:rPr lang="zh-CN" altLang="en-US" dirty="0" smtClean="0"/>
              <a:t>过某个数据值，则后续访问不会</a:t>
            </a:r>
            <a:r>
              <a:rPr lang="zh-CN" altLang="en-US" dirty="0"/>
              <a:t>返回</a:t>
            </a:r>
            <a:r>
              <a:rPr lang="zh-CN" altLang="en-US" dirty="0" smtClean="0"/>
              <a:t>在该值</a:t>
            </a:r>
            <a:r>
              <a:rPr lang="zh-CN" altLang="en-US" dirty="0"/>
              <a:t>之前的值</a:t>
            </a:r>
            <a:endParaRPr lang="en-US" altLang="zh-CN" dirty="0"/>
          </a:p>
          <a:p>
            <a:r>
              <a:rPr lang="zh-CN" altLang="en-US" dirty="0" smtClean="0">
                <a:solidFill>
                  <a:srgbClr val="FF0000"/>
                </a:solidFill>
              </a:rPr>
              <a:t>单调</a:t>
            </a:r>
            <a:r>
              <a:rPr lang="zh-CN" altLang="en-US" dirty="0">
                <a:solidFill>
                  <a:srgbClr val="FF0000"/>
                </a:solidFill>
              </a:rPr>
              <a:t>写一致性</a:t>
            </a:r>
            <a:r>
              <a:rPr lang="zh-CN" altLang="en-US" dirty="0"/>
              <a:t>：系统保证来自同一个进程的写操作顺序</a:t>
            </a:r>
            <a:r>
              <a:rPr lang="zh-CN" altLang="en-US" dirty="0" smtClean="0"/>
              <a:t>执行</a:t>
            </a:r>
          </a:p>
          <a:p>
            <a:endParaRPr lang="zh-CN" altLang="en-US" dirty="0"/>
          </a:p>
        </p:txBody>
      </p:sp>
    </p:spTree>
    <p:extLst>
      <p:ext uri="{BB962C8B-B14F-4D97-AF65-F5344CB8AC3E}">
        <p14:creationId xmlns:p14="http://schemas.microsoft.com/office/powerpoint/2010/main" val="357507516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最终一致性</a:t>
            </a:r>
            <a:r>
              <a:rPr lang="zh-CN" altLang="en-US" dirty="0" smtClean="0"/>
              <a:t>的</a:t>
            </a:r>
            <a:r>
              <a:rPr lang="zh-CN" altLang="en-US" dirty="0"/>
              <a:t>实现</a:t>
            </a:r>
          </a:p>
        </p:txBody>
      </p:sp>
      <p:sp>
        <p:nvSpPr>
          <p:cNvPr id="3" name="内容占位符 2"/>
          <p:cNvSpPr>
            <a:spLocks noGrp="1"/>
          </p:cNvSpPr>
          <p:nvPr>
            <p:ph idx="1"/>
          </p:nvPr>
        </p:nvSpPr>
        <p:spPr/>
        <p:txBody>
          <a:bodyPr/>
          <a:lstStyle/>
          <a:p>
            <a:pPr marL="0" indent="0" algn="ctr">
              <a:buNone/>
            </a:pPr>
            <a:r>
              <a:rPr lang="en-US" altLang="zh-CN" dirty="0" smtClean="0"/>
              <a:t>N </a:t>
            </a:r>
            <a:r>
              <a:rPr lang="en-US" altLang="zh-CN" dirty="0"/>
              <a:t>— </a:t>
            </a:r>
            <a:r>
              <a:rPr lang="zh-CN" altLang="en-US" dirty="0" smtClean="0"/>
              <a:t>副本数</a:t>
            </a:r>
            <a:endParaRPr lang="zh-CN" altLang="en-US" dirty="0"/>
          </a:p>
          <a:p>
            <a:pPr marL="0" indent="0" algn="ctr">
              <a:buNone/>
            </a:pPr>
            <a:r>
              <a:rPr lang="en-US" altLang="zh-CN" dirty="0"/>
              <a:t>W — </a:t>
            </a:r>
            <a:r>
              <a:rPr lang="zh-CN" altLang="en-US" dirty="0" smtClean="0"/>
              <a:t>保证写数据所需要的最小副本数</a:t>
            </a:r>
            <a:endParaRPr lang="zh-CN" altLang="en-US" dirty="0"/>
          </a:p>
          <a:p>
            <a:pPr marL="0" indent="0" algn="ctr">
              <a:buNone/>
            </a:pPr>
            <a:r>
              <a:rPr lang="en-US" altLang="zh-CN" dirty="0"/>
              <a:t>R </a:t>
            </a:r>
            <a:r>
              <a:rPr lang="en-US" altLang="zh-CN" dirty="0" smtClean="0"/>
              <a:t>— </a:t>
            </a:r>
            <a:r>
              <a:rPr lang="zh-CN" altLang="en-US" dirty="0" smtClean="0"/>
              <a:t>保证读数据</a:t>
            </a:r>
            <a:r>
              <a:rPr lang="zh-CN" altLang="en-US" dirty="0"/>
              <a:t>所需要的最小副本数</a:t>
            </a:r>
          </a:p>
          <a:p>
            <a:r>
              <a:rPr lang="zh-CN" altLang="en-US" dirty="0" smtClean="0"/>
              <a:t>强一致性：</a:t>
            </a:r>
            <a:r>
              <a:rPr lang="en-US" altLang="zh-CN" dirty="0" smtClean="0"/>
              <a:t>W+R&gt;N</a:t>
            </a:r>
            <a:r>
              <a:rPr lang="zh-CN" altLang="en-US" dirty="0"/>
              <a:t>，</a:t>
            </a:r>
            <a:r>
              <a:rPr lang="zh-CN" altLang="en-US" dirty="0" smtClean="0"/>
              <a:t>写副本和读副本重叠</a:t>
            </a:r>
            <a:endParaRPr lang="en-US" altLang="zh-CN" dirty="0" smtClean="0"/>
          </a:p>
          <a:p>
            <a:r>
              <a:rPr lang="zh-CN" altLang="en-US" dirty="0"/>
              <a:t>弱</a:t>
            </a:r>
            <a:r>
              <a:rPr lang="zh-CN" altLang="en-US" dirty="0" smtClean="0"/>
              <a:t>一致性：</a:t>
            </a:r>
            <a:r>
              <a:rPr lang="en-US" altLang="zh-CN" dirty="0" smtClean="0"/>
              <a:t>W+R</a:t>
            </a:r>
            <a:r>
              <a:rPr lang="en-US" altLang="zh-CN" dirty="0"/>
              <a:t>&lt;=</a:t>
            </a:r>
            <a:r>
              <a:rPr lang="en-US" altLang="zh-CN" dirty="0" smtClean="0"/>
              <a:t>N</a:t>
            </a:r>
          </a:p>
          <a:p>
            <a:r>
              <a:rPr lang="zh-CN" altLang="en-US" dirty="0"/>
              <a:t>不同的</a:t>
            </a:r>
            <a:r>
              <a:rPr lang="en-US" altLang="zh-CN" dirty="0"/>
              <a:t>N,W,R</a:t>
            </a:r>
            <a:r>
              <a:rPr lang="zh-CN" altLang="en-US" dirty="0"/>
              <a:t>组合，是在可用性和一致性之间取一个平衡，以适应不同的应用场景</a:t>
            </a:r>
            <a:endParaRPr lang="en-US" altLang="zh-CN" dirty="0"/>
          </a:p>
          <a:p>
            <a:r>
              <a:rPr lang="en-US" altLang="zh-CN" dirty="0" smtClean="0"/>
              <a:t>HDFS</a:t>
            </a:r>
            <a:r>
              <a:rPr lang="zh-CN" altLang="en-US" dirty="0" smtClean="0"/>
              <a:t>设置</a:t>
            </a:r>
            <a:r>
              <a:rPr lang="en-US" altLang="zh-CN" dirty="0" smtClean="0"/>
              <a:t>N=W,R=1,</a:t>
            </a:r>
            <a:r>
              <a:rPr lang="zh-CN" altLang="en-US" dirty="0" smtClean="0"/>
              <a:t>任何</a:t>
            </a:r>
            <a:r>
              <a:rPr lang="zh-CN" altLang="en-US" dirty="0"/>
              <a:t>一个写节点失效，都会导致写失败</a:t>
            </a:r>
            <a:r>
              <a:rPr lang="zh-CN" altLang="en-US" dirty="0" smtClean="0"/>
              <a:t>，读</a:t>
            </a:r>
            <a:r>
              <a:rPr lang="zh-CN" altLang="en-US" dirty="0"/>
              <a:t>操作只需要读到一个</a:t>
            </a:r>
            <a:r>
              <a:rPr lang="zh-CN" altLang="en-US" dirty="0" smtClean="0"/>
              <a:t>值</a:t>
            </a:r>
            <a:endParaRPr lang="zh-CN" altLang="en-US" dirty="0"/>
          </a:p>
        </p:txBody>
      </p:sp>
    </p:spTree>
    <p:extLst>
      <p:ext uri="{BB962C8B-B14F-4D97-AF65-F5344CB8AC3E}">
        <p14:creationId xmlns:p14="http://schemas.microsoft.com/office/powerpoint/2010/main" val="185451510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NewSQL</a:t>
            </a:r>
            <a:r>
              <a:rPr lang="zh-CN" altLang="en-US" dirty="0"/>
              <a:t>数据库</a:t>
            </a: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7126" y="1844824"/>
            <a:ext cx="8903371" cy="354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73055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NewSQL</a:t>
            </a:r>
            <a:r>
              <a:rPr lang="zh-CN" altLang="en-US" dirty="0"/>
              <a:t>数据库</a:t>
            </a: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3" y="836712"/>
            <a:ext cx="8803559" cy="594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6679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28800" y="908720"/>
            <a:ext cx="5163850" cy="5570756"/>
          </a:xfrm>
          <a:prstGeom prst="rect">
            <a:avLst/>
          </a:prstGeom>
          <a:noFill/>
        </p:spPr>
        <p:txBody>
          <a:bodyPr wrap="none" lIns="91440" tIns="45720" rIns="91440" bIns="45720">
            <a:spAutoFit/>
          </a:bodyPr>
          <a:lstStyle/>
          <a:p>
            <a:pPr algn="ctr"/>
            <a:r>
              <a:rPr lang="zh-CN" altLang="en-US" sz="1800" dirty="0">
                <a:ln w="0"/>
                <a:solidFill>
                  <a:srgbClr val="FF0000"/>
                </a:solidFill>
                <a:effectLst>
                  <a:outerShdw blurRad="38100" dist="25400" dir="5400000" algn="ctr" rotWithShape="0">
                    <a:srgbClr val="6E747A">
                      <a:alpha val="43000"/>
                    </a:srgbClr>
                  </a:outerShdw>
                </a:effectLst>
              </a:rPr>
              <a:t>年度</a:t>
            </a:r>
            <a:r>
              <a:rPr lang="zh-CN" altLang="en-US" sz="1800" dirty="0">
                <a:ln w="0"/>
                <a:solidFill>
                  <a:srgbClr val="FF0000"/>
                </a:solidFill>
                <a:effectLst>
                  <a:outerShdw blurRad="38100" dist="25400" dir="5400000" algn="ctr" rotWithShape="0">
                    <a:srgbClr val="6E747A">
                      <a:alpha val="43000"/>
                    </a:srgbClr>
                  </a:outerShdw>
                </a:effectLst>
              </a:rPr>
              <a:t>搜索词</a:t>
            </a:r>
            <a:r>
              <a:rPr lang="en-US" altLang="zh-CN" sz="1800" dirty="0">
                <a:ln w="0"/>
                <a:solidFill>
                  <a:srgbClr val="FF0000"/>
                </a:solidFill>
                <a:effectLst>
                  <a:outerShdw blurRad="38100" dist="25400" dir="5400000" algn="ctr" rotWithShape="0">
                    <a:srgbClr val="6E747A">
                      <a:alpha val="43000"/>
                    </a:srgbClr>
                  </a:outerShdw>
                </a:effectLst>
              </a:rPr>
              <a:t>TOP10</a:t>
            </a:r>
            <a:endParaRPr lang="zh-CN" altLang="en-US" sz="1800" dirty="0">
              <a:ln w="0"/>
              <a:solidFill>
                <a:srgbClr val="FF0000"/>
              </a:solidFill>
              <a:effectLst>
                <a:outerShdw blurRad="38100" dist="25400" dir="5400000" algn="ctr" rotWithShape="0">
                  <a:srgbClr val="6E747A">
                    <a:alpha val="43000"/>
                  </a:srgbClr>
                </a:outerShdw>
              </a:effectLst>
            </a:endParaRPr>
          </a:p>
          <a:p>
            <a:pPr algn="ctr"/>
            <a:endParaRPr lang="zh-CN" altLang="en-US"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1.</a:t>
            </a:r>
            <a:r>
              <a:rPr lang="zh-CN" altLang="en-US" sz="1800" dirty="0">
                <a:ln w="0"/>
                <a:solidFill>
                  <a:srgbClr val="FF0000"/>
                </a:solidFill>
                <a:effectLst>
                  <a:outerShdw blurRad="38100" dist="25400" dir="5400000" algn="ctr" rotWithShape="0">
                    <a:srgbClr val="6E747A">
                      <a:alpha val="43000"/>
                    </a:srgbClr>
                  </a:outerShdw>
                </a:effectLst>
              </a:rPr>
              <a:t>强力球</a:t>
            </a:r>
            <a:r>
              <a:rPr lang="en-US" altLang="zh-CN" sz="1800" dirty="0">
                <a:ln w="0"/>
                <a:solidFill>
                  <a:srgbClr val="FF0000"/>
                </a:solidFill>
                <a:effectLst>
                  <a:outerShdw blurRad="38100" dist="25400" dir="5400000" algn="ctr" rotWithShape="0">
                    <a:srgbClr val="6E747A">
                      <a:alpha val="43000"/>
                    </a:srgbClr>
                  </a:outerShdw>
                </a:effectLst>
              </a:rPr>
              <a:t>Powerball(</a:t>
            </a:r>
            <a:r>
              <a:rPr lang="zh-CN" altLang="en-US" sz="1800" dirty="0">
                <a:ln w="0"/>
                <a:solidFill>
                  <a:srgbClr val="FF0000"/>
                </a:solidFill>
                <a:effectLst>
                  <a:outerShdw blurRad="38100" dist="25400" dir="5400000" algn="ctr" rotWithShape="0">
                    <a:srgbClr val="6E747A">
                      <a:alpha val="43000"/>
                    </a:srgbClr>
                  </a:outerShdw>
                </a:effectLst>
              </a:rPr>
              <a:t>美国彩票</a:t>
            </a:r>
            <a:r>
              <a:rPr lang="en-US" altLang="zh-CN" sz="1800" dirty="0">
                <a:ln w="0"/>
                <a:solidFill>
                  <a:srgbClr val="FF0000"/>
                </a:solidFill>
                <a:effectLst>
                  <a:outerShdw blurRad="38100" dist="25400" dir="5400000" algn="ctr" rotWithShape="0">
                    <a:srgbClr val="6E747A">
                      <a:alpha val="43000"/>
                    </a:srgbClr>
                  </a:outerShdw>
                </a:effectLst>
              </a:rPr>
              <a:t>)</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2.</a:t>
            </a:r>
            <a:r>
              <a:rPr lang="zh-CN" altLang="en-US" sz="1800" dirty="0">
                <a:ln w="0"/>
                <a:solidFill>
                  <a:srgbClr val="FF0000"/>
                </a:solidFill>
                <a:effectLst>
                  <a:outerShdw blurRad="38100" dist="25400" dir="5400000" algn="ctr" rotWithShape="0">
                    <a:srgbClr val="6E747A">
                      <a:alpha val="43000"/>
                    </a:srgbClr>
                  </a:outerShdw>
                </a:effectLst>
              </a:rPr>
              <a:t>美国流行巨星</a:t>
            </a:r>
            <a:r>
              <a:rPr lang="en-US" altLang="zh-CN" sz="1800" dirty="0">
                <a:ln w="0"/>
                <a:solidFill>
                  <a:srgbClr val="FF0000"/>
                </a:solidFill>
                <a:effectLst>
                  <a:outerShdw blurRad="38100" dist="25400" dir="5400000" algn="ctr" rotWithShape="0">
                    <a:srgbClr val="6E747A">
                      <a:alpha val="43000"/>
                    </a:srgbClr>
                  </a:outerShdw>
                </a:effectLst>
              </a:rPr>
              <a:t>Prince</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3.</a:t>
            </a:r>
            <a:r>
              <a:rPr lang="zh-CN" altLang="en-US" sz="1800" dirty="0">
                <a:ln w="0"/>
                <a:solidFill>
                  <a:srgbClr val="FF0000"/>
                </a:solidFill>
                <a:effectLst>
                  <a:outerShdw blurRad="38100" dist="25400" dir="5400000" algn="ctr" rotWithShape="0">
                    <a:srgbClr val="6E747A">
                      <a:alpha val="43000"/>
                    </a:srgbClr>
                  </a:outerShdw>
                </a:effectLst>
              </a:rPr>
              <a:t>飓风</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马修</a:t>
            </a:r>
            <a:r>
              <a:rPr lang="en-US" altLang="zh-CN" sz="1800" dirty="0">
                <a:ln w="0"/>
                <a:solidFill>
                  <a:srgbClr val="FF0000"/>
                </a:solidFill>
                <a:effectLst>
                  <a:outerShdw blurRad="38100" dist="25400" dir="5400000" algn="ctr" rotWithShape="0">
                    <a:srgbClr val="6E747A">
                      <a:alpha val="43000"/>
                    </a:srgbClr>
                  </a:outerShdw>
                </a:effectLst>
              </a:rPr>
              <a:t>" Hurricane Matthew</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4.</a:t>
            </a:r>
            <a:r>
              <a:rPr lang="zh-CN" altLang="en-US" sz="1800" dirty="0">
                <a:ln w="0"/>
                <a:solidFill>
                  <a:srgbClr val="FF0000"/>
                </a:solidFill>
                <a:effectLst>
                  <a:outerShdw blurRad="38100" dist="25400" dir="5400000" algn="ctr" rotWithShape="0">
                    <a:srgbClr val="6E747A">
                      <a:alpha val="43000"/>
                    </a:srgbClr>
                  </a:outerShdw>
                </a:effectLst>
              </a:rPr>
              <a:t>任天堂热门手游</a:t>
            </a:r>
            <a:r>
              <a:rPr lang="en-US" altLang="zh-CN" sz="1800" dirty="0" err="1">
                <a:ln w="0"/>
                <a:solidFill>
                  <a:srgbClr val="FF0000"/>
                </a:solidFill>
                <a:effectLst>
                  <a:outerShdw blurRad="38100" dist="25400" dir="5400000" algn="ctr" rotWithShape="0">
                    <a:srgbClr val="6E747A">
                      <a:alpha val="43000"/>
                    </a:srgbClr>
                  </a:outerShdw>
                </a:effectLst>
              </a:rPr>
              <a:t>Pokemon</a:t>
            </a:r>
            <a:r>
              <a:rPr lang="en-US" altLang="zh-CN" sz="1800" dirty="0">
                <a:ln w="0"/>
                <a:solidFill>
                  <a:srgbClr val="FF0000"/>
                </a:solidFill>
                <a:effectLst>
                  <a:outerShdw blurRad="38100" dist="25400" dir="5400000" algn="ctr" rotWithShape="0">
                    <a:srgbClr val="6E747A">
                      <a:alpha val="43000"/>
                    </a:srgbClr>
                  </a:outerShdw>
                </a:effectLst>
              </a:rPr>
              <a:t> Go</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5.</a:t>
            </a:r>
            <a:r>
              <a:rPr lang="zh-CN" altLang="en-US" sz="1800" dirty="0">
                <a:ln w="0"/>
                <a:solidFill>
                  <a:srgbClr val="FF0000"/>
                </a:solidFill>
                <a:effectLst>
                  <a:outerShdw blurRad="38100" dist="25400" dir="5400000" algn="ctr" rotWithShape="0">
                    <a:srgbClr val="6E747A">
                      <a:alpha val="43000"/>
                    </a:srgbClr>
                  </a:outerShdw>
                </a:effectLst>
              </a:rPr>
              <a:t>贪吃蛇</a:t>
            </a:r>
            <a:r>
              <a:rPr lang="en-US" altLang="zh-CN" sz="1800" dirty="0">
                <a:ln w="0"/>
                <a:solidFill>
                  <a:srgbClr val="FF0000"/>
                </a:solidFill>
                <a:effectLst>
                  <a:outerShdw blurRad="38100" dist="25400" dir="5400000" algn="ctr" rotWithShape="0">
                    <a:srgbClr val="6E747A">
                      <a:alpha val="43000"/>
                    </a:srgbClr>
                  </a:outerShdw>
                </a:effectLst>
              </a:rPr>
              <a:t>Slither.io</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6.</a:t>
            </a:r>
            <a:r>
              <a:rPr lang="zh-CN" altLang="en-US" sz="1800" dirty="0">
                <a:ln w="0"/>
                <a:solidFill>
                  <a:srgbClr val="FF0000"/>
                </a:solidFill>
                <a:effectLst>
                  <a:outerShdw blurRad="38100" dist="25400" dir="5400000" algn="ctr" rotWithShape="0">
                    <a:srgbClr val="6E747A">
                      <a:alpha val="43000"/>
                    </a:srgbClr>
                  </a:outerShdw>
                </a:effectLst>
              </a:rPr>
              <a:t>奥林匹克</a:t>
            </a:r>
            <a:r>
              <a:rPr lang="en-US" altLang="zh-CN" sz="1800" dirty="0">
                <a:ln w="0"/>
                <a:solidFill>
                  <a:srgbClr val="FF0000"/>
                </a:solidFill>
                <a:effectLst>
                  <a:outerShdw blurRad="38100" dist="25400" dir="5400000" algn="ctr" rotWithShape="0">
                    <a:srgbClr val="6E747A">
                      <a:alpha val="43000"/>
                    </a:srgbClr>
                  </a:outerShdw>
                </a:effectLst>
              </a:rPr>
              <a:t>Olympics</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7.</a:t>
            </a:r>
            <a:r>
              <a:rPr lang="zh-CN" altLang="en-US" sz="1800" dirty="0">
                <a:ln w="0"/>
                <a:solidFill>
                  <a:srgbClr val="FF0000"/>
                </a:solidFill>
                <a:effectLst>
                  <a:outerShdw blurRad="38100" dist="25400" dir="5400000" algn="ctr" rotWithShape="0">
                    <a:srgbClr val="6E747A">
                      <a:alpha val="43000"/>
                    </a:srgbClr>
                  </a:outerShdw>
                </a:effectLst>
              </a:rPr>
              <a:t>英国著名摇滚音乐家大卫</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鲍伊</a:t>
            </a:r>
            <a:r>
              <a:rPr lang="en-US" altLang="zh-CN" sz="1800" dirty="0">
                <a:ln w="0"/>
                <a:solidFill>
                  <a:srgbClr val="FF0000"/>
                </a:solidFill>
                <a:effectLst>
                  <a:outerShdw blurRad="38100" dist="25400" dir="5400000" algn="ctr" rotWithShape="0">
                    <a:srgbClr val="6E747A">
                      <a:alpha val="43000"/>
                    </a:srgbClr>
                  </a:outerShdw>
                </a:effectLst>
              </a:rPr>
              <a:t>David Bowie</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8.</a:t>
            </a:r>
            <a:r>
              <a:rPr lang="zh-CN" altLang="en-US" sz="1800" dirty="0">
                <a:ln w="0"/>
                <a:solidFill>
                  <a:srgbClr val="FF0000"/>
                </a:solidFill>
                <a:effectLst>
                  <a:outerShdw blurRad="38100" dist="25400" dir="5400000" algn="ctr" rotWithShape="0">
                    <a:srgbClr val="6E747A">
                      <a:alpha val="43000"/>
                    </a:srgbClr>
                  </a:outerShdw>
                </a:effectLst>
              </a:rPr>
              <a:t>特朗普</a:t>
            </a:r>
            <a:r>
              <a:rPr lang="en-US" altLang="zh-CN" sz="1800" dirty="0">
                <a:ln w="0"/>
                <a:solidFill>
                  <a:srgbClr val="FF0000"/>
                </a:solidFill>
                <a:effectLst>
                  <a:outerShdw blurRad="38100" dist="25400" dir="5400000" algn="ctr" rotWithShape="0">
                    <a:srgbClr val="6E747A">
                      <a:alpha val="43000"/>
                    </a:srgbClr>
                  </a:outerShdw>
                </a:effectLst>
              </a:rPr>
              <a:t>Trump</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9.</a:t>
            </a:r>
            <a:r>
              <a:rPr lang="zh-CN" altLang="en-US" sz="1800" dirty="0">
                <a:ln w="0"/>
                <a:solidFill>
                  <a:srgbClr val="FF0000"/>
                </a:solidFill>
                <a:effectLst>
                  <a:outerShdw blurRad="38100" dist="25400" dir="5400000" algn="ctr" rotWithShape="0">
                    <a:srgbClr val="6E747A">
                      <a:alpha val="43000"/>
                    </a:srgbClr>
                  </a:outerShdw>
                </a:effectLst>
              </a:rPr>
              <a:t>选举</a:t>
            </a:r>
            <a:r>
              <a:rPr lang="en-US" altLang="zh-CN" sz="1800" dirty="0">
                <a:ln w="0"/>
                <a:solidFill>
                  <a:srgbClr val="FF0000"/>
                </a:solidFill>
                <a:effectLst>
                  <a:outerShdw blurRad="38100" dist="25400" dir="5400000" algn="ctr" rotWithShape="0">
                    <a:srgbClr val="6E747A">
                      <a:alpha val="43000"/>
                    </a:srgbClr>
                  </a:outerShdw>
                </a:effectLst>
              </a:rPr>
              <a:t>Election</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10.</a:t>
            </a:r>
            <a:r>
              <a:rPr lang="zh-CN" altLang="en-US" sz="1800" dirty="0">
                <a:ln w="0"/>
                <a:solidFill>
                  <a:srgbClr val="FF0000"/>
                </a:solidFill>
                <a:effectLst>
                  <a:outerShdw blurRad="38100" dist="25400" dir="5400000" algn="ctr" rotWithShape="0">
                    <a:srgbClr val="6E747A">
                      <a:alpha val="43000"/>
                    </a:srgbClr>
                  </a:outerShdw>
                </a:effectLst>
              </a:rPr>
              <a:t>希拉里</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克林顿</a:t>
            </a:r>
            <a:r>
              <a:rPr lang="en-US" altLang="zh-CN" sz="1800" dirty="0">
                <a:ln w="0"/>
                <a:solidFill>
                  <a:srgbClr val="FF0000"/>
                </a:solidFill>
                <a:effectLst>
                  <a:outerShdw blurRad="38100" dist="25400" dir="5400000" algn="ctr" rotWithShape="0">
                    <a:srgbClr val="6E747A">
                      <a:alpha val="43000"/>
                    </a:srgbClr>
                  </a:outerShdw>
                </a:effectLst>
              </a:rPr>
              <a:t>Hillary Clinton</a:t>
            </a:r>
            <a:endParaRPr lang="zh-CN" altLang="en-US" sz="1800" dirty="0">
              <a:ln w="0"/>
              <a:solidFill>
                <a:srgbClr val="FF0000"/>
              </a:solidFill>
              <a:effectLst>
                <a:outerShdw blurRad="38100" dist="25400" dir="5400000" algn="ctr" rotWithShape="0">
                  <a:srgbClr val="6E747A">
                    <a:alpha val="43000"/>
                  </a:srgbClr>
                </a:outerShdw>
              </a:effectLst>
            </a:endParaRPr>
          </a:p>
        </p:txBody>
      </p:sp>
      <p:sp>
        <p:nvSpPr>
          <p:cNvPr id="5" name="矩形 4"/>
          <p:cNvSpPr/>
          <p:nvPr/>
        </p:nvSpPr>
        <p:spPr>
          <a:xfrm>
            <a:off x="3719737" y="908720"/>
            <a:ext cx="5944769" cy="5432256"/>
          </a:xfrm>
          <a:prstGeom prst="rect">
            <a:avLst/>
          </a:prstGeom>
          <a:noFill/>
        </p:spPr>
        <p:txBody>
          <a:bodyPr wrap="none" lIns="91440" tIns="45720" rIns="91440" bIns="45720">
            <a:spAutoFit/>
          </a:bodyPr>
          <a:lstStyle/>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人物热</a:t>
            </a:r>
            <a:r>
              <a:rPr lang="zh-CN" altLang="en-US" sz="1800" dirty="0">
                <a:ln w="0"/>
                <a:solidFill>
                  <a:srgbClr val="FF0000"/>
                </a:solidFill>
                <a:effectLst>
                  <a:outerShdw blurRad="38100" dist="25400" dir="5400000" algn="ctr" rotWithShape="0">
                    <a:srgbClr val="6E747A">
                      <a:alpha val="43000"/>
                    </a:srgbClr>
                  </a:outerShdw>
                </a:effectLst>
              </a:rPr>
              <a:t>词</a:t>
            </a:r>
            <a:endParaRPr lang="zh-CN" altLang="en-US"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1.</a:t>
            </a:r>
            <a:r>
              <a:rPr lang="zh-CN" altLang="en-US" sz="1800" dirty="0">
                <a:ln w="0"/>
                <a:solidFill>
                  <a:srgbClr val="FF0000"/>
                </a:solidFill>
                <a:effectLst>
                  <a:outerShdw blurRad="38100" dist="25400" dir="5400000" algn="ctr" rotWithShape="0">
                    <a:srgbClr val="6E747A">
                      <a:alpha val="43000"/>
                    </a:srgbClr>
                  </a:outerShdw>
                </a:effectLst>
              </a:rPr>
              <a:t>美国总统候选人唐纳德</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特朗普</a:t>
            </a:r>
            <a:r>
              <a:rPr lang="en-US" altLang="zh-CN" sz="1800" dirty="0">
                <a:ln w="0"/>
                <a:solidFill>
                  <a:srgbClr val="FF0000"/>
                </a:solidFill>
                <a:effectLst>
                  <a:outerShdw blurRad="38100" dist="25400" dir="5400000" algn="ctr" rotWithShape="0">
                    <a:srgbClr val="6E747A">
                      <a:alpha val="43000"/>
                    </a:srgbClr>
                  </a:outerShdw>
                </a:effectLst>
              </a:rPr>
              <a:t>Donald Trump</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2.</a:t>
            </a:r>
            <a:r>
              <a:rPr lang="zh-CN" altLang="en-US" sz="1800" dirty="0">
                <a:ln w="0"/>
                <a:solidFill>
                  <a:srgbClr val="FF0000"/>
                </a:solidFill>
                <a:effectLst>
                  <a:outerShdw blurRad="38100" dist="25400" dir="5400000" algn="ctr" rotWithShape="0">
                    <a:srgbClr val="6E747A">
                      <a:alpha val="43000"/>
                    </a:srgbClr>
                  </a:outerShdw>
                </a:effectLst>
              </a:rPr>
              <a:t>美国总统候选人希拉里</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克林顿</a:t>
            </a:r>
            <a:r>
              <a:rPr lang="en-US" altLang="zh-CN" sz="1800" dirty="0">
                <a:ln w="0"/>
                <a:solidFill>
                  <a:srgbClr val="FF0000"/>
                </a:solidFill>
                <a:effectLst>
                  <a:outerShdw blurRad="38100" dist="25400" dir="5400000" algn="ctr" rotWithShape="0">
                    <a:srgbClr val="6E747A">
                      <a:alpha val="43000"/>
                    </a:srgbClr>
                  </a:outerShdw>
                </a:effectLst>
              </a:rPr>
              <a:t>Hillary Clinton</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3.</a:t>
            </a:r>
            <a:r>
              <a:rPr lang="zh-CN" altLang="en-US" sz="1800" dirty="0">
                <a:ln w="0"/>
                <a:solidFill>
                  <a:srgbClr val="FF0000"/>
                </a:solidFill>
                <a:effectLst>
                  <a:outerShdw blurRad="38100" dist="25400" dir="5400000" algn="ctr" rotWithShape="0">
                    <a:srgbClr val="6E747A">
                      <a:alpha val="43000"/>
                    </a:srgbClr>
                  </a:outerShdw>
                </a:effectLst>
              </a:rPr>
              <a:t>美国游泳运动员迈克尔</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菲尔普斯</a:t>
            </a:r>
            <a:r>
              <a:rPr lang="en-US" altLang="zh-CN" sz="1800" dirty="0">
                <a:ln w="0"/>
                <a:solidFill>
                  <a:srgbClr val="FF0000"/>
                </a:solidFill>
                <a:effectLst>
                  <a:outerShdw blurRad="38100" dist="25400" dir="5400000" algn="ctr" rotWithShape="0">
                    <a:srgbClr val="6E747A">
                      <a:alpha val="43000"/>
                    </a:srgbClr>
                  </a:outerShdw>
                </a:effectLst>
              </a:rPr>
              <a:t>Michael Phelps</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4.</a:t>
            </a:r>
            <a:r>
              <a:rPr lang="zh-CN" altLang="en-US" sz="1800" dirty="0">
                <a:ln w="0"/>
                <a:solidFill>
                  <a:srgbClr val="FF0000"/>
                </a:solidFill>
                <a:effectLst>
                  <a:outerShdw blurRad="38100" dist="25400" dir="5400000" algn="ctr" rotWithShape="0">
                    <a:srgbClr val="6E747A">
                      <a:alpha val="43000"/>
                    </a:srgbClr>
                  </a:outerShdw>
                </a:effectLst>
              </a:rPr>
              <a:t>美国大选民主党候选人伯尼</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桑德斯</a:t>
            </a:r>
            <a:r>
              <a:rPr lang="en-US" altLang="zh-CN" sz="1800" dirty="0">
                <a:ln w="0"/>
                <a:solidFill>
                  <a:srgbClr val="FF0000"/>
                </a:solidFill>
                <a:effectLst>
                  <a:outerShdw blurRad="38100" dist="25400" dir="5400000" algn="ctr" rotWithShape="0">
                    <a:srgbClr val="6E747A">
                      <a:alpha val="43000"/>
                    </a:srgbClr>
                  </a:outerShdw>
                </a:effectLst>
              </a:rPr>
              <a:t>Bernie Sanders</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5.《</a:t>
            </a:r>
            <a:r>
              <a:rPr lang="zh-CN" altLang="en-US" sz="1800" dirty="0">
                <a:ln w="0"/>
                <a:solidFill>
                  <a:srgbClr val="FF0000"/>
                </a:solidFill>
                <a:effectLst>
                  <a:outerShdw blurRad="38100" dist="25400" dir="5400000" algn="ctr" rotWithShape="0">
                    <a:srgbClr val="6E747A">
                      <a:alpha val="43000"/>
                    </a:srgbClr>
                  </a:outerShdw>
                </a:effectLst>
              </a:rPr>
              <a:t>制造谋杀者</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主角史蒂文</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艾利</a:t>
            </a:r>
            <a:r>
              <a:rPr lang="en-US" altLang="zh-CN" sz="1800" dirty="0">
                <a:ln w="0"/>
                <a:solidFill>
                  <a:srgbClr val="FF0000"/>
                </a:solidFill>
                <a:effectLst>
                  <a:outerShdw blurRad="38100" dist="25400" dir="5400000" algn="ctr" rotWithShape="0">
                    <a:srgbClr val="6E747A">
                      <a:alpha val="43000"/>
                    </a:srgbClr>
                  </a:outerShdw>
                </a:effectLst>
              </a:rPr>
              <a:t>Steven Avery</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6.</a:t>
            </a:r>
            <a:r>
              <a:rPr lang="zh-CN" altLang="en-US" sz="1800" dirty="0">
                <a:ln w="0"/>
                <a:solidFill>
                  <a:srgbClr val="FF0000"/>
                </a:solidFill>
                <a:effectLst>
                  <a:outerShdw blurRad="38100" dist="25400" dir="5400000" algn="ctr" rotWithShape="0">
                    <a:srgbClr val="6E747A">
                      <a:alpha val="43000"/>
                    </a:srgbClr>
                  </a:outerShdw>
                </a:effectLst>
              </a:rPr>
              <a:t>美国全能游泳运动员罗切特</a:t>
            </a:r>
            <a:r>
              <a:rPr lang="en-US" altLang="zh-CN" sz="1800" dirty="0">
                <a:ln w="0"/>
                <a:solidFill>
                  <a:srgbClr val="FF0000"/>
                </a:solidFill>
                <a:effectLst>
                  <a:outerShdw blurRad="38100" dist="25400" dir="5400000" algn="ctr" rotWithShape="0">
                    <a:srgbClr val="6E747A">
                      <a:alpha val="43000"/>
                    </a:srgbClr>
                  </a:outerShdw>
                </a:effectLst>
              </a:rPr>
              <a:t>Ryan </a:t>
            </a:r>
            <a:r>
              <a:rPr lang="en-US" altLang="zh-CN" sz="1800" dirty="0" err="1">
                <a:ln w="0"/>
                <a:solidFill>
                  <a:srgbClr val="FF0000"/>
                </a:solidFill>
                <a:effectLst>
                  <a:outerShdw blurRad="38100" dist="25400" dir="5400000" algn="ctr" rotWithShape="0">
                    <a:srgbClr val="6E747A">
                      <a:alpha val="43000"/>
                    </a:srgbClr>
                  </a:outerShdw>
                </a:effectLst>
              </a:rPr>
              <a:t>Lochte</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7.</a:t>
            </a:r>
            <a:r>
              <a:rPr lang="zh-CN" altLang="en-US" sz="1800" dirty="0">
                <a:ln w="0"/>
                <a:solidFill>
                  <a:srgbClr val="FF0000"/>
                </a:solidFill>
                <a:effectLst>
                  <a:outerShdw blurRad="38100" dist="25400" dir="5400000" algn="ctr" rotWithShape="0">
                    <a:srgbClr val="6E747A">
                      <a:alpha val="43000"/>
                    </a:srgbClr>
                  </a:outerShdw>
                </a:effectLst>
              </a:rPr>
              <a:t>美国体操女王拜尔斯</a:t>
            </a:r>
            <a:r>
              <a:rPr lang="en-US" altLang="zh-CN" sz="1800" dirty="0">
                <a:ln w="0"/>
                <a:solidFill>
                  <a:srgbClr val="FF0000"/>
                </a:solidFill>
                <a:effectLst>
                  <a:outerShdw blurRad="38100" dist="25400" dir="5400000" algn="ctr" rotWithShape="0">
                    <a:srgbClr val="6E747A">
                      <a:alpha val="43000"/>
                    </a:srgbClr>
                  </a:outerShdw>
                </a:effectLst>
              </a:rPr>
              <a:t>Simone </a:t>
            </a:r>
            <a:r>
              <a:rPr lang="en-US" altLang="zh-CN" sz="1800" dirty="0" err="1">
                <a:ln w="0"/>
                <a:solidFill>
                  <a:srgbClr val="FF0000"/>
                </a:solidFill>
                <a:effectLst>
                  <a:outerShdw blurRad="38100" dist="25400" dir="5400000" algn="ctr" rotWithShape="0">
                    <a:srgbClr val="6E747A">
                      <a:alpha val="43000"/>
                    </a:srgbClr>
                  </a:outerShdw>
                </a:effectLst>
              </a:rPr>
              <a:t>Biles</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8.</a:t>
            </a:r>
            <a:r>
              <a:rPr lang="zh-CN" altLang="en-US" sz="1800" dirty="0">
                <a:ln w="0"/>
                <a:solidFill>
                  <a:srgbClr val="FF0000"/>
                </a:solidFill>
                <a:effectLst>
                  <a:outerShdw blurRad="38100" dist="25400" dir="5400000" algn="ctr" rotWithShape="0">
                    <a:srgbClr val="6E747A">
                      <a:alpha val="43000"/>
                    </a:srgbClr>
                  </a:outerShdw>
                </a:effectLst>
              </a:rPr>
              <a:t>美国橄榄球明星凯姆</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牛顿</a:t>
            </a:r>
            <a:r>
              <a:rPr lang="en-US" altLang="zh-CN" sz="1800" dirty="0">
                <a:ln w="0"/>
                <a:solidFill>
                  <a:srgbClr val="FF0000"/>
                </a:solidFill>
                <a:effectLst>
                  <a:outerShdw blurRad="38100" dist="25400" dir="5400000" algn="ctr" rotWithShape="0">
                    <a:srgbClr val="6E747A">
                      <a:alpha val="43000"/>
                    </a:srgbClr>
                  </a:outerShdw>
                </a:effectLst>
              </a:rPr>
              <a:t>Cam Newton</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9.</a:t>
            </a:r>
            <a:r>
              <a:rPr lang="zh-CN" altLang="en-US" sz="1800" dirty="0">
                <a:ln w="0"/>
                <a:solidFill>
                  <a:srgbClr val="FF0000"/>
                </a:solidFill>
                <a:effectLst>
                  <a:outerShdw blurRad="38100" dist="25400" dir="5400000" algn="ctr" rotWithShape="0">
                    <a:srgbClr val="6E747A">
                      <a:alpha val="43000"/>
                    </a:srgbClr>
                  </a:outerShdw>
                </a:effectLst>
              </a:rPr>
              <a:t>牙买加百米飞人尤塞恩</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博尔特</a:t>
            </a:r>
            <a:r>
              <a:rPr lang="en-US" altLang="zh-CN" sz="1800" dirty="0">
                <a:ln w="0"/>
                <a:solidFill>
                  <a:srgbClr val="FF0000"/>
                </a:solidFill>
                <a:effectLst>
                  <a:outerShdw blurRad="38100" dist="25400" dir="5400000" algn="ctr" rotWithShape="0">
                    <a:srgbClr val="6E747A">
                      <a:alpha val="43000"/>
                    </a:srgbClr>
                  </a:outerShdw>
                </a:effectLst>
              </a:rPr>
              <a:t>Usain Bolt</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10.</a:t>
            </a:r>
            <a:r>
              <a:rPr lang="zh-CN" altLang="en-US" sz="1800" dirty="0">
                <a:ln w="0"/>
                <a:solidFill>
                  <a:srgbClr val="FF0000"/>
                </a:solidFill>
                <a:effectLst>
                  <a:outerShdw blurRad="38100" dist="25400" dir="5400000" algn="ctr" rotWithShape="0">
                    <a:srgbClr val="6E747A">
                      <a:alpha val="43000"/>
                    </a:srgbClr>
                  </a:outerShdw>
                </a:effectLst>
              </a:rPr>
              <a:t>美国职业篮球运动员凯文</a:t>
            </a:r>
            <a:r>
              <a:rPr lang="en-US" altLang="zh-CN"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杜兰特</a:t>
            </a:r>
            <a:r>
              <a:rPr lang="en-US" altLang="zh-CN" sz="1800" dirty="0">
                <a:ln w="0"/>
                <a:solidFill>
                  <a:srgbClr val="FF0000"/>
                </a:solidFill>
                <a:effectLst>
                  <a:outerShdw blurRad="38100" dist="25400" dir="5400000" algn="ctr" rotWithShape="0">
                    <a:srgbClr val="6E747A">
                      <a:alpha val="43000"/>
                    </a:srgbClr>
                  </a:outerShdw>
                </a:effectLst>
              </a:rPr>
              <a:t>Kevin Durant</a:t>
            </a:r>
            <a:endParaRPr lang="zh-CN" altLang="en-US" sz="1800" dirty="0">
              <a:ln w="0"/>
              <a:solidFill>
                <a:srgbClr val="FF0000"/>
              </a:solidFill>
              <a:effectLst>
                <a:outerShdw blurRad="38100" dist="25400" dir="5400000" algn="ctr" rotWithShape="0">
                  <a:srgbClr val="6E747A">
                    <a:alpha val="43000"/>
                  </a:srgbClr>
                </a:outerShdw>
              </a:effectLst>
            </a:endParaRPr>
          </a:p>
        </p:txBody>
      </p:sp>
      <p:sp>
        <p:nvSpPr>
          <p:cNvPr id="6" name="矩形 5"/>
          <p:cNvSpPr/>
          <p:nvPr/>
        </p:nvSpPr>
        <p:spPr>
          <a:xfrm>
            <a:off x="6661546" y="937638"/>
            <a:ext cx="3970959" cy="5432256"/>
          </a:xfrm>
          <a:prstGeom prst="rect">
            <a:avLst/>
          </a:prstGeom>
          <a:noFill/>
        </p:spPr>
        <p:txBody>
          <a:bodyPr wrap="none" lIns="91440" tIns="45720" rIns="91440" bIns="45720">
            <a:spAutoFit/>
          </a:bodyPr>
          <a:lstStyle/>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新闻热</a:t>
            </a:r>
            <a:r>
              <a:rPr lang="zh-CN" altLang="en-US" sz="1800" dirty="0">
                <a:ln w="0"/>
                <a:solidFill>
                  <a:srgbClr val="FF0000"/>
                </a:solidFill>
                <a:effectLst>
                  <a:outerShdw blurRad="38100" dist="25400" dir="5400000" algn="ctr" rotWithShape="0">
                    <a:srgbClr val="6E747A">
                      <a:alpha val="43000"/>
                    </a:srgbClr>
                  </a:outerShdw>
                </a:effectLst>
              </a:rPr>
              <a:t>词</a:t>
            </a:r>
            <a:endParaRPr lang="zh-CN" altLang="en-US"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1.</a:t>
            </a:r>
            <a:r>
              <a:rPr lang="zh-CN" altLang="en-US" sz="1800" dirty="0">
                <a:ln w="0"/>
                <a:solidFill>
                  <a:srgbClr val="FF0000"/>
                </a:solidFill>
                <a:effectLst>
                  <a:outerShdw blurRad="38100" dist="25400" dir="5400000" algn="ctr" rotWithShape="0">
                    <a:srgbClr val="6E747A">
                      <a:alpha val="43000"/>
                    </a:srgbClr>
                  </a:outerShdw>
                </a:effectLst>
              </a:rPr>
              <a:t>奥林匹克</a:t>
            </a:r>
            <a:r>
              <a:rPr lang="en-US" altLang="zh-CN" sz="1800" dirty="0">
                <a:ln w="0"/>
                <a:solidFill>
                  <a:srgbClr val="FF0000"/>
                </a:solidFill>
                <a:effectLst>
                  <a:outerShdw blurRad="38100" dist="25400" dir="5400000" algn="ctr" rotWithShape="0">
                    <a:srgbClr val="6E747A">
                      <a:alpha val="43000"/>
                    </a:srgbClr>
                  </a:outerShdw>
                </a:effectLst>
              </a:rPr>
              <a:t>Olympics</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2.</a:t>
            </a:r>
            <a:r>
              <a:rPr lang="zh-CN" altLang="en-US" sz="1800" dirty="0">
                <a:ln w="0"/>
                <a:solidFill>
                  <a:srgbClr val="FF0000"/>
                </a:solidFill>
                <a:effectLst>
                  <a:outerShdw blurRad="38100" dist="25400" dir="5400000" algn="ctr" rotWithShape="0">
                    <a:srgbClr val="6E747A">
                      <a:alpha val="43000"/>
                    </a:srgbClr>
                  </a:outerShdw>
                </a:effectLst>
              </a:rPr>
              <a:t>美国大选</a:t>
            </a:r>
            <a:r>
              <a:rPr lang="en-US" altLang="zh-CN" sz="1800" dirty="0">
                <a:ln w="0"/>
                <a:solidFill>
                  <a:srgbClr val="FF0000"/>
                </a:solidFill>
                <a:effectLst>
                  <a:outerShdw blurRad="38100" dist="25400" dir="5400000" algn="ctr" rotWithShape="0">
                    <a:srgbClr val="6E747A">
                      <a:alpha val="43000"/>
                    </a:srgbClr>
                  </a:outerShdw>
                </a:effectLst>
              </a:rPr>
              <a:t>Elections</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3.</a:t>
            </a:r>
            <a:r>
              <a:rPr lang="zh-CN" altLang="en-US" sz="1800" dirty="0">
                <a:ln w="0"/>
                <a:solidFill>
                  <a:srgbClr val="FF0000"/>
                </a:solidFill>
                <a:effectLst>
                  <a:outerShdw blurRad="38100" dist="25400" dir="5400000" algn="ctr" rotWithShape="0">
                    <a:srgbClr val="6E747A">
                      <a:alpha val="43000"/>
                    </a:srgbClr>
                  </a:outerShdw>
                </a:effectLst>
              </a:rPr>
              <a:t>奥兰多枪击案</a:t>
            </a:r>
            <a:r>
              <a:rPr lang="en-US" altLang="zh-CN" sz="1800" dirty="0">
                <a:ln w="0"/>
                <a:solidFill>
                  <a:srgbClr val="FF0000"/>
                </a:solidFill>
                <a:effectLst>
                  <a:outerShdw blurRad="38100" dist="25400" dir="5400000" algn="ctr" rotWithShape="0">
                    <a:srgbClr val="6E747A">
                      <a:alpha val="43000"/>
                    </a:srgbClr>
                  </a:outerShdw>
                </a:effectLst>
              </a:rPr>
              <a:t>Orlando shooting</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4.</a:t>
            </a:r>
            <a:r>
              <a:rPr lang="zh-CN" altLang="en-US" sz="1800" dirty="0">
                <a:ln w="0"/>
                <a:solidFill>
                  <a:srgbClr val="FF0000"/>
                </a:solidFill>
                <a:effectLst>
                  <a:outerShdw blurRad="38100" dist="25400" dir="5400000" algn="ctr" rotWithShape="0">
                    <a:srgbClr val="6E747A">
                      <a:alpha val="43000"/>
                    </a:srgbClr>
                  </a:outerShdw>
                </a:effectLst>
              </a:rPr>
              <a:t>英国脱欧公投</a:t>
            </a:r>
            <a:r>
              <a:rPr lang="en-US" altLang="zh-CN" sz="1800" dirty="0" err="1">
                <a:ln w="0"/>
                <a:solidFill>
                  <a:srgbClr val="FF0000"/>
                </a:solidFill>
                <a:effectLst>
                  <a:outerShdw blurRad="38100" dist="25400" dir="5400000" algn="ctr" rotWithShape="0">
                    <a:srgbClr val="6E747A">
                      <a:alpha val="43000"/>
                    </a:srgbClr>
                  </a:outerShdw>
                </a:effectLst>
              </a:rPr>
              <a:t>Brexit</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5.</a:t>
            </a:r>
            <a:r>
              <a:rPr lang="zh-CN" altLang="en-US" sz="1800" dirty="0">
                <a:ln w="0"/>
                <a:solidFill>
                  <a:srgbClr val="FF0000"/>
                </a:solidFill>
                <a:effectLst>
                  <a:outerShdw blurRad="38100" dist="25400" dir="5400000" algn="ctr" rotWithShape="0">
                    <a:srgbClr val="6E747A">
                      <a:alpha val="43000"/>
                    </a:srgbClr>
                  </a:outerShdw>
                </a:effectLst>
              </a:rPr>
              <a:t>寨卡病毒</a:t>
            </a:r>
            <a:r>
              <a:rPr lang="en-US" altLang="zh-CN" sz="1800" dirty="0" err="1">
                <a:ln w="0"/>
                <a:solidFill>
                  <a:srgbClr val="FF0000"/>
                </a:solidFill>
                <a:effectLst>
                  <a:outerShdw blurRad="38100" dist="25400" dir="5400000" algn="ctr" rotWithShape="0">
                    <a:srgbClr val="6E747A">
                      <a:alpha val="43000"/>
                    </a:srgbClr>
                  </a:outerShdw>
                </a:effectLst>
              </a:rPr>
              <a:t>Zika</a:t>
            </a:r>
            <a:r>
              <a:rPr lang="en-US" altLang="zh-CN" sz="1800" dirty="0">
                <a:ln w="0"/>
                <a:solidFill>
                  <a:srgbClr val="FF0000"/>
                </a:solidFill>
                <a:effectLst>
                  <a:outerShdw blurRad="38100" dist="25400" dir="5400000" algn="ctr" rotWithShape="0">
                    <a:srgbClr val="6E747A">
                      <a:alpha val="43000"/>
                    </a:srgbClr>
                  </a:outerShdw>
                </a:effectLst>
              </a:rPr>
              <a:t> virus</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6.</a:t>
            </a:r>
            <a:r>
              <a:rPr lang="zh-CN" altLang="en-US" sz="1800" dirty="0">
                <a:ln w="0"/>
                <a:solidFill>
                  <a:srgbClr val="FF0000"/>
                </a:solidFill>
                <a:effectLst>
                  <a:outerShdw blurRad="38100" dist="25400" dir="5400000" algn="ctr" rotWithShape="0">
                    <a:srgbClr val="6E747A">
                      <a:alpha val="43000"/>
                    </a:srgbClr>
                  </a:outerShdw>
                </a:effectLst>
              </a:rPr>
              <a:t>墨西哥头号大毒枭</a:t>
            </a:r>
            <a:r>
              <a:rPr lang="en-US" altLang="zh-CN" sz="1800" dirty="0">
                <a:ln w="0"/>
                <a:solidFill>
                  <a:srgbClr val="FF0000"/>
                </a:solidFill>
                <a:effectLst>
                  <a:outerShdw blurRad="38100" dist="25400" dir="5400000" algn="ctr" rotWithShape="0">
                    <a:srgbClr val="6E747A">
                      <a:alpha val="43000"/>
                    </a:srgbClr>
                  </a:outerShdw>
                </a:effectLst>
              </a:rPr>
              <a:t>El </a:t>
            </a:r>
            <a:r>
              <a:rPr lang="en-US" altLang="zh-CN" sz="1800" dirty="0" err="1">
                <a:ln w="0"/>
                <a:solidFill>
                  <a:srgbClr val="FF0000"/>
                </a:solidFill>
                <a:effectLst>
                  <a:outerShdw blurRad="38100" dist="25400" dir="5400000" algn="ctr" rotWithShape="0">
                    <a:srgbClr val="6E747A">
                      <a:alpha val="43000"/>
                    </a:srgbClr>
                  </a:outerShdw>
                </a:effectLst>
              </a:rPr>
              <a:t>Chapo</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7.</a:t>
            </a:r>
            <a:r>
              <a:rPr lang="zh-CN" altLang="en-US" sz="1800" dirty="0">
                <a:ln w="0"/>
                <a:solidFill>
                  <a:srgbClr val="FF0000"/>
                </a:solidFill>
                <a:effectLst>
                  <a:outerShdw blurRad="38100" dist="25400" dir="5400000" algn="ctr" rotWithShape="0">
                    <a:srgbClr val="6E747A">
                      <a:alpha val="43000"/>
                    </a:srgbClr>
                  </a:outerShdw>
                </a:effectLst>
              </a:rPr>
              <a:t>比利时布鲁塞尔爆炸案</a:t>
            </a:r>
            <a:r>
              <a:rPr lang="en-US" altLang="zh-CN" sz="1800" dirty="0">
                <a:ln w="0"/>
                <a:solidFill>
                  <a:srgbClr val="FF0000"/>
                </a:solidFill>
                <a:effectLst>
                  <a:outerShdw blurRad="38100" dist="25400" dir="5400000" algn="ctr" rotWithShape="0">
                    <a:srgbClr val="6E747A">
                      <a:alpha val="43000"/>
                    </a:srgbClr>
                  </a:outerShdw>
                </a:effectLst>
              </a:rPr>
              <a:t>Brussels</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8.</a:t>
            </a:r>
            <a:r>
              <a:rPr lang="zh-CN" altLang="en-US" sz="1800" dirty="0">
                <a:ln w="0"/>
                <a:solidFill>
                  <a:srgbClr val="FF0000"/>
                </a:solidFill>
                <a:effectLst>
                  <a:outerShdw blurRad="38100" dist="25400" dir="5400000" algn="ctr" rotWithShape="0">
                    <a:srgbClr val="6E747A">
                      <a:alpha val="43000"/>
                    </a:srgbClr>
                  </a:outerShdw>
                </a:effectLst>
              </a:rPr>
              <a:t>法国尼斯恐怖袭击</a:t>
            </a:r>
            <a:r>
              <a:rPr lang="en-US" altLang="zh-CN" sz="1800" dirty="0">
                <a:ln w="0"/>
                <a:solidFill>
                  <a:srgbClr val="FF0000"/>
                </a:solidFill>
                <a:effectLst>
                  <a:outerShdw blurRad="38100" dist="25400" dir="5400000" algn="ctr" rotWithShape="0">
                    <a:srgbClr val="6E747A">
                      <a:alpha val="43000"/>
                    </a:srgbClr>
                  </a:outerShdw>
                </a:effectLst>
              </a:rPr>
              <a:t>Nice, France</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9.Panama Papers</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10.</a:t>
            </a:r>
            <a:r>
              <a:rPr lang="zh-CN" altLang="en-US" sz="1800" dirty="0">
                <a:ln w="0"/>
                <a:solidFill>
                  <a:srgbClr val="FF0000"/>
                </a:solidFill>
                <a:effectLst>
                  <a:outerShdw blurRad="38100" dist="25400" dir="5400000" algn="ctr" rotWithShape="0">
                    <a:srgbClr val="6E747A">
                      <a:alpha val="43000"/>
                    </a:srgbClr>
                  </a:outerShdw>
                </a:effectLst>
              </a:rPr>
              <a:t>叙北部城市阿勒颇</a:t>
            </a:r>
            <a:r>
              <a:rPr lang="en-US" altLang="zh-CN" sz="1800" dirty="0">
                <a:ln w="0"/>
                <a:solidFill>
                  <a:srgbClr val="FF0000"/>
                </a:solidFill>
                <a:effectLst>
                  <a:outerShdw blurRad="38100" dist="25400" dir="5400000" algn="ctr" rotWithShape="0">
                    <a:srgbClr val="6E747A">
                      <a:alpha val="43000"/>
                    </a:srgbClr>
                  </a:outerShdw>
                </a:effectLst>
              </a:rPr>
              <a:t>Aleppo</a:t>
            </a:r>
            <a:endParaRPr lang="zh-CN" altLang="en-US" sz="1800" dirty="0">
              <a:ln w="0"/>
              <a:solidFill>
                <a:srgbClr val="FF0000"/>
              </a:solidFill>
              <a:effectLst>
                <a:outerShdw blurRad="38100" dist="25400" dir="5400000" algn="ctr" rotWithShape="0">
                  <a:srgbClr val="6E747A">
                    <a:alpha val="43000"/>
                  </a:srgbClr>
                </a:outerShdw>
              </a:effectLst>
            </a:endParaRPr>
          </a:p>
        </p:txBody>
      </p:sp>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r>
              <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Zeitgeist 2016</a:t>
            </a: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之</a:t>
            </a:r>
            <a:r>
              <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Google</a:t>
            </a:r>
          </a:p>
        </p:txBody>
      </p:sp>
    </p:spTree>
    <p:extLst>
      <p:ext uri="{BB962C8B-B14F-4D97-AF65-F5344CB8AC3E}">
        <p14:creationId xmlns:p14="http://schemas.microsoft.com/office/powerpoint/2010/main" val="40850434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par>
                          <p:cTn id="24" fill="hold">
                            <p:stCondLst>
                              <p:cond delay="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信息过载</a:t>
            </a:r>
            <a:endParaRPr lang="zh-CN" altLang="en-US" dirty="0"/>
          </a:p>
        </p:txBody>
      </p:sp>
      <p:sp>
        <p:nvSpPr>
          <p:cNvPr id="3" name="内容占位符 2"/>
          <p:cNvSpPr>
            <a:spLocks noGrp="1"/>
          </p:cNvSpPr>
          <p:nvPr>
            <p:ph idx="1"/>
          </p:nvPr>
        </p:nvSpPr>
        <p:spPr/>
        <p:txBody>
          <a:bodyPr/>
          <a:lstStyle/>
          <a:p>
            <a:r>
              <a:rPr lang="zh-CN" altLang="en-US" dirty="0" smtClean="0"/>
              <a:t>从小摊到杂货铺到超市</a:t>
            </a:r>
            <a:endParaRPr lang="en-US" altLang="zh-CN" dirty="0" smtClean="0"/>
          </a:p>
          <a:p>
            <a:r>
              <a:rPr lang="zh-CN" altLang="en-US" dirty="0" smtClean="0"/>
              <a:t>互联网使得人们从信息匮乏进入到信息过载（</a:t>
            </a:r>
            <a:r>
              <a:rPr lang="en-US" altLang="zh-CN" dirty="0" smtClean="0"/>
              <a:t>Information overload</a:t>
            </a:r>
            <a:r>
              <a:rPr lang="zh-CN" altLang="en-US" dirty="0" smtClean="0"/>
              <a:t>）</a:t>
            </a:r>
            <a:endParaRPr lang="zh-CN" altLang="en-US" dirty="0"/>
          </a:p>
        </p:txBody>
      </p:sp>
      <p:sp>
        <p:nvSpPr>
          <p:cNvPr id="4" name="灯片编号占位符 3"/>
          <p:cNvSpPr>
            <a:spLocks noGrp="1"/>
          </p:cNvSpPr>
          <p:nvPr>
            <p:ph type="sldNum" sz="quarter" idx="4294967295"/>
          </p:nvPr>
        </p:nvSpPr>
        <p:spPr/>
        <p:txBody>
          <a:bodyPr/>
          <a:lstStyle/>
          <a:p>
            <a:pPr>
              <a:defRPr/>
            </a:pPr>
            <a:fld id="{17B7A510-1CA0-4996-B61B-2D8477743EB8}" type="slidenum">
              <a:rPr lang="zh-CN" altLang="en-US" smtClean="0"/>
              <a:pPr>
                <a:defRPr/>
              </a:pPr>
              <a:t>150</a:t>
            </a:fld>
            <a:endParaRPr lang="en-US" altLang="zh-CN"/>
          </a:p>
        </p:txBody>
      </p:sp>
      <p:grpSp>
        <p:nvGrpSpPr>
          <p:cNvPr id="5" name="组合 4"/>
          <p:cNvGrpSpPr/>
          <p:nvPr/>
        </p:nvGrpSpPr>
        <p:grpSpPr>
          <a:xfrm>
            <a:off x="2711624" y="3284984"/>
            <a:ext cx="6590156" cy="2500330"/>
            <a:chOff x="357158" y="2714620"/>
            <a:chExt cx="6590156" cy="2500330"/>
          </a:xfrm>
        </p:grpSpPr>
        <p:pic>
          <p:nvPicPr>
            <p:cNvPr id="6" name="图片 5" descr="http://beeryblog.files.wordpress.com/2011/08/books.jpg"/>
            <p:cNvPicPr/>
            <p:nvPr/>
          </p:nvPicPr>
          <p:blipFill>
            <a:blip r:embed="rId2" cstate="print"/>
            <a:srcRect/>
            <a:stretch>
              <a:fillRect/>
            </a:stretch>
          </p:blipFill>
          <p:spPr bwMode="auto">
            <a:xfrm>
              <a:off x="5072066" y="2714620"/>
              <a:ext cx="1875248" cy="250033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57158" y="2857496"/>
              <a:ext cx="1076325" cy="1990725"/>
            </a:xfrm>
            <a:prstGeom prst="rect">
              <a:avLst/>
            </a:prstGeom>
            <a:noFill/>
            <a:ln w="9525">
              <a:noFill/>
              <a:miter lim="800000"/>
              <a:headEnd/>
              <a:tailEnd/>
            </a:ln>
            <a:effectLst/>
          </p:spPr>
        </p:pic>
        <p:sp>
          <p:nvSpPr>
            <p:cNvPr id="8" name="左右箭头标注 7"/>
            <p:cNvSpPr/>
            <p:nvPr/>
          </p:nvSpPr>
          <p:spPr>
            <a:xfrm>
              <a:off x="1571604" y="3000372"/>
              <a:ext cx="3214710" cy="1857388"/>
            </a:xfrm>
            <a:prstGeom prst="leftRightArrowCallou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p:spPr>
          <p:style>
            <a:lnRef idx="1">
              <a:schemeClr val="accent4"/>
            </a:lnRef>
            <a:fillRef idx="3">
              <a:schemeClr val="accent4"/>
            </a:fillRef>
            <a:effectRef idx="2">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600" dirty="0">
                  <a:solidFill>
                    <a:srgbClr val="FF0000"/>
                  </a:solidFill>
                </a:rPr>
                <a:t>推荐系统</a:t>
              </a:r>
              <a:endParaRPr lang="en-US" sz="3600" dirty="0">
                <a:solidFill>
                  <a:srgbClr val="FF0000"/>
                </a:solidFill>
              </a:endParaRPr>
            </a:p>
          </p:txBody>
        </p:sp>
      </p:grpSp>
      <p:sp>
        <p:nvSpPr>
          <p:cNvPr id="9" name="矩形 8"/>
          <p:cNvSpPr/>
          <p:nvPr/>
        </p:nvSpPr>
        <p:spPr>
          <a:xfrm>
            <a:off x="2999656" y="5949281"/>
            <a:ext cx="6246440" cy="461665"/>
          </a:xfrm>
          <a:prstGeom prst="rect">
            <a:avLst/>
          </a:prstGeom>
        </p:spPr>
        <p:txBody>
          <a:bodyPr wrap="square">
            <a:spAutoFit/>
          </a:bodyPr>
          <a:lstStyle/>
          <a:p>
            <a:r>
              <a:rPr lang="zh-CN" altLang="en-US" dirty="0">
                <a:solidFill>
                  <a:srgbClr val="FF0000"/>
                </a:solidFill>
                <a:latin typeface="华文新魏" pitchFamily="2" charset="-122"/>
                <a:ea typeface="华文新魏" pitchFamily="2" charset="-122"/>
              </a:rPr>
              <a:t>如何</a:t>
            </a:r>
            <a:r>
              <a:rPr lang="zh-CN" altLang="zh-CN" dirty="0">
                <a:solidFill>
                  <a:srgbClr val="FF0000"/>
                </a:solidFill>
                <a:latin typeface="华文新魏" pitchFamily="2" charset="-122"/>
                <a:ea typeface="华文新魏" pitchFamily="2" charset="-122"/>
              </a:rPr>
              <a:t>联系用户和物品，解决信息过载的问题</a:t>
            </a:r>
            <a:r>
              <a:rPr lang="zh-CN" altLang="en-US" dirty="0">
                <a:solidFill>
                  <a:srgbClr val="FF0000"/>
                </a:solidFill>
                <a:latin typeface="华文新魏" pitchFamily="2" charset="-122"/>
                <a:ea typeface="华文新魏" pitchFamily="2" charset="-122"/>
              </a:rPr>
              <a:t>？</a:t>
            </a:r>
          </a:p>
        </p:txBody>
      </p:sp>
    </p:spTree>
    <p:extLst>
      <p:ext uri="{BB962C8B-B14F-4D97-AF65-F5344CB8AC3E}">
        <p14:creationId xmlns:p14="http://schemas.microsoft.com/office/powerpoint/2010/main" val="1769135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信息过载</a:t>
            </a:r>
            <a:endParaRPr lang="zh-CN" altLang="en-US" dirty="0"/>
          </a:p>
        </p:txBody>
      </p:sp>
      <p:sp>
        <p:nvSpPr>
          <p:cNvPr id="3" name="内容占位符 2"/>
          <p:cNvSpPr>
            <a:spLocks noGrp="1"/>
          </p:cNvSpPr>
          <p:nvPr>
            <p:ph idx="1"/>
          </p:nvPr>
        </p:nvSpPr>
        <p:spPr/>
        <p:txBody>
          <a:bodyPr/>
          <a:lstStyle/>
          <a:p>
            <a:r>
              <a:rPr lang="zh-CN" altLang="zh-CN" dirty="0" smtClean="0"/>
              <a:t>分类目录</a:t>
            </a:r>
            <a:r>
              <a:rPr lang="zh-CN" altLang="en-US" dirty="0" smtClean="0"/>
              <a:t>：</a:t>
            </a:r>
            <a:r>
              <a:rPr lang="en-US" altLang="zh-CN" dirty="0" smtClean="0"/>
              <a:t>Yahoo</a:t>
            </a:r>
            <a:r>
              <a:rPr lang="zh-CN" altLang="en-US" dirty="0" smtClean="0"/>
              <a:t>，</a:t>
            </a:r>
            <a:r>
              <a:rPr lang="en-US" altLang="zh-CN" dirty="0" smtClean="0"/>
              <a:t>Hao123</a:t>
            </a:r>
          </a:p>
          <a:p>
            <a:pPr lvl="1"/>
            <a:r>
              <a:rPr lang="zh-CN" altLang="en-US" dirty="0" smtClean="0"/>
              <a:t>只能覆盖少量的热门网站</a:t>
            </a:r>
            <a:endParaRPr lang="en-US" altLang="zh-CN" dirty="0" smtClean="0"/>
          </a:p>
          <a:p>
            <a:r>
              <a:rPr lang="zh-CN" altLang="zh-CN" dirty="0" smtClean="0"/>
              <a:t>搜索引擎</a:t>
            </a:r>
            <a:r>
              <a:rPr lang="zh-CN" altLang="en-US" dirty="0" smtClean="0"/>
              <a:t>：</a:t>
            </a:r>
            <a:r>
              <a:rPr lang="en-US" altLang="zh-CN" dirty="0" smtClean="0"/>
              <a:t>Google</a:t>
            </a:r>
            <a:r>
              <a:rPr lang="zh-CN" altLang="en-US" dirty="0" smtClean="0"/>
              <a:t>，百度</a:t>
            </a:r>
            <a:endParaRPr lang="en-US" altLang="zh-CN" dirty="0" smtClean="0"/>
          </a:p>
          <a:p>
            <a:pPr lvl="1"/>
            <a:r>
              <a:rPr lang="zh-CN" altLang="zh-CN" dirty="0" smtClean="0"/>
              <a:t>需要用户主动提供准确的关键词</a:t>
            </a:r>
            <a:endParaRPr lang="en-US" altLang="zh-CN" dirty="0" smtClean="0"/>
          </a:p>
          <a:p>
            <a:r>
              <a:rPr lang="zh-CN" altLang="en-US" dirty="0" smtClean="0"/>
              <a:t>推荐系统</a:t>
            </a:r>
            <a:endParaRPr lang="en-US" altLang="zh-CN" dirty="0" smtClean="0"/>
          </a:p>
          <a:p>
            <a:pPr lvl="1"/>
            <a:r>
              <a:rPr lang="zh-CN" altLang="zh-CN" dirty="0" smtClean="0"/>
              <a:t>在用户没有明确目的的时候帮助他们发现让他们感兴趣的新内容</a:t>
            </a:r>
            <a:endParaRPr lang="en-US" altLang="zh-CN" dirty="0" smtClean="0"/>
          </a:p>
        </p:txBody>
      </p:sp>
      <p:sp>
        <p:nvSpPr>
          <p:cNvPr id="4" name="灯片编号占位符 3"/>
          <p:cNvSpPr>
            <a:spLocks noGrp="1"/>
          </p:cNvSpPr>
          <p:nvPr>
            <p:ph type="sldNum" sz="quarter" idx="4294967295"/>
          </p:nvPr>
        </p:nvSpPr>
        <p:spPr/>
        <p:txBody>
          <a:bodyPr/>
          <a:lstStyle/>
          <a:p>
            <a:pPr>
              <a:defRPr/>
            </a:pPr>
            <a:fld id="{17B7A510-1CA0-4996-B61B-2D8477743EB8}" type="slidenum">
              <a:rPr lang="zh-CN" altLang="en-US" smtClean="0"/>
              <a:pPr>
                <a:defRPr/>
              </a:pPr>
              <a:t>151</a:t>
            </a:fld>
            <a:endParaRPr lang="en-US" altLang="zh-CN"/>
          </a:p>
        </p:txBody>
      </p:sp>
      <p:sp>
        <p:nvSpPr>
          <p:cNvPr id="5" name="矩形 4"/>
          <p:cNvSpPr/>
          <p:nvPr/>
        </p:nvSpPr>
        <p:spPr>
          <a:xfrm>
            <a:off x="1991544" y="5363808"/>
            <a:ext cx="8352928" cy="1200329"/>
          </a:xfrm>
          <a:prstGeom prst="rect">
            <a:avLst/>
          </a:prstGeom>
        </p:spPr>
        <p:txBody>
          <a:bodyPr wrap="square">
            <a:spAutoFit/>
          </a:bodyPr>
          <a:lstStyle/>
          <a:p>
            <a:r>
              <a:rPr lang="zh-CN" altLang="en-US" dirty="0">
                <a:solidFill>
                  <a:srgbClr val="FF0000"/>
                </a:solidFill>
                <a:latin typeface="华文新魏" pitchFamily="2" charset="-122"/>
                <a:ea typeface="华文新魏" pitchFamily="2" charset="-122"/>
              </a:rPr>
              <a:t>推荐系统的任务就是联系用户和信息，一方面帮助用户发现对自己有价值的信息，而另一方面让信息能够展现在对它感兴趣的用户面前，从而实现信息消费者和信息生产者的双赢</a:t>
            </a:r>
          </a:p>
        </p:txBody>
      </p:sp>
    </p:spTree>
    <p:extLst>
      <p:ext uri="{BB962C8B-B14F-4D97-AF65-F5344CB8AC3E}">
        <p14:creationId xmlns:p14="http://schemas.microsoft.com/office/powerpoint/2010/main" val="122131267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长尾理论</a:t>
            </a:r>
            <a:endParaRPr lang="zh-CN" altLang="en-US" dirty="0"/>
          </a:p>
        </p:txBody>
      </p:sp>
      <p:sp>
        <p:nvSpPr>
          <p:cNvPr id="3" name="内容占位符 2"/>
          <p:cNvSpPr>
            <a:spLocks noGrp="1"/>
          </p:cNvSpPr>
          <p:nvPr>
            <p:ph idx="1"/>
          </p:nvPr>
        </p:nvSpPr>
        <p:spPr/>
        <p:txBody>
          <a:bodyPr/>
          <a:lstStyle/>
          <a:p>
            <a:r>
              <a:rPr lang="zh-CN" altLang="zh-CN" sz="2800" dirty="0"/>
              <a:t>长尾</a:t>
            </a:r>
            <a:r>
              <a:rPr lang="en-US" altLang="zh-CN" sz="2800" dirty="0"/>
              <a:t>(The Long Tail)</a:t>
            </a:r>
            <a:r>
              <a:rPr lang="zh-CN" altLang="en-US" sz="2800" dirty="0"/>
              <a:t>：</a:t>
            </a:r>
            <a:r>
              <a:rPr lang="en-US" altLang="zh-CN" sz="2800" dirty="0"/>
              <a:t>Chris Anderson</a:t>
            </a:r>
          </a:p>
          <a:p>
            <a:r>
              <a:rPr lang="zh-CN" altLang="zh-CN" sz="2800" dirty="0"/>
              <a:t>传统的</a:t>
            </a:r>
            <a:r>
              <a:rPr lang="en-US" altLang="zh-CN" sz="2800" dirty="0"/>
              <a:t>80/20</a:t>
            </a:r>
            <a:r>
              <a:rPr lang="zh-CN" altLang="zh-CN" sz="2800" dirty="0"/>
              <a:t>原则（</a:t>
            </a:r>
            <a:r>
              <a:rPr lang="en-US" altLang="zh-CN" sz="2800" dirty="0"/>
              <a:t>80%</a:t>
            </a:r>
            <a:r>
              <a:rPr lang="zh-CN" altLang="zh-CN" sz="2800" dirty="0"/>
              <a:t>的销售额来自于</a:t>
            </a:r>
            <a:r>
              <a:rPr lang="en-US" altLang="zh-CN" sz="2800" dirty="0"/>
              <a:t>20%</a:t>
            </a:r>
            <a:r>
              <a:rPr lang="zh-CN" altLang="zh-CN" sz="2800" dirty="0"/>
              <a:t>的热门品牌）在互联网</a:t>
            </a:r>
            <a:r>
              <a:rPr lang="zh-CN" altLang="en-US" sz="2800" dirty="0"/>
              <a:t>时代不再有效</a:t>
            </a:r>
            <a:endParaRPr lang="en-US" altLang="zh-CN" sz="2800" dirty="0"/>
          </a:p>
          <a:p>
            <a:r>
              <a:rPr lang="zh-CN" altLang="zh-CN" sz="2800" dirty="0"/>
              <a:t>互联网条件下，由于货架成本的极端低廉，电子商务网站往往能出售比传统零售更多的商品</a:t>
            </a:r>
            <a:endParaRPr lang="en-US" altLang="zh-CN" sz="2800" dirty="0"/>
          </a:p>
          <a:p>
            <a:r>
              <a:rPr lang="zh-CN" altLang="zh-CN" sz="2800" dirty="0"/>
              <a:t>不热门的商品数量极其庞大，因此这些长尾中的商品的总销售额将是一个</a:t>
            </a:r>
            <a:r>
              <a:rPr lang="zh-CN" altLang="en-US" sz="2800" dirty="0"/>
              <a:t>巨大</a:t>
            </a:r>
            <a:r>
              <a:rPr lang="zh-CN" altLang="zh-CN" sz="2800" dirty="0"/>
              <a:t>的数字</a:t>
            </a:r>
            <a:endParaRPr lang="en-US" altLang="zh-CN" sz="2800" dirty="0"/>
          </a:p>
          <a:p>
            <a:r>
              <a:rPr lang="zh-CN" altLang="zh-CN" sz="2800" dirty="0"/>
              <a:t>长尾中的商品往往代表了一小部</a:t>
            </a:r>
            <a:r>
              <a:rPr lang="zh-CN" altLang="en-US" sz="2800" dirty="0"/>
              <a:t>分</a:t>
            </a:r>
            <a:r>
              <a:rPr lang="zh-CN" altLang="zh-CN" sz="2800" dirty="0"/>
              <a:t>用户的个性化需求。如果要通过发掘长尾来提高销售额，就必须充分研究用户的个性化兴趣</a:t>
            </a:r>
            <a:endParaRPr lang="en-US" altLang="zh-CN" sz="2800" dirty="0"/>
          </a:p>
          <a:p>
            <a:r>
              <a:rPr lang="zh-CN" altLang="en-US" sz="2800" dirty="0"/>
              <a:t>推荐系统：满足用户的</a:t>
            </a:r>
            <a:r>
              <a:rPr lang="zh-CN" altLang="zh-CN" sz="2800" dirty="0"/>
              <a:t>个性化</a:t>
            </a:r>
            <a:r>
              <a:rPr lang="zh-CN" altLang="en-US" sz="2800" dirty="0"/>
              <a:t>信息需求</a:t>
            </a:r>
          </a:p>
        </p:txBody>
      </p:sp>
      <p:sp>
        <p:nvSpPr>
          <p:cNvPr id="4" name="灯片编号占位符 3"/>
          <p:cNvSpPr>
            <a:spLocks noGrp="1"/>
          </p:cNvSpPr>
          <p:nvPr>
            <p:ph type="sldNum" sz="quarter" idx="4294967295"/>
          </p:nvPr>
        </p:nvSpPr>
        <p:spPr/>
        <p:txBody>
          <a:bodyPr/>
          <a:lstStyle/>
          <a:p>
            <a:pPr>
              <a:defRPr/>
            </a:pPr>
            <a:fld id="{17B7A510-1CA0-4996-B61B-2D8477743EB8}" type="slidenum">
              <a:rPr lang="zh-CN" altLang="en-US" smtClean="0"/>
              <a:pPr>
                <a:defRPr/>
              </a:pPr>
              <a:t>152</a:t>
            </a:fld>
            <a:endParaRPr lang="en-US" altLang="zh-CN"/>
          </a:p>
        </p:txBody>
      </p:sp>
    </p:spTree>
    <p:extLst>
      <p:ext uri="{BB962C8B-B14F-4D97-AF65-F5344CB8AC3E}">
        <p14:creationId xmlns:p14="http://schemas.microsoft.com/office/powerpoint/2010/main" val="339523512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推荐系统：</a:t>
            </a:r>
            <a:r>
              <a:rPr lang="zh-CN" altLang="zh-CN" dirty="0" smtClean="0"/>
              <a:t>联系用户和物品</a:t>
            </a:r>
            <a:endParaRPr lang="zh-CN" altLang="en-US" dirty="0"/>
          </a:p>
        </p:txBody>
      </p:sp>
      <p:sp>
        <p:nvSpPr>
          <p:cNvPr id="3" name="内容占位符 2"/>
          <p:cNvSpPr>
            <a:spLocks noGrp="1"/>
          </p:cNvSpPr>
          <p:nvPr>
            <p:ph idx="1"/>
          </p:nvPr>
        </p:nvSpPr>
        <p:spPr/>
        <p:txBody>
          <a:bodyPr/>
          <a:lstStyle/>
          <a:p>
            <a:pPr lvl="0">
              <a:lnSpc>
                <a:spcPct val="110000"/>
              </a:lnSpc>
            </a:pPr>
            <a:r>
              <a:rPr lang="zh-CN" altLang="zh-CN" sz="2400" dirty="0"/>
              <a:t>向朋友咨询：打开聊天工具，找到几个经常看电影的好朋友，问问他们有没有什么电影可以推荐一下。称为社会化推荐（</a:t>
            </a:r>
            <a:r>
              <a:rPr lang="en-US" altLang="zh-CN" sz="2400" dirty="0"/>
              <a:t>Social Recommendation</a:t>
            </a:r>
            <a:r>
              <a:rPr lang="zh-CN" altLang="zh-CN" sz="2400" dirty="0"/>
              <a:t>），即通过好友给自己推荐物品</a:t>
            </a:r>
          </a:p>
          <a:p>
            <a:pPr lvl="0">
              <a:lnSpc>
                <a:spcPct val="110000"/>
              </a:lnSpc>
            </a:pPr>
            <a:r>
              <a:rPr lang="zh-CN" altLang="zh-CN" sz="2400" dirty="0"/>
              <a:t>寻找和自己之前看过的电影在内容上相似的电影。通过分析用户历史上看过的电影找到用户喜欢的演员和导演，然后给用户推荐同样演员或者导演创作的其他电影。称为基于内容的推荐 （</a:t>
            </a:r>
            <a:r>
              <a:rPr lang="en-US" altLang="zh-CN" sz="2400" dirty="0"/>
              <a:t>Content-based filtering</a:t>
            </a:r>
            <a:r>
              <a:rPr lang="zh-CN" altLang="zh-CN" sz="2400" dirty="0"/>
              <a:t>）</a:t>
            </a:r>
          </a:p>
          <a:p>
            <a:pPr lvl="0">
              <a:lnSpc>
                <a:spcPct val="110000"/>
              </a:lnSpc>
            </a:pPr>
            <a:r>
              <a:rPr lang="zh-CN" altLang="en-US" sz="2400" dirty="0"/>
              <a:t>查看</a:t>
            </a:r>
            <a:r>
              <a:rPr lang="zh-CN" altLang="zh-CN" sz="2400" dirty="0"/>
              <a:t>看排行榜，比如著名的</a:t>
            </a:r>
            <a:r>
              <a:rPr lang="en-US" altLang="zh-CN" sz="2400" dirty="0"/>
              <a:t>IMDB</a:t>
            </a:r>
            <a:r>
              <a:rPr lang="zh-CN" altLang="zh-CN" sz="2400" dirty="0"/>
              <a:t>电影排行榜，看看别人都在看什么电影，别人都喜欢什么电影，然后找一部广受好评的电影观看。找到和自己历史兴趣相似的一群用户，看看他们最近在看什么电影。称为基于协同过滤（</a:t>
            </a:r>
            <a:r>
              <a:rPr lang="en-US" altLang="zh-CN" sz="2400" dirty="0"/>
              <a:t>Collaborative filtering</a:t>
            </a:r>
            <a:r>
              <a:rPr lang="zh-CN" altLang="zh-CN" sz="2400" dirty="0"/>
              <a:t>）的推荐</a:t>
            </a:r>
          </a:p>
        </p:txBody>
      </p:sp>
      <p:sp>
        <p:nvSpPr>
          <p:cNvPr id="4" name="灯片编号占位符 3"/>
          <p:cNvSpPr>
            <a:spLocks noGrp="1"/>
          </p:cNvSpPr>
          <p:nvPr>
            <p:ph type="sldNum" sz="quarter" idx="4294967295"/>
          </p:nvPr>
        </p:nvSpPr>
        <p:spPr/>
        <p:txBody>
          <a:bodyPr/>
          <a:lstStyle/>
          <a:p>
            <a:pPr>
              <a:defRPr/>
            </a:pPr>
            <a:fld id="{17B7A510-1CA0-4996-B61B-2D8477743EB8}" type="slidenum">
              <a:rPr lang="zh-CN" altLang="en-US" smtClean="0"/>
              <a:pPr>
                <a:defRPr/>
              </a:pPr>
              <a:t>153</a:t>
            </a:fld>
            <a:endParaRPr lang="en-US" altLang="zh-CN"/>
          </a:p>
        </p:txBody>
      </p:sp>
    </p:spTree>
    <p:extLst>
      <p:ext uri="{BB962C8B-B14F-4D97-AF65-F5344CB8AC3E}">
        <p14:creationId xmlns:p14="http://schemas.microsoft.com/office/powerpoint/2010/main" val="343336268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推荐系统：</a:t>
            </a:r>
            <a:r>
              <a:rPr lang="zh-CN" altLang="zh-CN" dirty="0" smtClean="0"/>
              <a:t>联系用户和物品</a:t>
            </a:r>
            <a:endParaRPr lang="zh-CN" altLang="en-US" dirty="0"/>
          </a:p>
        </p:txBody>
      </p:sp>
      <p:sp>
        <p:nvSpPr>
          <p:cNvPr id="4" name="灯片编号占位符 3"/>
          <p:cNvSpPr>
            <a:spLocks noGrp="1"/>
          </p:cNvSpPr>
          <p:nvPr>
            <p:ph type="sldNum" sz="quarter" idx="4294967295"/>
          </p:nvPr>
        </p:nvSpPr>
        <p:spPr/>
        <p:txBody>
          <a:bodyPr/>
          <a:lstStyle/>
          <a:p>
            <a:pPr>
              <a:defRPr/>
            </a:pPr>
            <a:fld id="{17B7A510-1CA0-4996-B61B-2D8477743EB8}" type="slidenum">
              <a:rPr lang="zh-CN" altLang="en-US" smtClean="0"/>
              <a:pPr>
                <a:defRPr/>
              </a:pPr>
              <a:t>154</a:t>
            </a:fld>
            <a:endParaRPr lang="en-US" altLang="zh-CN"/>
          </a:p>
        </p:txBody>
      </p:sp>
      <p:grpSp>
        <p:nvGrpSpPr>
          <p:cNvPr id="5" name="组合 4"/>
          <p:cNvGrpSpPr/>
          <p:nvPr/>
        </p:nvGrpSpPr>
        <p:grpSpPr>
          <a:xfrm>
            <a:off x="2019680" y="1412776"/>
            <a:ext cx="8108768" cy="4936614"/>
            <a:chOff x="0" y="1571612"/>
            <a:chExt cx="9304768" cy="5263026"/>
          </a:xfrm>
        </p:grpSpPr>
        <p:pic>
          <p:nvPicPr>
            <p:cNvPr id="6" name="图片 5" descr="http://beeryblog.files.wordpress.com/2011/08/books.jpg"/>
            <p:cNvPicPr/>
            <p:nvPr/>
          </p:nvPicPr>
          <p:blipFill>
            <a:blip r:embed="rId2" cstate="print"/>
            <a:srcRect/>
            <a:stretch>
              <a:fillRect/>
            </a:stretch>
          </p:blipFill>
          <p:spPr bwMode="auto">
            <a:xfrm>
              <a:off x="7429520" y="2786058"/>
              <a:ext cx="1875248" cy="250033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0" y="3071810"/>
              <a:ext cx="1076325" cy="1990725"/>
            </a:xfrm>
            <a:prstGeom prst="rect">
              <a:avLst/>
            </a:prstGeom>
            <a:noFill/>
            <a:ln w="9525">
              <a:noFill/>
              <a:miter lim="800000"/>
              <a:headEnd/>
              <a:tailEnd/>
            </a:ln>
            <a:effectLst/>
          </p:spPr>
        </p:pic>
        <p:pic>
          <p:nvPicPr>
            <p:cNvPr id="8" name="Picture 2" descr="https://encrypted-tbn1.google.com/images?q=tbn:ANd9GcSUEYGJBTtiIPhKXG1koKejNXz5PQ-_ro-27Tmg_NC2gKPV76-l3w"/>
            <p:cNvPicPr>
              <a:picLocks noChangeAspect="1" noChangeArrowheads="1"/>
            </p:cNvPicPr>
            <p:nvPr/>
          </p:nvPicPr>
          <p:blipFill>
            <a:blip r:embed="rId4" cstate="print"/>
            <a:srcRect/>
            <a:stretch>
              <a:fillRect/>
            </a:stretch>
          </p:blipFill>
          <p:spPr bwMode="auto">
            <a:xfrm>
              <a:off x="3000380" y="1714488"/>
              <a:ext cx="2286000" cy="1343026"/>
            </a:xfrm>
            <a:prstGeom prst="rect">
              <a:avLst/>
            </a:prstGeom>
            <a:noFill/>
          </p:spPr>
        </p:pic>
        <p:sp>
          <p:nvSpPr>
            <p:cNvPr id="9" name="TextBox 6"/>
            <p:cNvSpPr txBox="1"/>
            <p:nvPr/>
          </p:nvSpPr>
          <p:spPr>
            <a:xfrm>
              <a:off x="3929058" y="3143248"/>
              <a:ext cx="800523" cy="4265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t>好友</a:t>
              </a:r>
              <a:endParaRPr lang="en-US" sz="2000" dirty="0"/>
            </a:p>
          </p:txBody>
        </p:sp>
        <p:pic>
          <p:nvPicPr>
            <p:cNvPr id="10" name="Picture 10" descr="http://img3.douban.com/lpic/s1638975.jpg"/>
            <p:cNvPicPr>
              <a:picLocks noChangeAspect="1" noChangeArrowheads="1"/>
            </p:cNvPicPr>
            <p:nvPr/>
          </p:nvPicPr>
          <p:blipFill>
            <a:blip r:embed="rId5" cstate="print"/>
            <a:srcRect/>
            <a:stretch>
              <a:fillRect/>
            </a:stretch>
          </p:blipFill>
          <p:spPr bwMode="auto">
            <a:xfrm>
              <a:off x="2571736" y="3571876"/>
              <a:ext cx="1025492" cy="1285884"/>
            </a:xfrm>
            <a:prstGeom prst="rect">
              <a:avLst/>
            </a:prstGeom>
            <a:noFill/>
          </p:spPr>
        </p:pic>
        <p:pic>
          <p:nvPicPr>
            <p:cNvPr id="11" name="Picture 14" descr="http://img10.360buyimg.com/n11/16860/70e794af-54e8-479d-952e-5bc20afdf782.jpg"/>
            <p:cNvPicPr>
              <a:picLocks noChangeAspect="1" noChangeArrowheads="1"/>
            </p:cNvPicPr>
            <p:nvPr/>
          </p:nvPicPr>
          <p:blipFill>
            <a:blip r:embed="rId6" cstate="print"/>
            <a:srcRect/>
            <a:stretch>
              <a:fillRect/>
            </a:stretch>
          </p:blipFill>
          <p:spPr bwMode="auto">
            <a:xfrm>
              <a:off x="3571868" y="3571876"/>
              <a:ext cx="1285884" cy="1285884"/>
            </a:xfrm>
            <a:prstGeom prst="rect">
              <a:avLst/>
            </a:prstGeom>
            <a:noFill/>
          </p:spPr>
        </p:pic>
        <p:pic>
          <p:nvPicPr>
            <p:cNvPr id="12" name="Picture 16" descr="JavaScript高级程序设计"/>
            <p:cNvPicPr>
              <a:picLocks noChangeAspect="1" noChangeArrowheads="1"/>
            </p:cNvPicPr>
            <p:nvPr/>
          </p:nvPicPr>
          <p:blipFill>
            <a:blip r:embed="rId7" cstate="print"/>
            <a:srcRect/>
            <a:stretch>
              <a:fillRect/>
            </a:stretch>
          </p:blipFill>
          <p:spPr bwMode="auto">
            <a:xfrm>
              <a:off x="4857752" y="3571877"/>
              <a:ext cx="1021142" cy="1285884"/>
            </a:xfrm>
            <a:prstGeom prst="rect">
              <a:avLst/>
            </a:prstGeom>
            <a:noFill/>
          </p:spPr>
        </p:pic>
        <p:sp>
          <p:nvSpPr>
            <p:cNvPr id="13" name="矩形 12"/>
            <p:cNvSpPr/>
            <p:nvPr/>
          </p:nvSpPr>
          <p:spPr>
            <a:xfrm>
              <a:off x="2428860" y="3500438"/>
              <a:ext cx="3571900" cy="14287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TextBox 15"/>
            <p:cNvSpPr txBox="1"/>
            <p:nvPr/>
          </p:nvSpPr>
          <p:spPr>
            <a:xfrm>
              <a:off x="3714744" y="4929198"/>
              <a:ext cx="1389143" cy="4265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t>历史兴趣</a:t>
              </a:r>
              <a:endParaRPr lang="en-US" sz="2000" dirty="0"/>
            </a:p>
          </p:txBody>
        </p:sp>
        <p:sp>
          <p:nvSpPr>
            <p:cNvPr id="15" name="左右箭头标注 14"/>
            <p:cNvSpPr/>
            <p:nvPr/>
          </p:nvSpPr>
          <p:spPr>
            <a:xfrm>
              <a:off x="1071538" y="1571612"/>
              <a:ext cx="6215106" cy="5143536"/>
            </a:xfrm>
            <a:prstGeom prst="leftRightArrowCallout">
              <a:avLst>
                <a:gd name="adj1" fmla="val 11734"/>
                <a:gd name="adj2" fmla="val 14652"/>
                <a:gd name="adj3" fmla="val 9345"/>
                <a:gd name="adj4" fmla="val 65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9"/>
            <p:cNvSpPr txBox="1"/>
            <p:nvPr/>
          </p:nvSpPr>
          <p:spPr>
            <a:xfrm>
              <a:off x="2428859" y="5357826"/>
              <a:ext cx="3467616" cy="105024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400" dirty="0"/>
                <a:t>性别：男专业：数据挖掘</a:t>
              </a:r>
              <a:endParaRPr lang="en-US" altLang="zh-CN" sz="1400" dirty="0"/>
            </a:p>
            <a:p>
              <a:r>
                <a:rPr lang="zh-CN" altLang="en-US" sz="1400" dirty="0"/>
                <a:t>年龄：</a:t>
              </a:r>
              <a:r>
                <a:rPr lang="en-US" altLang="zh-CN" sz="1400" dirty="0"/>
                <a:t>22		</a:t>
              </a:r>
              <a:r>
                <a:rPr lang="zh-CN" altLang="en-US" sz="1400" dirty="0"/>
                <a:t>收入：</a:t>
              </a:r>
              <a:r>
                <a:rPr lang="en-US" altLang="zh-CN" sz="1400" dirty="0"/>
                <a:t>5000</a:t>
              </a:r>
              <a:r>
                <a:rPr lang="zh-CN" altLang="en-US" sz="1400" dirty="0"/>
                <a:t>每月</a:t>
              </a:r>
              <a:endParaRPr lang="en-US" altLang="zh-CN" sz="1400" dirty="0"/>
            </a:p>
            <a:p>
              <a:r>
                <a:rPr lang="zh-CN" altLang="en-US" sz="1400" dirty="0"/>
                <a:t>职业：</a:t>
              </a:r>
              <a:r>
                <a:rPr lang="en-US" altLang="zh-CN" sz="1400" dirty="0"/>
                <a:t>IT </a:t>
              </a:r>
              <a:r>
                <a:rPr lang="zh-CN" altLang="en-US" sz="1400" dirty="0"/>
                <a:t>民工工作地点：中关村</a:t>
              </a:r>
              <a:endParaRPr lang="en-US" sz="1400" dirty="0"/>
            </a:p>
          </p:txBody>
        </p:sp>
        <p:sp>
          <p:nvSpPr>
            <p:cNvPr id="17" name="TextBox 20"/>
            <p:cNvSpPr txBox="1"/>
            <p:nvPr/>
          </p:nvSpPr>
          <p:spPr>
            <a:xfrm>
              <a:off x="3686010" y="6408072"/>
              <a:ext cx="1389143" cy="42656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t>注册信息</a:t>
              </a:r>
              <a:endParaRPr lang="en-US" sz="2000" dirty="0"/>
            </a:p>
          </p:txBody>
        </p:sp>
      </p:grpSp>
    </p:spTree>
    <p:extLst>
      <p:ext uri="{BB962C8B-B14F-4D97-AF65-F5344CB8AC3E}">
        <p14:creationId xmlns:p14="http://schemas.microsoft.com/office/powerpoint/2010/main" val="26510954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电子商务网站</a:t>
            </a:r>
            <a:endParaRPr lang="zh-CN" altLang="en-US" dirty="0"/>
          </a:p>
        </p:txBody>
      </p:sp>
      <p:sp>
        <p:nvSpPr>
          <p:cNvPr id="3" name="内容占位符 2"/>
          <p:cNvSpPr>
            <a:spLocks noGrp="1"/>
          </p:cNvSpPr>
          <p:nvPr>
            <p:ph idx="1"/>
          </p:nvPr>
        </p:nvSpPr>
        <p:spPr/>
        <p:txBody>
          <a:bodyPr/>
          <a:lstStyle/>
          <a:p>
            <a:r>
              <a:rPr lang="zh-CN" altLang="zh-CN" dirty="0" smtClean="0"/>
              <a:t>亚马逊（</a:t>
            </a:r>
            <a:r>
              <a:rPr lang="en-US" altLang="zh-CN" dirty="0" smtClean="0"/>
              <a:t>Amazon</a:t>
            </a:r>
            <a:r>
              <a:rPr lang="zh-CN" altLang="en-US" dirty="0" smtClean="0"/>
              <a:t>：</a:t>
            </a:r>
            <a:r>
              <a:rPr lang="zh-CN" altLang="zh-CN" dirty="0" smtClean="0"/>
              <a:t>推荐系统之王</a:t>
            </a:r>
            <a:r>
              <a:rPr lang="zh-CN" altLang="en-US" dirty="0" smtClean="0"/>
              <a:t>）</a:t>
            </a:r>
            <a:endParaRPr lang="en-US" altLang="zh-CN" dirty="0" smtClean="0"/>
          </a:p>
          <a:p>
            <a:pPr lvl="1"/>
            <a:r>
              <a:rPr lang="zh-CN" altLang="zh-CN" dirty="0" smtClean="0"/>
              <a:t>个性化商品推荐列表</a:t>
            </a:r>
            <a:r>
              <a:rPr lang="zh-CN" altLang="en-US" dirty="0" smtClean="0"/>
              <a:t>，</a:t>
            </a:r>
            <a:r>
              <a:rPr lang="zh-CN" altLang="zh-CN" dirty="0" smtClean="0"/>
              <a:t>商品的相关推荐列表</a:t>
            </a:r>
          </a:p>
        </p:txBody>
      </p:sp>
      <p:sp>
        <p:nvSpPr>
          <p:cNvPr id="4" name="灯片编号占位符 3"/>
          <p:cNvSpPr>
            <a:spLocks noGrp="1"/>
          </p:cNvSpPr>
          <p:nvPr>
            <p:ph type="sldNum" sz="quarter" idx="4294967295"/>
          </p:nvPr>
        </p:nvSpPr>
        <p:spPr/>
        <p:txBody>
          <a:bodyPr/>
          <a:lstStyle/>
          <a:p>
            <a:pPr>
              <a:defRPr/>
            </a:pPr>
            <a:fld id="{17B7A510-1CA0-4996-B61B-2D8477743EB8}" type="slidenum">
              <a:rPr lang="zh-CN" altLang="en-US" smtClean="0"/>
              <a:pPr>
                <a:defRPr/>
              </a:pPr>
              <a:t>155</a:t>
            </a:fld>
            <a:endParaRPr lang="en-US" altLang="zh-CN"/>
          </a:p>
        </p:txBody>
      </p:sp>
      <p:pic>
        <p:nvPicPr>
          <p:cNvPr id="5" name="图片 4"/>
          <p:cNvPicPr/>
          <p:nvPr/>
        </p:nvPicPr>
        <p:blipFill>
          <a:blip r:embed="rId2" cstate="print"/>
          <a:srcRect/>
          <a:stretch>
            <a:fillRect/>
          </a:stretch>
        </p:blipFill>
        <p:spPr bwMode="auto">
          <a:xfrm>
            <a:off x="2351584" y="2492896"/>
            <a:ext cx="7416824" cy="2592288"/>
          </a:xfrm>
          <a:prstGeom prst="rect">
            <a:avLst/>
          </a:prstGeom>
          <a:noFill/>
          <a:ln w="9525">
            <a:noFill/>
            <a:miter lim="800000"/>
            <a:headEnd/>
            <a:tailEnd/>
          </a:ln>
        </p:spPr>
      </p:pic>
      <p:sp>
        <p:nvSpPr>
          <p:cNvPr id="6" name="矩形 5"/>
          <p:cNvSpPr/>
          <p:nvPr/>
        </p:nvSpPr>
        <p:spPr>
          <a:xfrm>
            <a:off x="2999656" y="5288082"/>
            <a:ext cx="6984776" cy="1237262"/>
          </a:xfrm>
          <a:prstGeom prst="rect">
            <a:avLst/>
          </a:prstGeom>
        </p:spPr>
        <p:txBody>
          <a:bodyPr wrap="square">
            <a:spAutoFit/>
          </a:bodyPr>
          <a:lstStyle/>
          <a:p>
            <a:pPr algn="just"/>
            <a:r>
              <a:rPr lang="zh-CN" altLang="en-US" dirty="0">
                <a:solidFill>
                  <a:srgbClr val="FF0000"/>
                </a:solidFill>
                <a:latin typeface="华文新魏" pitchFamily="2" charset="-122"/>
                <a:ea typeface="华文新魏" pitchFamily="2" charset="-122"/>
              </a:rPr>
              <a:t>推荐结果的描述：告诉用户给他们的推荐是什么</a:t>
            </a:r>
          </a:p>
          <a:p>
            <a:pPr algn="just"/>
            <a:r>
              <a:rPr lang="zh-CN" altLang="en-US" dirty="0">
                <a:solidFill>
                  <a:srgbClr val="FF0000"/>
                </a:solidFill>
                <a:latin typeface="华文新魏" pitchFamily="2" charset="-122"/>
                <a:ea typeface="华文新魏" pitchFamily="2" charset="-122"/>
              </a:rPr>
              <a:t>推荐结果的平均分：大部分用户对这本书的看法</a:t>
            </a:r>
          </a:p>
          <a:p>
            <a:pPr algn="just"/>
            <a:r>
              <a:rPr lang="zh-CN" altLang="en-US" dirty="0">
                <a:solidFill>
                  <a:srgbClr val="FF0000"/>
                </a:solidFill>
                <a:latin typeface="华文新魏" pitchFamily="2" charset="-122"/>
                <a:ea typeface="华文新魏" pitchFamily="2" charset="-122"/>
              </a:rPr>
              <a:t>推荐解释（</a:t>
            </a:r>
            <a:r>
              <a:rPr lang="en-US" altLang="zh-CN" dirty="0">
                <a:solidFill>
                  <a:srgbClr val="FF0000"/>
                </a:solidFill>
                <a:latin typeface="华文新魏" pitchFamily="2" charset="-122"/>
                <a:ea typeface="华文新魏" pitchFamily="2" charset="-122"/>
              </a:rPr>
              <a:t>Fix this recommendation</a:t>
            </a:r>
            <a:r>
              <a:rPr lang="zh-CN" altLang="en-US" dirty="0">
                <a:solidFill>
                  <a:srgbClr val="FF0000"/>
                </a:solidFill>
                <a:latin typeface="华文新魏" pitchFamily="2" charset="-122"/>
                <a:ea typeface="华文新魏" pitchFamily="2" charset="-122"/>
              </a:rPr>
              <a:t>） </a:t>
            </a:r>
          </a:p>
        </p:txBody>
      </p:sp>
    </p:spTree>
    <p:extLst>
      <p:ext uri="{BB962C8B-B14F-4D97-AF65-F5344CB8AC3E}">
        <p14:creationId xmlns:p14="http://schemas.microsoft.com/office/powerpoint/2010/main" val="95875259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电影和视频网站</a:t>
            </a:r>
            <a:endParaRPr lang="zh-CN" altLang="en-US" dirty="0"/>
          </a:p>
        </p:txBody>
      </p:sp>
      <p:sp>
        <p:nvSpPr>
          <p:cNvPr id="3" name="内容占位符 2"/>
          <p:cNvSpPr>
            <a:spLocks noGrp="1"/>
          </p:cNvSpPr>
          <p:nvPr>
            <p:ph idx="1"/>
          </p:nvPr>
        </p:nvSpPr>
        <p:spPr/>
        <p:txBody>
          <a:bodyPr/>
          <a:lstStyle/>
          <a:p>
            <a:r>
              <a:rPr lang="en-US" altLang="zh-CN" dirty="0" smtClean="0"/>
              <a:t>Netflix</a:t>
            </a:r>
            <a:endParaRPr lang="zh-CN" altLang="en-US" dirty="0"/>
          </a:p>
        </p:txBody>
      </p:sp>
      <p:sp>
        <p:nvSpPr>
          <p:cNvPr id="4" name="灯片编号占位符 3"/>
          <p:cNvSpPr>
            <a:spLocks noGrp="1"/>
          </p:cNvSpPr>
          <p:nvPr>
            <p:ph type="sldNum" sz="quarter" idx="4294967295"/>
          </p:nvPr>
        </p:nvSpPr>
        <p:spPr/>
        <p:txBody>
          <a:bodyPr/>
          <a:lstStyle/>
          <a:p>
            <a:pPr>
              <a:defRPr/>
            </a:pPr>
            <a:fld id="{17B7A510-1CA0-4996-B61B-2D8477743EB8}" type="slidenum">
              <a:rPr lang="zh-CN" altLang="en-US" smtClean="0"/>
              <a:pPr>
                <a:defRPr/>
              </a:pPr>
              <a:t>156</a:t>
            </a:fld>
            <a:endParaRPr lang="en-US" altLang="zh-CN"/>
          </a:p>
        </p:txBody>
      </p:sp>
      <p:pic>
        <p:nvPicPr>
          <p:cNvPr id="5" name="图片 4"/>
          <p:cNvPicPr/>
          <p:nvPr/>
        </p:nvPicPr>
        <p:blipFill>
          <a:blip r:embed="rId2" cstate="print"/>
          <a:srcRect/>
          <a:stretch>
            <a:fillRect/>
          </a:stretch>
        </p:blipFill>
        <p:spPr bwMode="auto">
          <a:xfrm>
            <a:off x="3503712" y="1268761"/>
            <a:ext cx="6163962" cy="3712815"/>
          </a:xfrm>
          <a:prstGeom prst="rect">
            <a:avLst/>
          </a:prstGeom>
          <a:noFill/>
          <a:ln w="9525">
            <a:noFill/>
            <a:miter lim="800000"/>
            <a:headEnd/>
            <a:tailEnd/>
          </a:ln>
        </p:spPr>
      </p:pic>
      <p:sp>
        <p:nvSpPr>
          <p:cNvPr id="56321" name="Rectangle 1"/>
          <p:cNvSpPr>
            <a:spLocks noChangeArrowheads="1"/>
          </p:cNvSpPr>
          <p:nvPr/>
        </p:nvSpPr>
        <p:spPr bwMode="auto">
          <a:xfrm>
            <a:off x="2130492" y="5229201"/>
            <a:ext cx="8141972" cy="101566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buFontTx/>
              <a:buChar char="•"/>
            </a:pPr>
            <a:r>
              <a:rPr kumimoji="0" lang="zh-CN" altLang="en-US" sz="2000" dirty="0">
                <a:solidFill>
                  <a:srgbClr val="FF0000"/>
                </a:solidFill>
                <a:latin typeface="华文新魏" pitchFamily="2" charset="-122"/>
                <a:ea typeface="华文新魏" pitchFamily="2" charset="-122"/>
                <a:cs typeface="宋体" pitchFamily="2" charset="-122"/>
              </a:rPr>
              <a:t>电影的标题和海报</a:t>
            </a:r>
          </a:p>
          <a:p>
            <a:pPr eaLnBrk="0" hangingPunct="0">
              <a:buFontTx/>
              <a:buChar char="•"/>
            </a:pPr>
            <a:r>
              <a:rPr kumimoji="0" lang="zh-CN" altLang="en-US" sz="2000" dirty="0">
                <a:solidFill>
                  <a:srgbClr val="FF0000"/>
                </a:solidFill>
                <a:latin typeface="华文新魏" pitchFamily="2" charset="-122"/>
                <a:ea typeface="华文新魏" pitchFamily="2" charset="-122"/>
                <a:cs typeface="宋体" pitchFamily="2" charset="-122"/>
              </a:rPr>
              <a:t>用户反馈模块：包括了播放</a:t>
            </a:r>
            <a:r>
              <a:rPr kumimoji="0" lang="en-US" altLang="zh-CN" sz="2000" dirty="0">
                <a:solidFill>
                  <a:srgbClr val="FF0000"/>
                </a:solidFill>
                <a:latin typeface="华文新魏" pitchFamily="2" charset="-122"/>
                <a:ea typeface="华文新魏" pitchFamily="2" charset="-122"/>
                <a:cs typeface="宋体" pitchFamily="2" charset="-122"/>
              </a:rPr>
              <a:t>(play)</a:t>
            </a:r>
            <a:r>
              <a:rPr kumimoji="0" lang="zh-CN" altLang="en-US" sz="2000" dirty="0">
                <a:solidFill>
                  <a:srgbClr val="FF0000"/>
                </a:solidFill>
                <a:latin typeface="华文新魏" pitchFamily="2" charset="-122"/>
                <a:ea typeface="华文新魏" pitchFamily="2" charset="-122"/>
                <a:cs typeface="宋体" pitchFamily="2" charset="-122"/>
              </a:rPr>
              <a:t>，评分，和不感兴趣</a:t>
            </a:r>
            <a:r>
              <a:rPr kumimoji="0" lang="en-US" altLang="zh-CN" sz="2000" dirty="0">
                <a:solidFill>
                  <a:srgbClr val="FF0000"/>
                </a:solidFill>
                <a:latin typeface="华文新魏" pitchFamily="2" charset="-122"/>
                <a:ea typeface="华文新魏" pitchFamily="2" charset="-122"/>
                <a:cs typeface="宋体" pitchFamily="2" charset="-122"/>
              </a:rPr>
              <a:t>(Not Interested)</a:t>
            </a:r>
          </a:p>
          <a:p>
            <a:pPr eaLnBrk="0" hangingPunct="0">
              <a:buFontTx/>
              <a:buChar char="•"/>
            </a:pPr>
            <a:r>
              <a:rPr kumimoji="0" lang="zh-CN" altLang="en-US" sz="2000" dirty="0">
                <a:solidFill>
                  <a:srgbClr val="FF0000"/>
                </a:solidFill>
                <a:latin typeface="华文新魏" pitchFamily="2" charset="-122"/>
                <a:ea typeface="华文新魏" pitchFamily="2" charset="-122"/>
                <a:cs typeface="宋体" pitchFamily="2" charset="-122"/>
              </a:rPr>
              <a:t>推荐的理由：因为用户历史上曾经喜欢过的别的电影 </a:t>
            </a:r>
          </a:p>
        </p:txBody>
      </p:sp>
    </p:spTree>
    <p:extLst>
      <p:ext uri="{BB962C8B-B14F-4D97-AF65-F5344CB8AC3E}">
        <p14:creationId xmlns:p14="http://schemas.microsoft.com/office/powerpoint/2010/main" val="6201705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社会网络</a:t>
            </a:r>
            <a:endParaRPr lang="zh-CN" altLang="en-US" dirty="0"/>
          </a:p>
        </p:txBody>
      </p:sp>
      <p:sp>
        <p:nvSpPr>
          <p:cNvPr id="4" name="灯片编号占位符 3"/>
          <p:cNvSpPr>
            <a:spLocks noGrp="1"/>
          </p:cNvSpPr>
          <p:nvPr>
            <p:ph type="sldNum" sz="quarter" idx="4294967295"/>
          </p:nvPr>
        </p:nvSpPr>
        <p:spPr/>
        <p:txBody>
          <a:bodyPr/>
          <a:lstStyle/>
          <a:p>
            <a:pPr>
              <a:defRPr/>
            </a:pPr>
            <a:fld id="{17B7A510-1CA0-4996-B61B-2D8477743EB8}" type="slidenum">
              <a:rPr lang="zh-CN" altLang="en-US" smtClean="0"/>
              <a:pPr>
                <a:defRPr/>
              </a:pPr>
              <a:t>157</a:t>
            </a:fld>
            <a:endParaRPr lang="en-US" altLang="zh-CN"/>
          </a:p>
        </p:txBody>
      </p:sp>
      <p:pic>
        <p:nvPicPr>
          <p:cNvPr id="5" name="图片 4"/>
          <p:cNvPicPr/>
          <p:nvPr/>
        </p:nvPicPr>
        <p:blipFill>
          <a:blip r:embed="rId2" cstate="print"/>
          <a:srcRect/>
          <a:stretch>
            <a:fillRect/>
          </a:stretch>
        </p:blipFill>
        <p:spPr bwMode="auto">
          <a:xfrm>
            <a:off x="3215681" y="1290638"/>
            <a:ext cx="5076596" cy="4730651"/>
          </a:xfrm>
          <a:prstGeom prst="rect">
            <a:avLst/>
          </a:prstGeom>
          <a:noFill/>
          <a:ln w="9525">
            <a:noFill/>
            <a:miter lim="800000"/>
            <a:headEnd/>
            <a:tailEnd/>
          </a:ln>
        </p:spPr>
      </p:pic>
      <p:sp>
        <p:nvSpPr>
          <p:cNvPr id="6" name="矩形 5"/>
          <p:cNvSpPr/>
          <p:nvPr/>
        </p:nvSpPr>
        <p:spPr>
          <a:xfrm>
            <a:off x="3103620" y="6093297"/>
            <a:ext cx="5716630" cy="461665"/>
          </a:xfrm>
          <a:prstGeom prst="rect">
            <a:avLst/>
          </a:prstGeom>
        </p:spPr>
        <p:txBody>
          <a:bodyPr wrap="none">
            <a:spAutoFit/>
          </a:bodyPr>
          <a:lstStyle/>
          <a:p>
            <a:r>
              <a:rPr lang="en-US" altLang="zh-CN" dirty="0" err="1">
                <a:solidFill>
                  <a:srgbClr val="FF0000"/>
                </a:solidFill>
                <a:latin typeface="华文新魏" pitchFamily="2" charset="-122"/>
                <a:ea typeface="华文新魏" pitchFamily="2" charset="-122"/>
              </a:rPr>
              <a:t>Faceboo</a:t>
            </a:r>
            <a:r>
              <a:rPr lang="zh-CN" altLang="en-US" dirty="0">
                <a:solidFill>
                  <a:srgbClr val="FF0000"/>
                </a:solidFill>
                <a:latin typeface="华文新魏" pitchFamily="2" charset="-122"/>
                <a:ea typeface="华文新魏" pitchFamily="2" charset="-122"/>
              </a:rPr>
              <a:t>使用</a:t>
            </a:r>
            <a:r>
              <a:rPr lang="en-US" altLang="zh-CN" dirty="0" err="1">
                <a:solidFill>
                  <a:srgbClr val="FF0000"/>
                </a:solidFill>
                <a:latin typeface="华文新魏" pitchFamily="2" charset="-122"/>
                <a:ea typeface="华文新魏" pitchFamily="2" charset="-122"/>
              </a:rPr>
              <a:t>EdgeRank</a:t>
            </a:r>
            <a:r>
              <a:rPr lang="zh-CN" altLang="zh-CN" dirty="0">
                <a:solidFill>
                  <a:srgbClr val="FF0000"/>
                </a:solidFill>
                <a:latin typeface="华文新魏" pitchFamily="2" charset="-122"/>
                <a:ea typeface="华文新魏" pitchFamily="2" charset="-122"/>
              </a:rPr>
              <a:t>算法</a:t>
            </a:r>
            <a:r>
              <a:rPr lang="zh-CN" altLang="en-US" dirty="0">
                <a:solidFill>
                  <a:srgbClr val="FF0000"/>
                </a:solidFill>
                <a:latin typeface="华文新魏" pitchFamily="2" charset="-122"/>
                <a:ea typeface="华文新魏" pitchFamily="2" charset="-122"/>
              </a:rPr>
              <a:t>推荐好友</a:t>
            </a:r>
            <a:r>
              <a:rPr lang="zh-CN" altLang="zh-CN" dirty="0">
                <a:solidFill>
                  <a:srgbClr val="FF0000"/>
                </a:solidFill>
                <a:latin typeface="华文新魏" pitchFamily="2" charset="-122"/>
                <a:ea typeface="华文新魏" pitchFamily="2" charset="-122"/>
              </a:rPr>
              <a:t>会话</a:t>
            </a:r>
            <a:endParaRPr lang="zh-CN" altLang="en-US" dirty="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347213660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基于用户的协同过滤（</a:t>
            </a:r>
            <a:r>
              <a:rPr lang="en-US" altLang="zh-CN" dirty="0" err="1"/>
              <a:t>UserCF</a:t>
            </a:r>
            <a:r>
              <a:rPr lang="zh-CN" altLang="en-US" dirty="0"/>
              <a:t>）</a:t>
            </a:r>
          </a:p>
        </p:txBody>
      </p:sp>
      <p:pic>
        <p:nvPicPr>
          <p:cNvPr id="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1052736"/>
            <a:ext cx="6860232" cy="518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6073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基于物品的协同过滤（</a:t>
            </a:r>
            <a:r>
              <a:rPr lang="en-US" altLang="zh-CN" dirty="0" err="1"/>
              <a:t>ItemCF</a:t>
            </a:r>
            <a:r>
              <a:rPr lang="zh-CN" altLang="en-US" dirty="0"/>
              <a:t>）</a:t>
            </a:r>
          </a:p>
        </p:txBody>
      </p:sp>
      <p:pic>
        <p:nvPicPr>
          <p:cNvPr id="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347789"/>
            <a:ext cx="7086600"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8182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5047" y="908720"/>
            <a:ext cx="2262158" cy="5570756"/>
          </a:xfrm>
          <a:prstGeom prst="rect">
            <a:avLst/>
          </a:prstGeom>
          <a:noFill/>
        </p:spPr>
        <p:txBody>
          <a:bodyPr wrap="none" lIns="91440" tIns="45720" rIns="91440" bIns="45720">
            <a:spAutoFit/>
          </a:bodyPr>
          <a:lstStyle/>
          <a:p>
            <a:pPr algn="ctr"/>
            <a:r>
              <a:rPr lang="zh-CN" altLang="en-US" sz="1800" dirty="0">
                <a:ln w="0"/>
                <a:solidFill>
                  <a:srgbClr val="FF0000"/>
                </a:solidFill>
                <a:effectLst>
                  <a:outerShdw blurRad="38100" dist="25400" dir="5400000" algn="ctr" rotWithShape="0">
                    <a:srgbClr val="6E747A">
                      <a:alpha val="43000"/>
                    </a:srgbClr>
                  </a:outerShdw>
                </a:effectLst>
              </a:rPr>
              <a:t>十大国际事件</a:t>
            </a:r>
          </a:p>
          <a:p>
            <a:pPr algn="ctr"/>
            <a:endParaRPr lang="zh-CN" altLang="en-US"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南海</a:t>
            </a:r>
            <a:r>
              <a:rPr lang="zh-CN" altLang="en-US" sz="1800" dirty="0">
                <a:ln w="0"/>
                <a:solidFill>
                  <a:srgbClr val="FF0000"/>
                </a:solidFill>
                <a:effectLst>
                  <a:outerShdw blurRad="38100" dist="25400" dir="5400000" algn="ctr" rotWithShape="0">
                    <a:srgbClr val="6E747A">
                      <a:alpha val="43000"/>
                    </a:srgbClr>
                  </a:outerShdw>
                </a:effectLst>
              </a:rPr>
              <a:t>仲裁</a:t>
            </a:r>
            <a:r>
              <a:rPr lang="zh-CN" altLang="en-US" sz="1800" dirty="0">
                <a:ln w="0"/>
                <a:solidFill>
                  <a:srgbClr val="FF0000"/>
                </a:solidFill>
                <a:effectLst>
                  <a:outerShdw blurRad="38100" dist="25400" dir="5400000" algn="ctr" rotWithShape="0">
                    <a:srgbClr val="6E747A">
                      <a:alpha val="43000"/>
                    </a:srgbClr>
                  </a:outerShdw>
                </a:effectLst>
              </a:rPr>
              <a:t>案</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美国大选</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土耳其</a:t>
            </a:r>
            <a:r>
              <a:rPr lang="zh-CN" altLang="en-US" sz="1800" dirty="0">
                <a:ln w="0"/>
                <a:solidFill>
                  <a:srgbClr val="FF0000"/>
                </a:solidFill>
                <a:effectLst>
                  <a:outerShdw blurRad="38100" dist="25400" dir="5400000" algn="ctr" rotWithShape="0">
                    <a:srgbClr val="6E747A">
                      <a:alpha val="43000"/>
                    </a:srgbClr>
                  </a:outerShdw>
                </a:effectLst>
              </a:rPr>
              <a:t>军事</a:t>
            </a:r>
            <a:r>
              <a:rPr lang="zh-CN" altLang="en-US" sz="1800" dirty="0">
                <a:ln w="0"/>
                <a:solidFill>
                  <a:srgbClr val="FF0000"/>
                </a:solidFill>
                <a:effectLst>
                  <a:outerShdw blurRad="38100" dist="25400" dir="5400000" algn="ctr" rotWithShape="0">
                    <a:srgbClr val="6E747A">
                      <a:alpha val="43000"/>
                    </a:srgbClr>
                  </a:outerShdw>
                </a:effectLst>
              </a:rPr>
              <a:t>政变</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英国</a:t>
            </a:r>
            <a:r>
              <a:rPr lang="zh-CN" altLang="en-US" sz="1800" dirty="0">
                <a:ln w="0"/>
                <a:solidFill>
                  <a:srgbClr val="FF0000"/>
                </a:solidFill>
                <a:effectLst>
                  <a:outerShdw blurRad="38100" dist="25400" dir="5400000" algn="ctr" rotWithShape="0">
                    <a:srgbClr val="6E747A">
                      <a:alpha val="43000"/>
                    </a:srgbClr>
                  </a:outerShdw>
                </a:effectLst>
              </a:rPr>
              <a:t>脱</a:t>
            </a:r>
            <a:r>
              <a:rPr lang="zh-CN" altLang="en-US" sz="1800" dirty="0">
                <a:ln w="0"/>
                <a:solidFill>
                  <a:srgbClr val="FF0000"/>
                </a:solidFill>
                <a:effectLst>
                  <a:outerShdw blurRad="38100" dist="25400" dir="5400000" algn="ctr" rotWithShape="0">
                    <a:srgbClr val="6E747A">
                      <a:alpha val="43000"/>
                    </a:srgbClr>
                  </a:outerShdw>
                </a:effectLst>
              </a:rPr>
              <a:t>欧</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寨</a:t>
            </a:r>
            <a:r>
              <a:rPr lang="zh-CN" altLang="en-US" sz="1800" dirty="0">
                <a:ln w="0"/>
                <a:solidFill>
                  <a:srgbClr val="FF0000"/>
                </a:solidFill>
                <a:effectLst>
                  <a:outerShdw blurRad="38100" dist="25400" dir="5400000" algn="ctr" rotWithShape="0">
                    <a:srgbClr val="6E747A">
                      <a:alpha val="43000"/>
                    </a:srgbClr>
                  </a:outerShdw>
                </a:effectLst>
              </a:rPr>
              <a:t>卡</a:t>
            </a:r>
            <a:r>
              <a:rPr lang="zh-CN" altLang="en-US" sz="1800" dirty="0">
                <a:ln w="0"/>
                <a:solidFill>
                  <a:srgbClr val="FF0000"/>
                </a:solidFill>
                <a:effectLst>
                  <a:outerShdw blurRad="38100" dist="25400" dir="5400000" algn="ctr" rotWithShape="0">
                    <a:srgbClr val="6E747A">
                      <a:alpha val="43000"/>
                    </a:srgbClr>
                  </a:outerShdw>
                </a:effectLst>
              </a:rPr>
              <a:t>病毒</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G20</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法国</a:t>
            </a:r>
            <a:r>
              <a:rPr lang="zh-CN" altLang="en-US" sz="1800" dirty="0">
                <a:ln w="0"/>
                <a:solidFill>
                  <a:srgbClr val="FF0000"/>
                </a:solidFill>
                <a:effectLst>
                  <a:outerShdw blurRad="38100" dist="25400" dir="5400000" algn="ctr" rotWithShape="0">
                    <a:srgbClr val="6E747A">
                      <a:alpha val="43000"/>
                    </a:srgbClr>
                  </a:outerShdw>
                </a:effectLst>
              </a:rPr>
              <a:t>国庆日恐怖</a:t>
            </a:r>
            <a:r>
              <a:rPr lang="zh-CN" altLang="en-US" sz="1800" dirty="0">
                <a:ln w="0"/>
                <a:solidFill>
                  <a:srgbClr val="FF0000"/>
                </a:solidFill>
                <a:effectLst>
                  <a:outerShdw blurRad="38100" dist="25400" dir="5400000" algn="ctr" rotWithShape="0">
                    <a:srgbClr val="6E747A">
                      <a:alpha val="43000"/>
                    </a:srgbClr>
                  </a:outerShdw>
                </a:effectLst>
              </a:rPr>
              <a:t>袭击</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埃及</a:t>
            </a:r>
            <a:r>
              <a:rPr lang="zh-CN" altLang="en-US" sz="1800" dirty="0">
                <a:ln w="0"/>
                <a:solidFill>
                  <a:srgbClr val="FF0000"/>
                </a:solidFill>
                <a:effectLst>
                  <a:outerShdw blurRad="38100" dist="25400" dir="5400000" algn="ctr" rotWithShape="0">
                    <a:srgbClr val="6E747A">
                      <a:alpha val="43000"/>
                    </a:srgbClr>
                  </a:outerShdw>
                </a:effectLst>
              </a:rPr>
              <a:t>航空班机遭劫</a:t>
            </a:r>
            <a:r>
              <a:rPr lang="zh-CN" altLang="en-US" sz="1800" dirty="0">
                <a:ln w="0"/>
                <a:solidFill>
                  <a:srgbClr val="FF0000"/>
                </a:solidFill>
                <a:effectLst>
                  <a:outerShdw blurRad="38100" dist="25400" dir="5400000" algn="ctr" rotWithShape="0">
                    <a:srgbClr val="6E747A">
                      <a:alpha val="43000"/>
                    </a:srgbClr>
                  </a:outerShdw>
                </a:effectLst>
              </a:rPr>
              <a:t>持</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朴</a:t>
            </a:r>
            <a:r>
              <a:rPr lang="zh-CN" altLang="en-US" sz="1800" dirty="0">
                <a:ln w="0"/>
                <a:solidFill>
                  <a:srgbClr val="FF0000"/>
                </a:solidFill>
                <a:effectLst>
                  <a:outerShdw blurRad="38100" dist="25400" dir="5400000" algn="ctr" rotWithShape="0">
                    <a:srgbClr val="6E747A">
                      <a:alpha val="43000"/>
                    </a:srgbClr>
                  </a:outerShdw>
                </a:effectLst>
              </a:rPr>
              <a:t>槿惠崔顺实闺蜜</a:t>
            </a:r>
            <a:r>
              <a:rPr lang="zh-CN" altLang="en-US" sz="1800" dirty="0">
                <a:ln w="0"/>
                <a:solidFill>
                  <a:srgbClr val="FF0000"/>
                </a:solidFill>
                <a:effectLst>
                  <a:outerShdw blurRad="38100" dist="25400" dir="5400000" algn="ctr" rotWithShape="0">
                    <a:srgbClr val="6E747A">
                      <a:alpha val="43000"/>
                    </a:srgbClr>
                  </a:outerShdw>
                </a:effectLst>
              </a:rPr>
              <a:t>门</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朝鲜核试验</a:t>
            </a:r>
            <a:endParaRPr lang="zh-CN" altLang="en-US" sz="1800" dirty="0">
              <a:ln w="0"/>
              <a:solidFill>
                <a:srgbClr val="FF0000"/>
              </a:solidFill>
              <a:effectLst>
                <a:outerShdw blurRad="38100" dist="25400" dir="5400000" algn="ctr" rotWithShape="0">
                  <a:srgbClr val="6E747A">
                    <a:alpha val="43000"/>
                  </a:srgbClr>
                </a:outerShdw>
              </a:effectLst>
            </a:endParaRPr>
          </a:p>
        </p:txBody>
      </p:sp>
      <p:sp>
        <p:nvSpPr>
          <p:cNvPr id="5" name="矩形 4"/>
          <p:cNvSpPr/>
          <p:nvPr/>
        </p:nvSpPr>
        <p:spPr>
          <a:xfrm>
            <a:off x="8053947" y="908720"/>
            <a:ext cx="2031325" cy="5570756"/>
          </a:xfrm>
          <a:prstGeom prst="rect">
            <a:avLst/>
          </a:prstGeom>
          <a:noFill/>
        </p:spPr>
        <p:txBody>
          <a:bodyPr wrap="none" lIns="91440" tIns="45720" rIns="91440" bIns="45720">
            <a:spAutoFit/>
          </a:bodyPr>
          <a:lstStyle/>
          <a:p>
            <a:pPr algn="ctr"/>
            <a:r>
              <a:rPr lang="zh-CN" altLang="en-US" sz="1800" dirty="0">
                <a:ln w="0"/>
                <a:solidFill>
                  <a:srgbClr val="FF0000"/>
                </a:solidFill>
                <a:effectLst>
                  <a:outerShdw blurRad="38100" dist="25400" dir="5400000" algn="ctr" rotWithShape="0">
                    <a:srgbClr val="6E747A">
                      <a:alpha val="43000"/>
                    </a:srgbClr>
                  </a:outerShdw>
                </a:effectLst>
              </a:rPr>
              <a:t>十大关键词</a:t>
            </a:r>
          </a:p>
          <a:p>
            <a:pPr algn="ctr"/>
            <a:endParaRPr lang="zh-CN" altLang="en-US"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里约奥运会</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房价</a:t>
            </a:r>
            <a:r>
              <a:rPr lang="zh-CN" altLang="en-US" sz="1800" dirty="0">
                <a:ln w="0"/>
                <a:solidFill>
                  <a:srgbClr val="FF0000"/>
                </a:solidFill>
                <a:effectLst>
                  <a:outerShdw blurRad="38100" dist="25400" dir="5400000" algn="ctr" rotWithShape="0">
                    <a:srgbClr val="6E747A">
                      <a:alpha val="43000"/>
                    </a:srgbClr>
                  </a:outerShdw>
                </a:effectLst>
              </a:rPr>
              <a:t>飙</a:t>
            </a:r>
            <a:r>
              <a:rPr lang="zh-CN" altLang="en-US" sz="1800" dirty="0">
                <a:ln w="0"/>
                <a:solidFill>
                  <a:srgbClr val="FF0000"/>
                </a:solidFill>
                <a:effectLst>
                  <a:outerShdw blurRad="38100" dist="25400" dir="5400000" algn="ctr" rotWithShape="0">
                    <a:srgbClr val="6E747A">
                      <a:alpha val="43000"/>
                    </a:srgbClr>
                  </a:outerShdw>
                </a:effectLst>
              </a:rPr>
              <a:t>涨</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车牌</a:t>
            </a:r>
            <a:r>
              <a:rPr lang="zh-CN" altLang="en-US" sz="1800" dirty="0">
                <a:ln w="0"/>
                <a:solidFill>
                  <a:srgbClr val="FF0000"/>
                </a:solidFill>
                <a:effectLst>
                  <a:outerShdw blurRad="38100" dist="25400" dir="5400000" algn="ctr" rotWithShape="0">
                    <a:srgbClr val="6E747A">
                      <a:alpha val="43000"/>
                    </a:srgbClr>
                  </a:outerShdw>
                </a:effectLst>
              </a:rPr>
              <a:t>摇</a:t>
            </a:r>
            <a:r>
              <a:rPr lang="zh-CN" altLang="en-US" sz="1800" dirty="0">
                <a:ln w="0"/>
                <a:solidFill>
                  <a:srgbClr val="FF0000"/>
                </a:solidFill>
                <a:effectLst>
                  <a:outerShdw blurRad="38100" dist="25400" dir="5400000" algn="ctr" rotWithShape="0">
                    <a:srgbClr val="6E747A">
                      <a:alpha val="43000"/>
                    </a:srgbClr>
                  </a:outerShdw>
                </a:effectLst>
              </a:rPr>
              <a:t>号</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营改增</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疫苗安全</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全面</a:t>
            </a:r>
            <a:r>
              <a:rPr lang="zh-CN" altLang="en-US" sz="1800" dirty="0">
                <a:ln w="0"/>
                <a:solidFill>
                  <a:srgbClr val="FF0000"/>
                </a:solidFill>
                <a:effectLst>
                  <a:outerShdw blurRad="38100" dist="25400" dir="5400000" algn="ctr" rotWithShape="0">
                    <a:srgbClr val="6E747A">
                      <a:alpha val="43000"/>
                    </a:srgbClr>
                  </a:outerShdw>
                </a:effectLst>
              </a:rPr>
              <a:t>放开落户</a:t>
            </a:r>
            <a:r>
              <a:rPr lang="zh-CN" altLang="en-US" sz="1800" dirty="0">
                <a:ln w="0"/>
                <a:solidFill>
                  <a:srgbClr val="FF0000"/>
                </a:solidFill>
                <a:effectLst>
                  <a:outerShdw blurRad="38100" dist="25400" dir="5400000" algn="ctr" rotWithShape="0">
                    <a:srgbClr val="6E747A">
                      <a:alpha val="43000"/>
                    </a:srgbClr>
                  </a:outerShdw>
                </a:effectLst>
              </a:rPr>
              <a:t>限制</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人工智能</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互联网金融</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反腐</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全面</a:t>
            </a:r>
            <a:r>
              <a:rPr lang="zh-CN" altLang="en-US" sz="1800" dirty="0">
                <a:ln w="0"/>
                <a:solidFill>
                  <a:srgbClr val="FF0000"/>
                </a:solidFill>
                <a:effectLst>
                  <a:outerShdw blurRad="38100" dist="25400" dir="5400000" algn="ctr" rotWithShape="0">
                    <a:srgbClr val="6E747A">
                      <a:alpha val="43000"/>
                    </a:srgbClr>
                  </a:outerShdw>
                </a:effectLst>
              </a:rPr>
              <a:t>二</a:t>
            </a:r>
            <a:r>
              <a:rPr lang="zh-CN" altLang="en-US" sz="1800" dirty="0">
                <a:ln w="0"/>
                <a:solidFill>
                  <a:srgbClr val="FF0000"/>
                </a:solidFill>
                <a:effectLst>
                  <a:outerShdw blurRad="38100" dist="25400" dir="5400000" algn="ctr" rotWithShape="0">
                    <a:srgbClr val="6E747A">
                      <a:alpha val="43000"/>
                    </a:srgbClr>
                  </a:outerShdw>
                </a:effectLst>
              </a:rPr>
              <a:t>孩</a:t>
            </a:r>
            <a:endParaRPr lang="zh-CN" altLang="en-US" sz="1800" dirty="0">
              <a:ln w="0"/>
              <a:solidFill>
                <a:srgbClr val="FF0000"/>
              </a:solidFill>
              <a:effectLst>
                <a:outerShdw blurRad="38100" dist="25400" dir="5400000" algn="ctr" rotWithShape="0">
                  <a:srgbClr val="6E747A">
                    <a:alpha val="43000"/>
                  </a:srgbClr>
                </a:outerShdw>
              </a:effectLst>
            </a:endParaRPr>
          </a:p>
        </p:txBody>
      </p:sp>
      <p:sp>
        <p:nvSpPr>
          <p:cNvPr id="6" name="矩形 5"/>
          <p:cNvSpPr/>
          <p:nvPr/>
        </p:nvSpPr>
        <p:spPr>
          <a:xfrm>
            <a:off x="5303912" y="908720"/>
            <a:ext cx="2262158" cy="5570756"/>
          </a:xfrm>
          <a:prstGeom prst="rect">
            <a:avLst/>
          </a:prstGeom>
          <a:noFill/>
        </p:spPr>
        <p:txBody>
          <a:bodyPr wrap="none" lIns="91440" tIns="45720" rIns="91440" bIns="45720">
            <a:spAutoFit/>
          </a:bodyPr>
          <a:lstStyle/>
          <a:p>
            <a:pPr algn="ctr"/>
            <a:r>
              <a:rPr lang="zh-CN" altLang="en-US" sz="1800" dirty="0">
                <a:ln w="0"/>
                <a:solidFill>
                  <a:srgbClr val="FF0000"/>
                </a:solidFill>
                <a:effectLst>
                  <a:outerShdw blurRad="38100" dist="25400" dir="5400000" algn="ctr" rotWithShape="0">
                    <a:srgbClr val="6E747A">
                      <a:alpha val="43000"/>
                    </a:srgbClr>
                  </a:outerShdw>
                </a:effectLst>
              </a:rPr>
              <a:t>十大国内事件</a:t>
            </a:r>
          </a:p>
          <a:p>
            <a:pPr algn="ctr"/>
            <a:endParaRPr lang="zh-CN" altLang="en-US"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2016</a:t>
            </a:r>
            <a:r>
              <a:rPr lang="zh-CN" altLang="en-US" sz="1800" dirty="0">
                <a:ln w="0"/>
                <a:solidFill>
                  <a:srgbClr val="FF0000"/>
                </a:solidFill>
                <a:effectLst>
                  <a:outerShdw blurRad="38100" dist="25400" dir="5400000" algn="ctr" rotWithShape="0">
                    <a:srgbClr val="6E747A">
                      <a:alpha val="43000"/>
                    </a:srgbClr>
                  </a:outerShdw>
                </a:effectLst>
              </a:rPr>
              <a:t>全国高考</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武汉特大洪水</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江苏</a:t>
            </a:r>
            <a:r>
              <a:rPr lang="zh-CN" altLang="en-US" sz="1800" dirty="0">
                <a:ln w="0"/>
                <a:solidFill>
                  <a:srgbClr val="FF0000"/>
                </a:solidFill>
                <a:effectLst>
                  <a:outerShdw blurRad="38100" dist="25400" dir="5400000" algn="ctr" rotWithShape="0">
                    <a:srgbClr val="6E747A">
                      <a:alpha val="43000"/>
                    </a:srgbClr>
                  </a:outerShdw>
                </a:effectLst>
              </a:rPr>
              <a:t>遭龙卷风袭击</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台湾地震</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东莞再次强力扫黄</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2016</a:t>
            </a:r>
            <a:r>
              <a:rPr lang="zh-CN" altLang="en-US" sz="1800" dirty="0">
                <a:ln w="0"/>
                <a:solidFill>
                  <a:srgbClr val="FF0000"/>
                </a:solidFill>
                <a:effectLst>
                  <a:outerShdw blurRad="38100" dist="25400" dir="5400000" algn="ctr" rotWithShape="0">
                    <a:srgbClr val="6E747A">
                      <a:alpha val="43000"/>
                    </a:srgbClr>
                  </a:outerShdw>
                </a:effectLst>
              </a:rPr>
              <a:t>全国两会</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南海舰队实弹射击</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上海迪士尼建成营业</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神州十一发射成功</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台湾地区领导人选举</a:t>
            </a:r>
          </a:p>
        </p:txBody>
      </p:sp>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r>
              <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Zeitgeist 2016</a:t>
            </a: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之百度</a:t>
            </a:r>
            <a:endPar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spTree>
    <p:extLst>
      <p:ext uri="{BB962C8B-B14F-4D97-AF65-F5344CB8AC3E}">
        <p14:creationId xmlns:p14="http://schemas.microsoft.com/office/powerpoint/2010/main" val="399252310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5047" y="908720"/>
            <a:ext cx="2262158" cy="5570756"/>
          </a:xfrm>
          <a:prstGeom prst="rect">
            <a:avLst/>
          </a:prstGeom>
          <a:noFill/>
        </p:spPr>
        <p:txBody>
          <a:bodyPr wrap="none" lIns="91440" tIns="45720" rIns="91440" bIns="45720">
            <a:spAutoFit/>
          </a:bodyPr>
          <a:lstStyle/>
          <a:p>
            <a:pPr algn="ctr"/>
            <a:r>
              <a:rPr lang="zh-CN" altLang="en-US" sz="1800" dirty="0">
                <a:ln w="0"/>
                <a:solidFill>
                  <a:srgbClr val="FF0000"/>
                </a:solidFill>
                <a:effectLst>
                  <a:outerShdw blurRad="38100" dist="25400" dir="5400000" algn="ctr" rotWithShape="0">
                    <a:srgbClr val="6E747A">
                      <a:alpha val="43000"/>
                    </a:srgbClr>
                  </a:outerShdw>
                </a:effectLst>
              </a:rPr>
              <a:t>十大国际事件</a:t>
            </a:r>
          </a:p>
          <a:p>
            <a:pPr algn="ctr"/>
            <a:endParaRPr lang="zh-CN" altLang="en-US"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南海</a:t>
            </a:r>
            <a:r>
              <a:rPr lang="zh-CN" altLang="en-US" sz="1800" dirty="0">
                <a:ln w="0"/>
                <a:solidFill>
                  <a:srgbClr val="FF0000"/>
                </a:solidFill>
                <a:effectLst>
                  <a:outerShdw blurRad="38100" dist="25400" dir="5400000" algn="ctr" rotWithShape="0">
                    <a:srgbClr val="6E747A">
                      <a:alpha val="43000"/>
                    </a:srgbClr>
                  </a:outerShdw>
                </a:effectLst>
              </a:rPr>
              <a:t>仲裁</a:t>
            </a:r>
            <a:r>
              <a:rPr lang="zh-CN" altLang="en-US" sz="1800" dirty="0">
                <a:ln w="0"/>
                <a:solidFill>
                  <a:srgbClr val="FF0000"/>
                </a:solidFill>
                <a:effectLst>
                  <a:outerShdw blurRad="38100" dist="25400" dir="5400000" algn="ctr" rotWithShape="0">
                    <a:srgbClr val="6E747A">
                      <a:alpha val="43000"/>
                    </a:srgbClr>
                  </a:outerShdw>
                </a:effectLst>
              </a:rPr>
              <a:t>案</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美国大选</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土耳其</a:t>
            </a:r>
            <a:r>
              <a:rPr lang="zh-CN" altLang="en-US" sz="1800" dirty="0">
                <a:ln w="0"/>
                <a:solidFill>
                  <a:srgbClr val="FF0000"/>
                </a:solidFill>
                <a:effectLst>
                  <a:outerShdw blurRad="38100" dist="25400" dir="5400000" algn="ctr" rotWithShape="0">
                    <a:srgbClr val="6E747A">
                      <a:alpha val="43000"/>
                    </a:srgbClr>
                  </a:outerShdw>
                </a:effectLst>
              </a:rPr>
              <a:t>军事</a:t>
            </a:r>
            <a:r>
              <a:rPr lang="zh-CN" altLang="en-US" sz="1800" dirty="0">
                <a:ln w="0"/>
                <a:solidFill>
                  <a:srgbClr val="FF0000"/>
                </a:solidFill>
                <a:effectLst>
                  <a:outerShdw blurRad="38100" dist="25400" dir="5400000" algn="ctr" rotWithShape="0">
                    <a:srgbClr val="6E747A">
                      <a:alpha val="43000"/>
                    </a:srgbClr>
                  </a:outerShdw>
                </a:effectLst>
              </a:rPr>
              <a:t>政变</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英国</a:t>
            </a:r>
            <a:r>
              <a:rPr lang="zh-CN" altLang="en-US" sz="1800" dirty="0">
                <a:ln w="0"/>
                <a:solidFill>
                  <a:srgbClr val="FF0000"/>
                </a:solidFill>
                <a:effectLst>
                  <a:outerShdw blurRad="38100" dist="25400" dir="5400000" algn="ctr" rotWithShape="0">
                    <a:srgbClr val="6E747A">
                      <a:alpha val="43000"/>
                    </a:srgbClr>
                  </a:outerShdw>
                </a:effectLst>
              </a:rPr>
              <a:t>脱</a:t>
            </a:r>
            <a:r>
              <a:rPr lang="zh-CN" altLang="en-US" sz="1800" dirty="0">
                <a:ln w="0"/>
                <a:solidFill>
                  <a:srgbClr val="FF0000"/>
                </a:solidFill>
                <a:effectLst>
                  <a:outerShdw blurRad="38100" dist="25400" dir="5400000" algn="ctr" rotWithShape="0">
                    <a:srgbClr val="6E747A">
                      <a:alpha val="43000"/>
                    </a:srgbClr>
                  </a:outerShdw>
                </a:effectLst>
              </a:rPr>
              <a:t>欧</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寨</a:t>
            </a:r>
            <a:r>
              <a:rPr lang="zh-CN" altLang="en-US" sz="1800" dirty="0">
                <a:ln w="0"/>
                <a:solidFill>
                  <a:srgbClr val="FF0000"/>
                </a:solidFill>
                <a:effectLst>
                  <a:outerShdw blurRad="38100" dist="25400" dir="5400000" algn="ctr" rotWithShape="0">
                    <a:srgbClr val="6E747A">
                      <a:alpha val="43000"/>
                    </a:srgbClr>
                  </a:outerShdw>
                </a:effectLst>
              </a:rPr>
              <a:t>卡</a:t>
            </a:r>
            <a:r>
              <a:rPr lang="zh-CN" altLang="en-US" sz="1800" dirty="0">
                <a:ln w="0"/>
                <a:solidFill>
                  <a:srgbClr val="FF0000"/>
                </a:solidFill>
                <a:effectLst>
                  <a:outerShdw blurRad="38100" dist="25400" dir="5400000" algn="ctr" rotWithShape="0">
                    <a:srgbClr val="6E747A">
                      <a:alpha val="43000"/>
                    </a:srgbClr>
                  </a:outerShdw>
                </a:effectLst>
              </a:rPr>
              <a:t>病毒</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G20</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法国</a:t>
            </a:r>
            <a:r>
              <a:rPr lang="zh-CN" altLang="en-US" sz="1800" dirty="0">
                <a:ln w="0"/>
                <a:solidFill>
                  <a:srgbClr val="FF0000"/>
                </a:solidFill>
                <a:effectLst>
                  <a:outerShdw blurRad="38100" dist="25400" dir="5400000" algn="ctr" rotWithShape="0">
                    <a:srgbClr val="6E747A">
                      <a:alpha val="43000"/>
                    </a:srgbClr>
                  </a:outerShdw>
                </a:effectLst>
              </a:rPr>
              <a:t>国庆日恐怖</a:t>
            </a:r>
            <a:r>
              <a:rPr lang="zh-CN" altLang="en-US" sz="1800" dirty="0">
                <a:ln w="0"/>
                <a:solidFill>
                  <a:srgbClr val="FF0000"/>
                </a:solidFill>
                <a:effectLst>
                  <a:outerShdw blurRad="38100" dist="25400" dir="5400000" algn="ctr" rotWithShape="0">
                    <a:srgbClr val="6E747A">
                      <a:alpha val="43000"/>
                    </a:srgbClr>
                  </a:outerShdw>
                </a:effectLst>
              </a:rPr>
              <a:t>袭击</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埃及</a:t>
            </a:r>
            <a:r>
              <a:rPr lang="zh-CN" altLang="en-US" sz="1800" dirty="0">
                <a:ln w="0"/>
                <a:solidFill>
                  <a:srgbClr val="FF0000"/>
                </a:solidFill>
                <a:effectLst>
                  <a:outerShdw blurRad="38100" dist="25400" dir="5400000" algn="ctr" rotWithShape="0">
                    <a:srgbClr val="6E747A">
                      <a:alpha val="43000"/>
                    </a:srgbClr>
                  </a:outerShdw>
                </a:effectLst>
              </a:rPr>
              <a:t>航空班机遭劫</a:t>
            </a:r>
            <a:r>
              <a:rPr lang="zh-CN" altLang="en-US" sz="1800" dirty="0">
                <a:ln w="0"/>
                <a:solidFill>
                  <a:srgbClr val="FF0000"/>
                </a:solidFill>
                <a:effectLst>
                  <a:outerShdw blurRad="38100" dist="25400" dir="5400000" algn="ctr" rotWithShape="0">
                    <a:srgbClr val="6E747A">
                      <a:alpha val="43000"/>
                    </a:srgbClr>
                  </a:outerShdw>
                </a:effectLst>
              </a:rPr>
              <a:t>持</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朴</a:t>
            </a:r>
            <a:r>
              <a:rPr lang="zh-CN" altLang="en-US" sz="1800" dirty="0">
                <a:ln w="0"/>
                <a:solidFill>
                  <a:srgbClr val="FF0000"/>
                </a:solidFill>
                <a:effectLst>
                  <a:outerShdw blurRad="38100" dist="25400" dir="5400000" algn="ctr" rotWithShape="0">
                    <a:srgbClr val="6E747A">
                      <a:alpha val="43000"/>
                    </a:srgbClr>
                  </a:outerShdw>
                </a:effectLst>
              </a:rPr>
              <a:t>槿惠崔顺实闺蜜</a:t>
            </a:r>
            <a:r>
              <a:rPr lang="zh-CN" altLang="en-US" sz="1800" dirty="0">
                <a:ln w="0"/>
                <a:solidFill>
                  <a:srgbClr val="FF0000"/>
                </a:solidFill>
                <a:effectLst>
                  <a:outerShdw blurRad="38100" dist="25400" dir="5400000" algn="ctr" rotWithShape="0">
                    <a:srgbClr val="6E747A">
                      <a:alpha val="43000"/>
                    </a:srgbClr>
                  </a:outerShdw>
                </a:effectLst>
              </a:rPr>
              <a:t>门</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朝鲜核试验</a:t>
            </a:r>
            <a:endParaRPr lang="zh-CN" altLang="en-US" sz="1800" dirty="0">
              <a:ln w="0"/>
              <a:solidFill>
                <a:srgbClr val="FF0000"/>
              </a:solidFill>
              <a:effectLst>
                <a:outerShdw blurRad="38100" dist="25400" dir="5400000" algn="ctr" rotWithShape="0">
                  <a:srgbClr val="6E747A">
                    <a:alpha val="43000"/>
                  </a:srgbClr>
                </a:outerShdw>
              </a:effectLst>
            </a:endParaRPr>
          </a:p>
        </p:txBody>
      </p:sp>
      <p:sp>
        <p:nvSpPr>
          <p:cNvPr id="5" name="矩形 4"/>
          <p:cNvSpPr/>
          <p:nvPr/>
        </p:nvSpPr>
        <p:spPr>
          <a:xfrm>
            <a:off x="8053947" y="908720"/>
            <a:ext cx="2031325" cy="5570756"/>
          </a:xfrm>
          <a:prstGeom prst="rect">
            <a:avLst/>
          </a:prstGeom>
          <a:noFill/>
        </p:spPr>
        <p:txBody>
          <a:bodyPr wrap="none" lIns="91440" tIns="45720" rIns="91440" bIns="45720">
            <a:spAutoFit/>
          </a:bodyPr>
          <a:lstStyle/>
          <a:p>
            <a:pPr algn="ctr"/>
            <a:r>
              <a:rPr lang="zh-CN" altLang="en-US" sz="1800" dirty="0">
                <a:ln w="0"/>
                <a:solidFill>
                  <a:srgbClr val="FF0000"/>
                </a:solidFill>
                <a:effectLst>
                  <a:outerShdw blurRad="38100" dist="25400" dir="5400000" algn="ctr" rotWithShape="0">
                    <a:srgbClr val="6E747A">
                      <a:alpha val="43000"/>
                    </a:srgbClr>
                  </a:outerShdw>
                </a:effectLst>
              </a:rPr>
              <a:t>十大关键词</a:t>
            </a:r>
          </a:p>
          <a:p>
            <a:pPr algn="ctr"/>
            <a:endParaRPr lang="zh-CN" altLang="en-US"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里约奥运会</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房价</a:t>
            </a:r>
            <a:r>
              <a:rPr lang="zh-CN" altLang="en-US" sz="1800" dirty="0">
                <a:ln w="0"/>
                <a:solidFill>
                  <a:srgbClr val="FF0000"/>
                </a:solidFill>
                <a:effectLst>
                  <a:outerShdw blurRad="38100" dist="25400" dir="5400000" algn="ctr" rotWithShape="0">
                    <a:srgbClr val="6E747A">
                      <a:alpha val="43000"/>
                    </a:srgbClr>
                  </a:outerShdw>
                </a:effectLst>
              </a:rPr>
              <a:t>飙</a:t>
            </a:r>
            <a:r>
              <a:rPr lang="zh-CN" altLang="en-US" sz="1800" dirty="0">
                <a:ln w="0"/>
                <a:solidFill>
                  <a:srgbClr val="FF0000"/>
                </a:solidFill>
                <a:effectLst>
                  <a:outerShdw blurRad="38100" dist="25400" dir="5400000" algn="ctr" rotWithShape="0">
                    <a:srgbClr val="6E747A">
                      <a:alpha val="43000"/>
                    </a:srgbClr>
                  </a:outerShdw>
                </a:effectLst>
              </a:rPr>
              <a:t>涨</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车牌</a:t>
            </a:r>
            <a:r>
              <a:rPr lang="zh-CN" altLang="en-US" sz="1800" dirty="0">
                <a:ln w="0"/>
                <a:solidFill>
                  <a:srgbClr val="FF0000"/>
                </a:solidFill>
                <a:effectLst>
                  <a:outerShdw blurRad="38100" dist="25400" dir="5400000" algn="ctr" rotWithShape="0">
                    <a:srgbClr val="6E747A">
                      <a:alpha val="43000"/>
                    </a:srgbClr>
                  </a:outerShdw>
                </a:effectLst>
              </a:rPr>
              <a:t>摇</a:t>
            </a:r>
            <a:r>
              <a:rPr lang="zh-CN" altLang="en-US" sz="1800" dirty="0">
                <a:ln w="0"/>
                <a:solidFill>
                  <a:srgbClr val="FF0000"/>
                </a:solidFill>
                <a:effectLst>
                  <a:outerShdw blurRad="38100" dist="25400" dir="5400000" algn="ctr" rotWithShape="0">
                    <a:srgbClr val="6E747A">
                      <a:alpha val="43000"/>
                    </a:srgbClr>
                  </a:outerShdw>
                </a:effectLst>
              </a:rPr>
              <a:t>号</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营改增</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疫苗安全</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全面</a:t>
            </a:r>
            <a:r>
              <a:rPr lang="zh-CN" altLang="en-US" sz="1800" dirty="0">
                <a:ln w="0"/>
                <a:solidFill>
                  <a:srgbClr val="FF0000"/>
                </a:solidFill>
                <a:effectLst>
                  <a:outerShdw blurRad="38100" dist="25400" dir="5400000" algn="ctr" rotWithShape="0">
                    <a:srgbClr val="6E747A">
                      <a:alpha val="43000"/>
                    </a:srgbClr>
                  </a:outerShdw>
                </a:effectLst>
              </a:rPr>
              <a:t>放开落户</a:t>
            </a:r>
            <a:r>
              <a:rPr lang="zh-CN" altLang="en-US" sz="1800" dirty="0">
                <a:ln w="0"/>
                <a:solidFill>
                  <a:srgbClr val="FF0000"/>
                </a:solidFill>
                <a:effectLst>
                  <a:outerShdw blurRad="38100" dist="25400" dir="5400000" algn="ctr" rotWithShape="0">
                    <a:srgbClr val="6E747A">
                      <a:alpha val="43000"/>
                    </a:srgbClr>
                  </a:outerShdw>
                </a:effectLst>
              </a:rPr>
              <a:t>限制</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人工智能</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互联网金融</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反腐</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全面</a:t>
            </a:r>
            <a:r>
              <a:rPr lang="zh-CN" altLang="en-US" sz="1800" dirty="0">
                <a:ln w="0"/>
                <a:solidFill>
                  <a:srgbClr val="FF0000"/>
                </a:solidFill>
                <a:effectLst>
                  <a:outerShdw blurRad="38100" dist="25400" dir="5400000" algn="ctr" rotWithShape="0">
                    <a:srgbClr val="6E747A">
                      <a:alpha val="43000"/>
                    </a:srgbClr>
                  </a:outerShdw>
                </a:effectLst>
              </a:rPr>
              <a:t>二</a:t>
            </a:r>
            <a:r>
              <a:rPr lang="zh-CN" altLang="en-US" sz="1800" dirty="0">
                <a:ln w="0"/>
                <a:solidFill>
                  <a:srgbClr val="FF0000"/>
                </a:solidFill>
                <a:effectLst>
                  <a:outerShdw blurRad="38100" dist="25400" dir="5400000" algn="ctr" rotWithShape="0">
                    <a:srgbClr val="6E747A">
                      <a:alpha val="43000"/>
                    </a:srgbClr>
                  </a:outerShdw>
                </a:effectLst>
              </a:rPr>
              <a:t>孩</a:t>
            </a:r>
            <a:endParaRPr lang="zh-CN" altLang="en-US" sz="1800" dirty="0">
              <a:ln w="0"/>
              <a:solidFill>
                <a:srgbClr val="FF0000"/>
              </a:solidFill>
              <a:effectLst>
                <a:outerShdw blurRad="38100" dist="25400" dir="5400000" algn="ctr" rotWithShape="0">
                  <a:srgbClr val="6E747A">
                    <a:alpha val="43000"/>
                  </a:srgbClr>
                </a:outerShdw>
              </a:effectLst>
            </a:endParaRPr>
          </a:p>
        </p:txBody>
      </p:sp>
      <p:sp>
        <p:nvSpPr>
          <p:cNvPr id="6" name="矩形 5"/>
          <p:cNvSpPr/>
          <p:nvPr/>
        </p:nvSpPr>
        <p:spPr>
          <a:xfrm>
            <a:off x="5303912" y="908720"/>
            <a:ext cx="2262158" cy="5570756"/>
          </a:xfrm>
          <a:prstGeom prst="rect">
            <a:avLst/>
          </a:prstGeom>
          <a:noFill/>
        </p:spPr>
        <p:txBody>
          <a:bodyPr wrap="none" lIns="91440" tIns="45720" rIns="91440" bIns="45720">
            <a:spAutoFit/>
          </a:bodyPr>
          <a:lstStyle/>
          <a:p>
            <a:pPr algn="ctr"/>
            <a:r>
              <a:rPr lang="zh-CN" altLang="en-US" sz="1800" dirty="0">
                <a:ln w="0"/>
                <a:solidFill>
                  <a:srgbClr val="FF0000"/>
                </a:solidFill>
                <a:effectLst>
                  <a:outerShdw blurRad="38100" dist="25400" dir="5400000" algn="ctr" rotWithShape="0">
                    <a:srgbClr val="6E747A">
                      <a:alpha val="43000"/>
                    </a:srgbClr>
                  </a:outerShdw>
                </a:effectLst>
              </a:rPr>
              <a:t>十大国内事件</a:t>
            </a:r>
          </a:p>
          <a:p>
            <a:pPr algn="ctr"/>
            <a:endParaRPr lang="zh-CN" altLang="en-US"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2016</a:t>
            </a:r>
            <a:r>
              <a:rPr lang="zh-CN" altLang="en-US" sz="1800" dirty="0">
                <a:ln w="0"/>
                <a:solidFill>
                  <a:srgbClr val="FF0000"/>
                </a:solidFill>
                <a:effectLst>
                  <a:outerShdw blurRad="38100" dist="25400" dir="5400000" algn="ctr" rotWithShape="0">
                    <a:srgbClr val="6E747A">
                      <a:alpha val="43000"/>
                    </a:srgbClr>
                  </a:outerShdw>
                </a:effectLst>
              </a:rPr>
              <a:t>全国高考</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武汉特大洪水</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江苏</a:t>
            </a:r>
            <a:r>
              <a:rPr lang="zh-CN" altLang="en-US" sz="1800" dirty="0">
                <a:ln w="0"/>
                <a:solidFill>
                  <a:srgbClr val="FF0000"/>
                </a:solidFill>
                <a:effectLst>
                  <a:outerShdw blurRad="38100" dist="25400" dir="5400000" algn="ctr" rotWithShape="0">
                    <a:srgbClr val="6E747A">
                      <a:alpha val="43000"/>
                    </a:srgbClr>
                  </a:outerShdw>
                </a:effectLst>
              </a:rPr>
              <a:t>遭龙卷风袭击</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台湾地震</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东莞再次强力扫黄</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2016</a:t>
            </a:r>
            <a:r>
              <a:rPr lang="zh-CN" altLang="en-US" sz="1800" dirty="0">
                <a:ln w="0"/>
                <a:solidFill>
                  <a:srgbClr val="FF0000"/>
                </a:solidFill>
                <a:effectLst>
                  <a:outerShdw blurRad="38100" dist="25400" dir="5400000" algn="ctr" rotWithShape="0">
                    <a:srgbClr val="6E747A">
                      <a:alpha val="43000"/>
                    </a:srgbClr>
                  </a:outerShdw>
                </a:effectLst>
              </a:rPr>
              <a:t>全国两会</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南海舰队实弹射击</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上海迪士尼建成营业</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神州十一发射成功</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台湾地区领导人选举</a:t>
            </a:r>
          </a:p>
        </p:txBody>
      </p:sp>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r>
              <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Zeitgeist 2016</a:t>
            </a: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之百度</a:t>
            </a:r>
            <a:endPar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spTree>
    <p:extLst>
      <p:ext uri="{BB962C8B-B14F-4D97-AF65-F5344CB8AC3E}">
        <p14:creationId xmlns:p14="http://schemas.microsoft.com/office/powerpoint/2010/main" val="80767905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47528" y="908720"/>
            <a:ext cx="2262158" cy="5570756"/>
          </a:xfrm>
          <a:prstGeom prst="rect">
            <a:avLst/>
          </a:prstGeom>
          <a:noFill/>
        </p:spPr>
        <p:txBody>
          <a:bodyPr wrap="none" lIns="91440" tIns="45720" rIns="91440" bIns="45720">
            <a:spAutoFit/>
          </a:bodyPr>
          <a:lstStyle/>
          <a:p>
            <a:pPr algn="ctr"/>
            <a:r>
              <a:rPr lang="zh-CN" altLang="en-US" sz="1800" dirty="0">
                <a:ln w="0"/>
                <a:solidFill>
                  <a:srgbClr val="FF0000"/>
                </a:solidFill>
                <a:effectLst>
                  <a:outerShdw blurRad="38100" dist="25400" dir="5400000" algn="ctr" rotWithShape="0">
                    <a:srgbClr val="6E747A">
                      <a:alpha val="43000"/>
                    </a:srgbClr>
                  </a:outerShdw>
                </a:effectLst>
              </a:rPr>
              <a:t>十大流行语</a:t>
            </a:r>
          </a:p>
          <a:p>
            <a:pPr algn="ctr"/>
            <a:endParaRPr lang="zh-CN" altLang="en-US"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蓝</a:t>
            </a:r>
            <a:r>
              <a:rPr lang="zh-CN" altLang="en-US" sz="1800" dirty="0">
                <a:ln w="0"/>
                <a:solidFill>
                  <a:srgbClr val="FF0000"/>
                </a:solidFill>
                <a:effectLst>
                  <a:outerShdw blurRad="38100" dist="25400" dir="5400000" algn="ctr" rotWithShape="0">
                    <a:srgbClr val="6E747A">
                      <a:alpha val="43000"/>
                    </a:srgbClr>
                  </a:outerShdw>
                </a:effectLst>
              </a:rPr>
              <a:t>瘦</a:t>
            </a:r>
            <a:r>
              <a:rPr lang="zh-CN" altLang="en-US" sz="1800" dirty="0">
                <a:ln w="0"/>
                <a:solidFill>
                  <a:srgbClr val="FF0000"/>
                </a:solidFill>
                <a:effectLst>
                  <a:outerShdw blurRad="38100" dist="25400" dir="5400000" algn="ctr" rotWithShape="0">
                    <a:srgbClr val="6E747A">
                      <a:alpha val="43000"/>
                    </a:srgbClr>
                  </a:outerShdw>
                </a:effectLst>
              </a:rPr>
              <a:t>香菇</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洪荒</a:t>
            </a:r>
            <a:r>
              <a:rPr lang="zh-CN" altLang="en-US" sz="1800" dirty="0">
                <a:ln w="0"/>
                <a:solidFill>
                  <a:srgbClr val="FF0000"/>
                </a:solidFill>
                <a:effectLst>
                  <a:outerShdw blurRad="38100" dist="25400" dir="5400000" algn="ctr" rotWithShape="0">
                    <a:srgbClr val="6E747A">
                      <a:alpha val="43000"/>
                    </a:srgbClr>
                  </a:outerShdw>
                </a:effectLst>
              </a:rPr>
              <a:t>之</a:t>
            </a:r>
            <a:r>
              <a:rPr lang="zh-CN" altLang="en-US" sz="1800" dirty="0">
                <a:ln w="0"/>
                <a:solidFill>
                  <a:srgbClr val="FF0000"/>
                </a:solidFill>
                <a:effectLst>
                  <a:outerShdw blurRad="38100" dist="25400" dir="5400000" algn="ctr" rotWithShape="0">
                    <a:srgbClr val="6E747A">
                      <a:alpha val="43000"/>
                    </a:srgbClr>
                  </a:outerShdw>
                </a:effectLst>
              </a:rPr>
              <a:t>力</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猴</a:t>
            </a:r>
            <a:r>
              <a:rPr lang="zh-CN" altLang="en-US" sz="1800" dirty="0">
                <a:ln w="0"/>
                <a:solidFill>
                  <a:srgbClr val="FF0000"/>
                </a:solidFill>
                <a:effectLst>
                  <a:outerShdw blurRad="38100" dist="25400" dir="5400000" algn="ctr" rotWithShape="0">
                    <a:srgbClr val="6E747A">
                      <a:alpha val="43000"/>
                    </a:srgbClr>
                  </a:outerShdw>
                </a:effectLst>
              </a:rPr>
              <a:t>赛</a:t>
            </a:r>
            <a:r>
              <a:rPr lang="zh-CN" altLang="en-US" sz="1800" dirty="0">
                <a:ln w="0"/>
                <a:solidFill>
                  <a:srgbClr val="FF0000"/>
                </a:solidFill>
                <a:effectLst>
                  <a:outerShdw blurRad="38100" dist="25400" dir="5400000" algn="ctr" rotWithShape="0">
                    <a:srgbClr val="6E747A">
                      <a:alpha val="43000"/>
                    </a:srgbClr>
                  </a:outerShdw>
                </a:effectLst>
              </a:rPr>
              <a:t>雷</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老司机</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狗带</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友谊</a:t>
            </a:r>
            <a:r>
              <a:rPr lang="zh-CN" altLang="en-US" sz="1800" dirty="0">
                <a:ln w="0"/>
                <a:solidFill>
                  <a:srgbClr val="FF0000"/>
                </a:solidFill>
                <a:effectLst>
                  <a:outerShdw blurRad="38100" dist="25400" dir="5400000" algn="ctr" rotWithShape="0">
                    <a:srgbClr val="6E747A">
                      <a:alpha val="43000"/>
                    </a:srgbClr>
                  </a:outerShdw>
                </a:effectLst>
              </a:rPr>
              <a:t>的小船说翻就</a:t>
            </a:r>
            <a:r>
              <a:rPr lang="zh-CN" altLang="en-US" sz="1800" dirty="0">
                <a:ln w="0"/>
                <a:solidFill>
                  <a:srgbClr val="FF0000"/>
                </a:solidFill>
                <a:effectLst>
                  <a:outerShdw blurRad="38100" dist="25400" dir="5400000" algn="ctr" rotWithShape="0">
                    <a:srgbClr val="6E747A">
                      <a:alpha val="43000"/>
                    </a:srgbClr>
                  </a:outerShdw>
                </a:effectLst>
              </a:rPr>
              <a:t>翻</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撩妹</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套路</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感觉</a:t>
            </a:r>
            <a:r>
              <a:rPr lang="zh-CN" altLang="en-US" sz="1800" dirty="0">
                <a:ln w="0"/>
                <a:solidFill>
                  <a:srgbClr val="FF0000"/>
                </a:solidFill>
                <a:effectLst>
                  <a:outerShdw blurRad="38100" dist="25400" dir="5400000" algn="ctr" rotWithShape="0">
                    <a:srgbClr val="6E747A">
                      <a:alpha val="43000"/>
                    </a:srgbClr>
                  </a:outerShdw>
                </a:effectLst>
              </a:rPr>
              <a:t>身体被</a:t>
            </a:r>
            <a:r>
              <a:rPr lang="zh-CN" altLang="en-US" sz="1800" dirty="0">
                <a:ln w="0"/>
                <a:solidFill>
                  <a:srgbClr val="FF0000"/>
                </a:solidFill>
                <a:effectLst>
                  <a:outerShdw blurRad="38100" dist="25400" dir="5400000" algn="ctr" rotWithShape="0">
                    <a:srgbClr val="6E747A">
                      <a:alpha val="43000"/>
                    </a:srgbClr>
                  </a:outerShdw>
                </a:effectLst>
              </a:rPr>
              <a:t>掏空</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葛优</a:t>
            </a:r>
            <a:r>
              <a:rPr lang="zh-CN" altLang="en-US" sz="1800" dirty="0">
                <a:ln w="0"/>
                <a:solidFill>
                  <a:srgbClr val="FF0000"/>
                </a:solidFill>
                <a:effectLst>
                  <a:outerShdw blurRad="38100" dist="25400" dir="5400000" algn="ctr" rotWithShape="0">
                    <a:srgbClr val="6E747A">
                      <a:alpha val="43000"/>
                    </a:srgbClr>
                  </a:outerShdw>
                </a:effectLst>
              </a:rPr>
              <a:t>瘫</a:t>
            </a:r>
          </a:p>
        </p:txBody>
      </p:sp>
      <p:sp>
        <p:nvSpPr>
          <p:cNvPr id="5" name="矩形 4"/>
          <p:cNvSpPr/>
          <p:nvPr/>
        </p:nvSpPr>
        <p:spPr>
          <a:xfrm>
            <a:off x="7176121" y="908720"/>
            <a:ext cx="3235181" cy="5432256"/>
          </a:xfrm>
          <a:prstGeom prst="rect">
            <a:avLst/>
          </a:prstGeom>
          <a:noFill/>
        </p:spPr>
        <p:txBody>
          <a:bodyPr wrap="none" lIns="91440" tIns="45720" rIns="91440" bIns="45720">
            <a:spAutoFit/>
          </a:bodyPr>
          <a:lstStyle/>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十</a:t>
            </a:r>
            <a:r>
              <a:rPr lang="zh-CN" altLang="en-US" sz="1800" dirty="0">
                <a:ln w="0"/>
                <a:solidFill>
                  <a:srgbClr val="FF0000"/>
                </a:solidFill>
                <a:effectLst>
                  <a:outerShdw blurRad="38100" dist="25400" dir="5400000" algn="ctr" rotWithShape="0">
                    <a:srgbClr val="6E747A">
                      <a:alpha val="43000"/>
                    </a:srgbClr>
                  </a:outerShdw>
                </a:effectLst>
              </a:rPr>
              <a:t>大科技事件</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虚拟现实（</a:t>
            </a:r>
            <a:r>
              <a:rPr lang="en-US" altLang="zh-CN" sz="1800" dirty="0">
                <a:ln w="0"/>
                <a:solidFill>
                  <a:srgbClr val="FF0000"/>
                </a:solidFill>
                <a:effectLst>
                  <a:outerShdw blurRad="38100" dist="25400" dir="5400000" algn="ctr" rotWithShape="0">
                    <a:srgbClr val="6E747A">
                      <a:alpha val="43000"/>
                    </a:srgbClr>
                  </a:outerShdw>
                </a:effectLst>
              </a:rPr>
              <a:t>VR</a:t>
            </a:r>
            <a:r>
              <a:rPr lang="zh-CN" altLang="en-US" sz="1800" dirty="0">
                <a:ln w="0"/>
                <a:solidFill>
                  <a:srgbClr val="FF0000"/>
                </a:solidFill>
                <a:effectLst>
                  <a:outerShdw blurRad="38100" dist="25400" dir="5400000" algn="ctr" rotWithShape="0">
                    <a:srgbClr val="6E747A">
                      <a:alpha val="43000"/>
                    </a:srgbClr>
                  </a:outerShdw>
                </a:effectLst>
              </a:rPr>
              <a:t>）走向</a:t>
            </a:r>
            <a:r>
              <a:rPr lang="zh-CN" altLang="en-US" sz="1800" dirty="0">
                <a:ln w="0"/>
                <a:solidFill>
                  <a:srgbClr val="FF0000"/>
                </a:solidFill>
                <a:effectLst>
                  <a:outerShdw blurRad="38100" dist="25400" dir="5400000" algn="ctr" rotWithShape="0">
                    <a:srgbClr val="6E747A">
                      <a:alpha val="43000"/>
                    </a:srgbClr>
                  </a:outerShdw>
                </a:effectLst>
              </a:rPr>
              <a:t>主流</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人类</a:t>
            </a:r>
            <a:r>
              <a:rPr lang="zh-CN" altLang="en-US" sz="1800" dirty="0">
                <a:ln w="0"/>
                <a:solidFill>
                  <a:srgbClr val="FF0000"/>
                </a:solidFill>
                <a:effectLst>
                  <a:outerShdw blurRad="38100" dist="25400" dir="5400000" algn="ctr" rotWithShape="0">
                    <a:srgbClr val="6E747A">
                      <a:alpha val="43000"/>
                    </a:srgbClr>
                  </a:outerShdw>
                </a:effectLst>
              </a:rPr>
              <a:t>首次探测到</a:t>
            </a:r>
            <a:r>
              <a:rPr lang="zh-CN" altLang="en-US" sz="1800" dirty="0">
                <a:ln w="0"/>
                <a:solidFill>
                  <a:srgbClr val="FF0000"/>
                </a:solidFill>
                <a:effectLst>
                  <a:outerShdw blurRad="38100" dist="25400" dir="5400000" algn="ctr" rotWithShape="0">
                    <a:srgbClr val="6E747A">
                      <a:alpha val="43000"/>
                    </a:srgbClr>
                  </a:outerShdw>
                </a:effectLst>
              </a:rPr>
              <a:t>引力波</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err="1">
                <a:ln w="0"/>
                <a:solidFill>
                  <a:srgbClr val="FF0000"/>
                </a:solidFill>
                <a:effectLst>
                  <a:outerShdw blurRad="38100" dist="25400" dir="5400000" algn="ctr" rotWithShape="0">
                    <a:srgbClr val="6E747A">
                      <a:alpha val="43000"/>
                    </a:srgbClr>
                  </a:outerShdw>
                </a:effectLst>
              </a:rPr>
              <a:t>AlphaGo</a:t>
            </a:r>
            <a:r>
              <a:rPr lang="zh-CN" altLang="en-US" sz="1800" dirty="0">
                <a:ln w="0"/>
                <a:solidFill>
                  <a:srgbClr val="FF0000"/>
                </a:solidFill>
                <a:effectLst>
                  <a:outerShdw blurRad="38100" dist="25400" dir="5400000" algn="ctr" rotWithShape="0">
                    <a:srgbClr val="6E747A">
                      <a:alpha val="43000"/>
                    </a:srgbClr>
                  </a:outerShdw>
                </a:effectLst>
              </a:rPr>
              <a:t>决胜李世</a:t>
            </a:r>
            <a:r>
              <a:rPr lang="zh-CN" altLang="en-US" sz="1800" dirty="0">
                <a:ln w="0"/>
                <a:solidFill>
                  <a:srgbClr val="FF0000"/>
                </a:solidFill>
                <a:effectLst>
                  <a:outerShdw blurRad="38100" dist="25400" dir="5400000" algn="ctr" rotWithShape="0">
                    <a:srgbClr val="6E747A">
                      <a:alpha val="43000"/>
                    </a:srgbClr>
                  </a:outerShdw>
                </a:effectLst>
              </a:rPr>
              <a:t>石</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神</a:t>
            </a:r>
            <a:r>
              <a:rPr lang="zh-CN" altLang="en-US" sz="1800" dirty="0">
                <a:ln w="0"/>
                <a:solidFill>
                  <a:srgbClr val="FF0000"/>
                </a:solidFill>
                <a:effectLst>
                  <a:outerShdw blurRad="38100" dist="25400" dir="5400000" algn="ctr" rotWithShape="0">
                    <a:srgbClr val="6E747A">
                      <a:alpha val="43000"/>
                    </a:srgbClr>
                  </a:outerShdw>
                </a:effectLst>
              </a:rPr>
              <a:t>舟十一号载人飞船</a:t>
            </a:r>
            <a:r>
              <a:rPr lang="zh-CN" altLang="en-US" sz="1800" dirty="0">
                <a:ln w="0"/>
                <a:solidFill>
                  <a:srgbClr val="FF0000"/>
                </a:solidFill>
                <a:effectLst>
                  <a:outerShdw blurRad="38100" dist="25400" dir="5400000" algn="ctr" rotWithShape="0">
                    <a:srgbClr val="6E747A">
                      <a:alpha val="43000"/>
                    </a:srgbClr>
                  </a:outerShdw>
                </a:effectLst>
              </a:rPr>
              <a:t>发射</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无人车</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基因测序</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百</a:t>
            </a:r>
            <a:r>
              <a:rPr lang="zh-CN" altLang="en-US" sz="1800" dirty="0">
                <a:ln w="0"/>
                <a:solidFill>
                  <a:srgbClr val="FF0000"/>
                </a:solidFill>
                <a:effectLst>
                  <a:outerShdw blurRad="38100" dist="25400" dir="5400000" algn="ctr" rotWithShape="0">
                    <a:srgbClr val="6E747A">
                      <a:alpha val="43000"/>
                    </a:srgbClr>
                  </a:outerShdw>
                </a:effectLst>
              </a:rPr>
              <a:t>度大脑震撼</a:t>
            </a:r>
            <a:r>
              <a:rPr lang="zh-CN" altLang="en-US" sz="1800" dirty="0">
                <a:ln w="0"/>
                <a:solidFill>
                  <a:srgbClr val="FF0000"/>
                </a:solidFill>
                <a:effectLst>
                  <a:outerShdw blurRad="38100" dist="25400" dir="5400000" algn="ctr" rotWithShape="0">
                    <a:srgbClr val="6E747A">
                      <a:alpha val="43000"/>
                    </a:srgbClr>
                  </a:outerShdw>
                </a:effectLst>
              </a:rPr>
              <a:t>发布</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err="1">
                <a:ln w="0"/>
                <a:solidFill>
                  <a:srgbClr val="FF0000"/>
                </a:solidFill>
                <a:effectLst>
                  <a:outerShdw blurRad="38100" dist="25400" dir="5400000" algn="ctr" rotWithShape="0">
                    <a:srgbClr val="6E747A">
                      <a:alpha val="43000"/>
                    </a:srgbClr>
                  </a:outerShdw>
                </a:effectLst>
              </a:rPr>
              <a:t>PowerEgg</a:t>
            </a:r>
            <a:r>
              <a:rPr lang="zh-CN" altLang="en-US" sz="1800" dirty="0">
                <a:ln w="0"/>
                <a:solidFill>
                  <a:srgbClr val="FF0000"/>
                </a:solidFill>
                <a:effectLst>
                  <a:outerShdw blurRad="38100" dist="25400" dir="5400000" algn="ctr" rotWithShape="0">
                    <a:srgbClr val="6E747A">
                      <a:alpha val="43000"/>
                    </a:srgbClr>
                  </a:outerShdw>
                </a:effectLst>
              </a:rPr>
              <a:t>无人机</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比特</a:t>
            </a:r>
            <a:r>
              <a:rPr lang="zh-CN" altLang="en-US" sz="1800" dirty="0">
                <a:ln w="0"/>
                <a:solidFill>
                  <a:srgbClr val="FF0000"/>
                </a:solidFill>
                <a:effectLst>
                  <a:outerShdw blurRad="38100" dist="25400" dir="5400000" algn="ctr" rotWithShape="0">
                    <a:srgbClr val="6E747A">
                      <a:alpha val="43000"/>
                    </a:srgbClr>
                  </a:outerShdw>
                </a:effectLst>
              </a:rPr>
              <a:t>币冲击</a:t>
            </a:r>
            <a:r>
              <a:rPr lang="en-US" altLang="zh-CN" sz="1800" dirty="0">
                <a:ln w="0"/>
                <a:solidFill>
                  <a:srgbClr val="FF0000"/>
                </a:solidFill>
                <a:effectLst>
                  <a:outerShdw blurRad="38100" dist="25400" dir="5400000" algn="ctr" rotWithShape="0">
                    <a:srgbClr val="6E747A">
                      <a:alpha val="43000"/>
                    </a:srgbClr>
                  </a:outerShdw>
                </a:effectLst>
              </a:rPr>
              <a:t>2016</a:t>
            </a:r>
            <a:r>
              <a:rPr lang="zh-CN" altLang="en-US" sz="1800" dirty="0">
                <a:ln w="0"/>
                <a:solidFill>
                  <a:srgbClr val="FF0000"/>
                </a:solidFill>
                <a:effectLst>
                  <a:outerShdw blurRad="38100" dist="25400" dir="5400000" algn="ctr" rotWithShape="0">
                    <a:srgbClr val="6E747A">
                      <a:alpha val="43000"/>
                    </a:srgbClr>
                  </a:outerShdw>
                </a:effectLst>
              </a:rPr>
              <a:t>年最</a:t>
            </a:r>
            <a:r>
              <a:rPr lang="zh-CN" altLang="en-US" sz="1800" dirty="0">
                <a:ln w="0"/>
                <a:solidFill>
                  <a:srgbClr val="FF0000"/>
                </a:solidFill>
                <a:effectLst>
                  <a:outerShdw blurRad="38100" dist="25400" dir="5400000" algn="ctr" rotWithShape="0">
                    <a:srgbClr val="6E747A">
                      <a:alpha val="43000"/>
                    </a:srgbClr>
                  </a:outerShdw>
                </a:effectLst>
              </a:rPr>
              <a:t>高价</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人形</a:t>
            </a:r>
            <a:r>
              <a:rPr lang="zh-CN" altLang="en-US" sz="1800" dirty="0">
                <a:ln w="0"/>
                <a:solidFill>
                  <a:srgbClr val="FF0000"/>
                </a:solidFill>
                <a:effectLst>
                  <a:outerShdw blurRad="38100" dist="25400" dir="5400000" algn="ctr" rotWithShape="0">
                    <a:srgbClr val="6E747A">
                      <a:alpha val="43000"/>
                    </a:srgbClr>
                  </a:outerShdw>
                </a:effectLst>
              </a:rPr>
              <a:t>机器人</a:t>
            </a:r>
            <a:r>
              <a:rPr lang="en-US" altLang="zh-CN" sz="1800" dirty="0" err="1">
                <a:ln w="0"/>
                <a:solidFill>
                  <a:srgbClr val="FF0000"/>
                </a:solidFill>
                <a:effectLst>
                  <a:outerShdw blurRad="38100" dist="25400" dir="5400000" algn="ctr" rotWithShape="0">
                    <a:srgbClr val="6E747A">
                      <a:alpha val="43000"/>
                    </a:srgbClr>
                  </a:outerShdw>
                </a:effectLst>
              </a:rPr>
              <a:t>Altas</a:t>
            </a:r>
            <a:endParaRPr lang="zh-CN" altLang="en-US" sz="1800" dirty="0">
              <a:ln w="0"/>
              <a:solidFill>
                <a:srgbClr val="FF0000"/>
              </a:solidFill>
              <a:effectLst>
                <a:outerShdw blurRad="38100" dist="25400" dir="5400000" algn="ctr" rotWithShape="0">
                  <a:srgbClr val="6E747A">
                    <a:alpha val="43000"/>
                  </a:srgbClr>
                </a:outerShdw>
              </a:effectLst>
            </a:endParaRPr>
          </a:p>
        </p:txBody>
      </p:sp>
      <p:sp>
        <p:nvSpPr>
          <p:cNvPr id="6" name="矩形 5"/>
          <p:cNvSpPr/>
          <p:nvPr/>
        </p:nvSpPr>
        <p:spPr>
          <a:xfrm>
            <a:off x="4871865" y="908720"/>
            <a:ext cx="2031325" cy="5432256"/>
          </a:xfrm>
          <a:prstGeom prst="rect">
            <a:avLst/>
          </a:prstGeom>
          <a:noFill/>
        </p:spPr>
        <p:txBody>
          <a:bodyPr wrap="none" lIns="91440" tIns="45720" rIns="91440" bIns="45720">
            <a:spAutoFit/>
          </a:bodyPr>
          <a:lstStyle/>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十</a:t>
            </a:r>
            <a:r>
              <a:rPr lang="zh-CN" altLang="en-US" sz="1800" dirty="0">
                <a:ln w="0"/>
                <a:solidFill>
                  <a:srgbClr val="FF0000"/>
                </a:solidFill>
                <a:effectLst>
                  <a:outerShdw blurRad="38100" dist="25400" dir="5400000" algn="ctr" rotWithShape="0">
                    <a:srgbClr val="6E747A">
                      <a:alpha val="43000"/>
                    </a:srgbClr>
                  </a:outerShdw>
                </a:effectLst>
              </a:rPr>
              <a:t>大最</a:t>
            </a:r>
            <a:r>
              <a:rPr lang="zh-CN" altLang="en-US" sz="1800" dirty="0">
                <a:ln w="0"/>
                <a:solidFill>
                  <a:srgbClr val="FF0000"/>
                </a:solidFill>
                <a:effectLst>
                  <a:outerShdw blurRad="38100" dist="25400" dir="5400000" algn="ctr" rotWithShape="0">
                    <a:srgbClr val="6E747A">
                      <a:alpha val="43000"/>
                    </a:srgbClr>
                  </a:outerShdw>
                </a:effectLst>
              </a:rPr>
              <a:t>频输入词汇</a:t>
            </a:r>
          </a:p>
          <a:p>
            <a:pPr algn="ctr">
              <a:lnSpc>
                <a:spcPct val="150000"/>
              </a:lnSpc>
              <a:spcBef>
                <a:spcPts val="600"/>
              </a:spcBef>
            </a:pPr>
            <a:r>
              <a:rPr lang="zh-CN" altLang="en-US" sz="1800" dirty="0">
                <a:ln w="0"/>
                <a:solidFill>
                  <a:srgbClr val="FF0000"/>
                </a:solidFill>
                <a:effectLst>
                  <a:outerShdw blurRad="38100" dist="25400" dir="5400000" algn="ctr" rotWithShape="0">
                    <a:srgbClr val="6E747A">
                      <a:alpha val="43000"/>
                    </a:srgbClr>
                  </a:outerShdw>
                </a:effectLst>
              </a:rPr>
              <a:t>　</a:t>
            </a:r>
            <a:r>
              <a:rPr lang="en-US" altLang="zh-CN" sz="1800" dirty="0">
                <a:ln w="0"/>
                <a:solidFill>
                  <a:srgbClr val="FF0000"/>
                </a:solidFill>
                <a:effectLst>
                  <a:outerShdw blurRad="38100" dist="25400" dir="5400000" algn="ctr" rotWithShape="0">
                    <a:srgbClr val="6E747A">
                      <a:alpha val="43000"/>
                    </a:srgbClr>
                  </a:outerShdw>
                </a:effectLst>
              </a:rPr>
              <a:t>1</a:t>
            </a:r>
            <a:r>
              <a:rPr lang="zh-CN" altLang="en-US" sz="1800" dirty="0">
                <a:ln w="0"/>
                <a:solidFill>
                  <a:srgbClr val="FF0000"/>
                </a:solidFill>
                <a:effectLst>
                  <a:outerShdw blurRad="38100" dist="25400" dir="5400000" algn="ctr" rotWithShape="0">
                    <a:srgbClr val="6E747A">
                      <a:alpha val="43000"/>
                    </a:srgbClr>
                  </a:outerShdw>
                </a:effectLst>
              </a:rPr>
              <a:t>、买买买</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2</a:t>
            </a:r>
            <a:r>
              <a:rPr lang="zh-CN" altLang="en-US" sz="1800" dirty="0">
                <a:ln w="0"/>
                <a:solidFill>
                  <a:srgbClr val="FF0000"/>
                </a:solidFill>
                <a:effectLst>
                  <a:outerShdw blurRad="38100" dist="25400" dir="5400000" algn="ctr" rotWithShape="0">
                    <a:srgbClr val="6E747A">
                      <a:alpha val="43000"/>
                    </a:srgbClr>
                  </a:outerShdw>
                </a:effectLst>
              </a:rPr>
              <a:t>、吃</a:t>
            </a:r>
            <a:r>
              <a:rPr lang="zh-CN" altLang="en-US" sz="1800" dirty="0">
                <a:ln w="0"/>
                <a:solidFill>
                  <a:srgbClr val="FF0000"/>
                </a:solidFill>
                <a:effectLst>
                  <a:outerShdw blurRad="38100" dist="25400" dir="5400000" algn="ctr" rotWithShape="0">
                    <a:srgbClr val="6E747A">
                      <a:alpha val="43000"/>
                    </a:srgbClr>
                  </a:outerShdw>
                </a:effectLst>
              </a:rPr>
              <a:t>啥</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3</a:t>
            </a:r>
            <a:r>
              <a:rPr lang="zh-CN" altLang="en-US" sz="1800" dirty="0">
                <a:ln w="0"/>
                <a:solidFill>
                  <a:srgbClr val="FF0000"/>
                </a:solidFill>
                <a:effectLst>
                  <a:outerShdw blurRad="38100" dist="25400" dir="5400000" algn="ctr" rotWithShape="0">
                    <a:srgbClr val="6E747A">
                      <a:alpha val="43000"/>
                    </a:srgbClr>
                  </a:outerShdw>
                </a:effectLst>
              </a:rPr>
              <a:t>、等</a:t>
            </a:r>
            <a:r>
              <a:rPr lang="zh-CN" altLang="en-US" sz="1800" dirty="0">
                <a:ln w="0"/>
                <a:solidFill>
                  <a:srgbClr val="FF0000"/>
                </a:solidFill>
                <a:effectLst>
                  <a:outerShdw blurRad="38100" dist="25400" dir="5400000" algn="ctr" rotWithShape="0">
                    <a:srgbClr val="6E747A">
                      <a:alpha val="43000"/>
                    </a:srgbClr>
                  </a:outerShdw>
                </a:effectLst>
              </a:rPr>
              <a:t>下</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4</a:t>
            </a:r>
            <a:r>
              <a:rPr lang="zh-CN" altLang="en-US"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好玩</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5</a:t>
            </a:r>
            <a:r>
              <a:rPr lang="zh-CN" altLang="en-US" sz="1800" dirty="0">
                <a:ln w="0"/>
                <a:solidFill>
                  <a:srgbClr val="FF0000"/>
                </a:solidFill>
                <a:effectLst>
                  <a:outerShdw blurRad="38100" dist="25400" dir="5400000" algn="ctr" rotWithShape="0">
                    <a:srgbClr val="6E747A">
                      <a:alpha val="43000"/>
                    </a:srgbClr>
                  </a:outerShdw>
                </a:effectLst>
              </a:rPr>
              <a:t>、在干</a:t>
            </a:r>
            <a:r>
              <a:rPr lang="zh-CN" altLang="en-US" sz="1800" dirty="0">
                <a:ln w="0"/>
                <a:solidFill>
                  <a:srgbClr val="FF0000"/>
                </a:solidFill>
                <a:effectLst>
                  <a:outerShdw blurRad="38100" dist="25400" dir="5400000" algn="ctr" rotWithShape="0">
                    <a:srgbClr val="6E747A">
                      <a:alpha val="43000"/>
                    </a:srgbClr>
                  </a:outerShdw>
                </a:effectLst>
              </a:rPr>
              <a:t>嘛</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6</a:t>
            </a:r>
            <a:r>
              <a:rPr lang="zh-CN" altLang="en-US" sz="1800" dirty="0">
                <a:ln w="0"/>
                <a:solidFill>
                  <a:srgbClr val="FF0000"/>
                </a:solidFill>
                <a:effectLst>
                  <a:outerShdw blurRad="38100" dist="25400" dir="5400000" algn="ctr" rotWithShape="0">
                    <a:srgbClr val="6E747A">
                      <a:alpha val="43000"/>
                    </a:srgbClr>
                  </a:outerShdw>
                </a:effectLst>
              </a:rPr>
              <a:t>、</a:t>
            </a:r>
            <a:r>
              <a:rPr lang="en-US" altLang="zh-CN" sz="1800" dirty="0">
                <a:ln w="0"/>
                <a:solidFill>
                  <a:srgbClr val="FF0000"/>
                </a:solidFill>
                <a:effectLst>
                  <a:outerShdw blurRad="38100" dist="25400" dir="5400000" algn="ctr" rotWithShape="0">
                    <a:srgbClr val="6E747A">
                      <a:alpha val="43000"/>
                    </a:srgbClr>
                  </a:outerShdw>
                </a:effectLst>
              </a:rPr>
              <a:t>~</a:t>
            </a: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7</a:t>
            </a:r>
            <a:r>
              <a:rPr lang="zh-CN" altLang="en-US" sz="1800" dirty="0">
                <a:ln w="0"/>
                <a:solidFill>
                  <a:srgbClr val="FF0000"/>
                </a:solidFill>
                <a:effectLst>
                  <a:outerShdw blurRad="38100" dist="25400" dir="5400000" algn="ctr" rotWithShape="0">
                    <a:srgbClr val="6E747A">
                      <a:alpha val="43000"/>
                    </a:srgbClr>
                  </a:outerShdw>
                </a:effectLst>
              </a:rPr>
              <a:t>、嗯</a:t>
            </a:r>
            <a:r>
              <a:rPr lang="zh-CN" altLang="en-US" sz="1800" dirty="0">
                <a:ln w="0"/>
                <a:solidFill>
                  <a:srgbClr val="FF0000"/>
                </a:solidFill>
                <a:effectLst>
                  <a:outerShdw blurRad="38100" dist="25400" dir="5400000" algn="ctr" rotWithShape="0">
                    <a:srgbClr val="6E747A">
                      <a:alpha val="43000"/>
                    </a:srgbClr>
                  </a:outerShdw>
                </a:effectLst>
              </a:rPr>
              <a:t>嗯</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8</a:t>
            </a:r>
            <a:r>
              <a:rPr lang="zh-CN" altLang="en-US" sz="1800" dirty="0">
                <a:ln w="0"/>
                <a:solidFill>
                  <a:srgbClr val="FF0000"/>
                </a:solidFill>
                <a:effectLst>
                  <a:outerShdw blurRad="38100" dist="25400" dir="5400000" algn="ctr" rotWithShape="0">
                    <a:srgbClr val="6E747A">
                      <a:alpha val="43000"/>
                    </a:srgbClr>
                  </a:outerShdw>
                </a:effectLst>
              </a:rPr>
              <a:t>、</a:t>
            </a:r>
            <a:r>
              <a:rPr lang="zh-CN" altLang="en-US" sz="1800" dirty="0">
                <a:ln w="0"/>
                <a:solidFill>
                  <a:srgbClr val="FF0000"/>
                </a:solidFill>
                <a:effectLst>
                  <a:outerShdw blurRad="38100" dist="25400" dir="5400000" algn="ctr" rotWithShape="0">
                    <a:srgbClr val="6E747A">
                      <a:alpha val="43000"/>
                    </a:srgbClr>
                  </a:outerShdw>
                </a:effectLst>
              </a:rPr>
              <a:t>哈哈</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9</a:t>
            </a:r>
            <a:r>
              <a:rPr lang="zh-CN" altLang="en-US" sz="1800" dirty="0">
                <a:ln w="0"/>
                <a:solidFill>
                  <a:srgbClr val="FF0000"/>
                </a:solidFill>
                <a:effectLst>
                  <a:outerShdw blurRad="38100" dist="25400" dir="5400000" algn="ctr" rotWithShape="0">
                    <a:srgbClr val="6E747A">
                      <a:alpha val="43000"/>
                    </a:srgbClr>
                  </a:outerShdw>
                </a:effectLst>
              </a:rPr>
              <a:t>、么么</a:t>
            </a:r>
            <a:r>
              <a:rPr lang="zh-CN" altLang="en-US" sz="1800" dirty="0">
                <a:ln w="0"/>
                <a:solidFill>
                  <a:srgbClr val="FF0000"/>
                </a:solidFill>
                <a:effectLst>
                  <a:outerShdw blurRad="38100" dist="25400" dir="5400000" algn="ctr" rotWithShape="0">
                    <a:srgbClr val="6E747A">
                      <a:alpha val="43000"/>
                    </a:srgbClr>
                  </a:outerShdw>
                </a:effectLst>
              </a:rPr>
              <a:t>哒</a:t>
            </a:r>
            <a:endParaRPr lang="en-US" altLang="zh-CN" sz="1800" dirty="0">
              <a:ln w="0"/>
              <a:solidFill>
                <a:srgbClr val="FF0000"/>
              </a:solidFill>
              <a:effectLst>
                <a:outerShdw blurRad="38100" dist="25400" dir="5400000" algn="ctr" rotWithShape="0">
                  <a:srgbClr val="6E747A">
                    <a:alpha val="43000"/>
                  </a:srgbClr>
                </a:outerShdw>
              </a:effectLst>
            </a:endParaRPr>
          </a:p>
          <a:p>
            <a:pPr algn="ctr">
              <a:lnSpc>
                <a:spcPct val="150000"/>
              </a:lnSpc>
              <a:spcBef>
                <a:spcPts val="600"/>
              </a:spcBef>
            </a:pPr>
            <a:r>
              <a:rPr lang="en-US" altLang="zh-CN" sz="1800" dirty="0">
                <a:ln w="0"/>
                <a:solidFill>
                  <a:srgbClr val="FF0000"/>
                </a:solidFill>
                <a:effectLst>
                  <a:outerShdw blurRad="38100" dist="25400" dir="5400000" algn="ctr" rotWithShape="0">
                    <a:srgbClr val="6E747A">
                      <a:alpha val="43000"/>
                    </a:srgbClr>
                  </a:outerShdw>
                </a:effectLst>
              </a:rPr>
              <a:t>10</a:t>
            </a:r>
            <a:r>
              <a:rPr lang="zh-CN" altLang="en-US" sz="1800" dirty="0">
                <a:ln w="0"/>
                <a:solidFill>
                  <a:srgbClr val="FF0000"/>
                </a:solidFill>
                <a:effectLst>
                  <a:outerShdw blurRad="38100" dist="25400" dir="5400000" algn="ctr" rotWithShape="0">
                    <a:srgbClr val="6E747A">
                      <a:alpha val="43000"/>
                    </a:srgbClr>
                  </a:outerShdw>
                </a:effectLst>
              </a:rPr>
              <a:t>、擦</a:t>
            </a:r>
          </a:p>
        </p:txBody>
      </p:sp>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defRPr/>
            </a:pPr>
            <a:r>
              <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Zeitgeist 2016</a:t>
            </a: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之百度</a:t>
            </a:r>
            <a:endPar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spTree>
    <p:extLst>
      <p:ext uri="{BB962C8B-B14F-4D97-AF65-F5344CB8AC3E}">
        <p14:creationId xmlns:p14="http://schemas.microsoft.com/office/powerpoint/2010/main" val="369328517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828800" y="-25063"/>
            <a:ext cx="8382000" cy="830997"/>
          </a:xfrm>
          <a:prstGeom prst="rect">
            <a:avLst/>
          </a:prstGeom>
          <a:noFill/>
        </p:spPr>
        <p:txBody>
          <a:bodyPr wrap="square" lIns="91440" tIns="45720" rIns="91440" bIns="45720">
            <a:spAutoFit/>
          </a:bodyPr>
          <a:lstStyle/>
          <a:p>
            <a:pPr algn="ct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再回首</a:t>
            </a:r>
            <a:endPar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908148"/>
            <a:ext cx="9144000" cy="261799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124744"/>
            <a:ext cx="9144000" cy="2464594"/>
          </a:xfrm>
          <a:prstGeom prst="rect">
            <a:avLst/>
          </a:prstGeom>
        </p:spPr>
      </p:pic>
      <p:sp>
        <p:nvSpPr>
          <p:cNvPr id="4" name="矩形 3"/>
          <p:cNvSpPr/>
          <p:nvPr/>
        </p:nvSpPr>
        <p:spPr>
          <a:xfrm>
            <a:off x="1828800" y="4616980"/>
            <a:ext cx="8064896" cy="1200329"/>
          </a:xfrm>
          <a:prstGeom prst="rect">
            <a:avLst/>
          </a:prstGeom>
          <a:noFill/>
        </p:spPr>
        <p:txBody>
          <a:bodyPr wrap="square" lIns="91440" tIns="45720" rIns="91440" bIns="45720">
            <a:spAutoFit/>
          </a:bodyPr>
          <a:lstStyle/>
          <a:p>
            <a:pPr algn="ctr"/>
            <a:r>
              <a:rPr lang="zh-CN" altLang="en-US" sz="3600" dirty="0">
                <a:ln w="0"/>
                <a:solidFill>
                  <a:srgbClr val="FF0000"/>
                </a:solidFill>
                <a:effectLst>
                  <a:outerShdw blurRad="38100" dist="25400" dir="5400000" algn="ctr" rotWithShape="0">
                    <a:srgbClr val="6E747A">
                      <a:alpha val="43000"/>
                    </a:srgbClr>
                  </a:outerShdw>
                </a:effectLst>
              </a:rPr>
              <a:t>我们之所以看不见黑暗，是因为有人用生命把黑暗挡在了你看不见的地方</a:t>
            </a:r>
            <a:endParaRPr lang="zh-CN" altLang="en-US" sz="360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1778433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39816" y="1196752"/>
            <a:ext cx="3925416" cy="4824536"/>
          </a:xfrm>
        </p:spPr>
        <p:txBody>
          <a:bodyPr/>
          <a:lstStyle/>
          <a:p>
            <a:pPr>
              <a:lnSpc>
                <a:spcPct val="150000"/>
              </a:lnSpc>
            </a:pPr>
            <a:r>
              <a:rPr lang="zh-CN" altLang="en-US" dirty="0" smtClean="0"/>
              <a:t>大数据起源</a:t>
            </a:r>
            <a:endParaRPr lang="zh-CN" altLang="en-US" dirty="0"/>
          </a:p>
          <a:p>
            <a:pPr>
              <a:lnSpc>
                <a:spcPct val="150000"/>
              </a:lnSpc>
            </a:pPr>
            <a:r>
              <a:rPr lang="zh-CN" altLang="en-US" dirty="0"/>
              <a:t>大数据思维辨识</a:t>
            </a:r>
          </a:p>
          <a:p>
            <a:pPr>
              <a:lnSpc>
                <a:spcPct val="150000"/>
              </a:lnSpc>
            </a:pPr>
            <a:r>
              <a:rPr lang="zh-CN" altLang="en-US" dirty="0"/>
              <a:t>大数据处理技术</a:t>
            </a:r>
          </a:p>
          <a:p>
            <a:pPr>
              <a:lnSpc>
                <a:spcPct val="150000"/>
              </a:lnSpc>
            </a:pPr>
            <a:r>
              <a:rPr lang="en-US" altLang="zh-CN" dirty="0"/>
              <a:t>NoSQL</a:t>
            </a:r>
            <a:r>
              <a:rPr lang="zh-CN" altLang="en-US" dirty="0"/>
              <a:t>简介</a:t>
            </a:r>
          </a:p>
          <a:p>
            <a:pPr>
              <a:lnSpc>
                <a:spcPct val="150000"/>
              </a:lnSpc>
            </a:pPr>
            <a:r>
              <a:rPr lang="zh-CN" altLang="en-US" dirty="0" smtClean="0"/>
              <a:t>典型数据挖掘算法</a:t>
            </a:r>
            <a:endParaRPr lang="en-US" altLang="zh-CN" dirty="0"/>
          </a:p>
          <a:p>
            <a:pPr>
              <a:lnSpc>
                <a:spcPct val="150000"/>
              </a:lnSpc>
            </a:pPr>
            <a:r>
              <a:rPr lang="zh-CN" altLang="en-US" dirty="0" smtClean="0"/>
              <a:t>推荐系统简介</a:t>
            </a:r>
            <a:endParaRPr lang="en-US" altLang="zh-CN" dirty="0" smtClean="0"/>
          </a:p>
        </p:txBody>
      </p:sp>
      <p:sp>
        <p:nvSpPr>
          <p:cNvPr id="4" name="矩形 3"/>
          <p:cNvSpPr/>
          <p:nvPr/>
        </p:nvSpPr>
        <p:spPr>
          <a:xfrm>
            <a:off x="2743200" y="-25063"/>
            <a:ext cx="6781800" cy="1015663"/>
          </a:xfrm>
          <a:prstGeom prst="rect">
            <a:avLst/>
          </a:prstGeom>
          <a:noFill/>
        </p:spPr>
        <p:txBody>
          <a:bodyPr wrap="square" lIns="91440" tIns="45720" rIns="91440" bIns="45720">
            <a:spAutoFit/>
          </a:bodyPr>
          <a:lstStyle/>
          <a:p>
            <a:pPr algn="ctr">
              <a:defRPr/>
            </a:pPr>
            <a:r>
              <a:rPr kumimoji="0" lang="zh-CN" altLang="en-US" sz="60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提纲</a:t>
            </a:r>
          </a:p>
        </p:txBody>
      </p:sp>
    </p:spTree>
    <p:extLst>
      <p:ext uri="{BB962C8B-B14F-4D97-AF65-F5344CB8AC3E}">
        <p14:creationId xmlns:p14="http://schemas.microsoft.com/office/powerpoint/2010/main" val="230407515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r>
              <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2016</a:t>
            </a: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美国总统大选</a:t>
            </a:r>
            <a:endPar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662" y="1141155"/>
            <a:ext cx="3724275" cy="195262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3451485"/>
            <a:ext cx="9144000" cy="299235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4268584"/>
            <a:ext cx="9144000" cy="2544792"/>
          </a:xfrm>
          <a:prstGeom prst="rect">
            <a:avLst/>
          </a:prstGeom>
        </p:spPr>
      </p:pic>
    </p:spTree>
    <p:extLst>
      <p:ext uri="{BB962C8B-B14F-4D97-AF65-F5344CB8AC3E}">
        <p14:creationId xmlns:p14="http://schemas.microsoft.com/office/powerpoint/2010/main" val="2191704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中国人眼中的特朗普</a:t>
            </a:r>
            <a:endPar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340768"/>
            <a:ext cx="9144000" cy="4680520"/>
          </a:xfrm>
          <a:prstGeom prst="rect">
            <a:avLst/>
          </a:prstGeom>
        </p:spPr>
      </p:pic>
    </p:spTree>
    <p:extLst>
      <p:ext uri="{BB962C8B-B14F-4D97-AF65-F5344CB8AC3E}">
        <p14:creationId xmlns:p14="http://schemas.microsoft.com/office/powerpoint/2010/main" val="205126020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谁在关心特朗普？</a:t>
            </a:r>
            <a:endPar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569" y="1124745"/>
            <a:ext cx="7877175" cy="557212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544" y="3284984"/>
            <a:ext cx="5086350" cy="320040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905" y="2886892"/>
            <a:ext cx="5191125" cy="3810000"/>
          </a:xfrm>
          <a:prstGeom prst="rect">
            <a:avLst/>
          </a:prstGeom>
        </p:spPr>
      </p:pic>
    </p:spTree>
    <p:extLst>
      <p:ext uri="{BB962C8B-B14F-4D97-AF65-F5344CB8AC3E}">
        <p14:creationId xmlns:p14="http://schemas.microsoft.com/office/powerpoint/2010/main" val="123189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谁在关心鹿晗？</a:t>
            </a:r>
            <a:endPar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894" y="1196753"/>
            <a:ext cx="5409990" cy="358901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824" y="2276872"/>
            <a:ext cx="5400600" cy="3933154"/>
          </a:xfrm>
          <a:prstGeom prst="rect">
            <a:avLst/>
          </a:prstGeom>
        </p:spPr>
      </p:pic>
    </p:spTree>
    <p:extLst>
      <p:ext uri="{BB962C8B-B14F-4D97-AF65-F5344CB8AC3E}">
        <p14:creationId xmlns:p14="http://schemas.microsoft.com/office/powerpoint/2010/main" val="8886437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关注景甜的正确方式</a:t>
            </a:r>
            <a:endPar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477453"/>
            <a:ext cx="9144000" cy="3903095"/>
          </a:xfrm>
          <a:prstGeom prst="rect">
            <a:avLst/>
          </a:prstGeom>
        </p:spPr>
      </p:pic>
    </p:spTree>
    <p:extLst>
      <p:ext uri="{BB962C8B-B14F-4D97-AF65-F5344CB8AC3E}">
        <p14:creationId xmlns:p14="http://schemas.microsoft.com/office/powerpoint/2010/main" val="306818561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高大尚在这里</a:t>
            </a:r>
            <a:endPar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446543"/>
            <a:ext cx="9144000" cy="3964915"/>
          </a:xfrm>
          <a:prstGeom prst="rect">
            <a:avLst/>
          </a:prstGeom>
        </p:spPr>
      </p:pic>
    </p:spTree>
    <p:extLst>
      <p:ext uri="{BB962C8B-B14F-4D97-AF65-F5344CB8AC3E}">
        <p14:creationId xmlns:p14="http://schemas.microsoft.com/office/powerpoint/2010/main" val="133317589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defRPr/>
            </a:pPr>
            <a:r>
              <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The very president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946" y="980728"/>
            <a:ext cx="5608576" cy="315949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4946" y="4114800"/>
            <a:ext cx="5619750" cy="2743200"/>
          </a:xfrm>
          <a:prstGeom prst="rect">
            <a:avLst/>
          </a:prstGeom>
        </p:spPr>
      </p:pic>
    </p:spTree>
    <p:extLst>
      <p:ext uri="{BB962C8B-B14F-4D97-AF65-F5344CB8AC3E}">
        <p14:creationId xmlns:p14="http://schemas.microsoft.com/office/powerpoint/2010/main" val="420968503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28800" y="-25063"/>
            <a:ext cx="8382000" cy="830997"/>
          </a:xfrm>
          <a:prstGeom prst="rect">
            <a:avLst/>
          </a:prstGeom>
          <a:noFill/>
        </p:spPr>
        <p:txBody>
          <a:bodyPr wrap="square" lIns="91440" tIns="45720" rIns="91440" bIns="45720">
            <a:spAutoFit/>
          </a:bodyPr>
          <a:lstStyle/>
          <a:p>
            <a:pPr algn="ctr">
              <a:defRPr/>
            </a:pP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川大统领执政总纲：</a:t>
            </a:r>
            <a:r>
              <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MAGA</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026" y="980728"/>
            <a:ext cx="3817237" cy="24548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848" y="4221088"/>
            <a:ext cx="3257550" cy="2457450"/>
          </a:xfrm>
          <a:prstGeom prst="rect">
            <a:avLst/>
          </a:prstGeom>
        </p:spPr>
      </p:pic>
      <p:sp>
        <p:nvSpPr>
          <p:cNvPr id="9" name="矩形 8"/>
          <p:cNvSpPr/>
          <p:nvPr/>
        </p:nvSpPr>
        <p:spPr>
          <a:xfrm>
            <a:off x="8708722" y="3330706"/>
            <a:ext cx="880369" cy="923330"/>
          </a:xfrm>
          <a:prstGeom prst="rect">
            <a:avLst/>
          </a:prstGeom>
          <a:noFill/>
        </p:spPr>
        <p:txBody>
          <a:bodyPr wrap="none" lIns="91440" tIns="45720" rIns="91440" bIns="45720">
            <a:spAutoFit/>
          </a:bodyPr>
          <a:lstStyle/>
          <a:p>
            <a:pPr algn="ctr"/>
            <a:r>
              <a:rPr lang="zh-CN" altLang="en-US" sz="5400" b="1" dirty="0">
                <a:ln w="12700">
                  <a:solidFill>
                    <a:srgbClr val="FF0000"/>
                  </a:solidFill>
                  <a:prstDash val="solid"/>
                </a:ln>
                <a:pattFill prst="pct50">
                  <a:fgClr>
                    <a:srgbClr val="FF0000"/>
                  </a:fgClr>
                  <a:bgClr>
                    <a:srgbClr val="FF0000">
                      <a:lumMod val="20000"/>
                      <a:lumOff val="80000"/>
                    </a:srgbClr>
                  </a:bgClr>
                </a:pattFill>
                <a:effectLst>
                  <a:outerShdw dist="38100" dir="2640000" algn="bl" rotWithShape="0">
                    <a:srgbClr val="FF0000"/>
                  </a:outerShdw>
                </a:effectLst>
              </a:rPr>
              <a:t>怂</a:t>
            </a:r>
            <a:endParaRPr lang="zh-CN" altLang="en-US" sz="5400" b="1" dirty="0">
              <a:ln w="12700">
                <a:solidFill>
                  <a:srgbClr val="FF0000"/>
                </a:solidFill>
                <a:prstDash val="solid"/>
              </a:ln>
              <a:pattFill prst="pct50">
                <a:fgClr>
                  <a:srgbClr val="FF0000"/>
                </a:fgClr>
                <a:bgClr>
                  <a:srgbClr val="FF0000">
                    <a:lumMod val="20000"/>
                    <a:lumOff val="80000"/>
                  </a:srgbClr>
                </a:bgClr>
              </a:pattFill>
              <a:effectLst>
                <a:outerShdw dist="38100" dir="2640000" algn="bl" rotWithShape="0">
                  <a:srgbClr val="FF0000"/>
                </a:outerShdw>
              </a:effectLst>
            </a:endParaRPr>
          </a:p>
        </p:txBody>
      </p:sp>
      <p:sp>
        <p:nvSpPr>
          <p:cNvPr id="10" name="矩形 9"/>
          <p:cNvSpPr/>
          <p:nvPr/>
        </p:nvSpPr>
        <p:spPr>
          <a:xfrm>
            <a:off x="5735961" y="3337131"/>
            <a:ext cx="880369" cy="923330"/>
          </a:xfrm>
          <a:prstGeom prst="rect">
            <a:avLst/>
          </a:prstGeom>
          <a:noFill/>
        </p:spPr>
        <p:txBody>
          <a:bodyPr wrap="none" lIns="91440" tIns="45720" rIns="91440" bIns="45720">
            <a:spAutoFit/>
          </a:bodyPr>
          <a:lstStyle/>
          <a:p>
            <a:pPr algn="ctr"/>
            <a:r>
              <a:rPr lang="zh-CN" altLang="en-US" sz="5400" b="1" dirty="0">
                <a:ln w="12700">
                  <a:solidFill>
                    <a:srgbClr val="FF0000"/>
                  </a:solidFill>
                  <a:prstDash val="solid"/>
                </a:ln>
                <a:pattFill prst="pct50">
                  <a:fgClr>
                    <a:srgbClr val="FF0000"/>
                  </a:fgClr>
                  <a:bgClr>
                    <a:srgbClr val="FF0000">
                      <a:lumMod val="20000"/>
                      <a:lumOff val="80000"/>
                    </a:srgbClr>
                  </a:bgClr>
                </a:pattFill>
                <a:effectLst>
                  <a:outerShdw dist="38100" dir="2640000" algn="bl" rotWithShape="0">
                    <a:srgbClr val="FF0000"/>
                  </a:outerShdw>
                </a:effectLst>
              </a:rPr>
              <a:t>怼</a:t>
            </a:r>
            <a:endParaRPr lang="zh-CN" altLang="en-US" sz="5400" b="1" dirty="0">
              <a:ln w="12700">
                <a:solidFill>
                  <a:srgbClr val="FF0000"/>
                </a:solidFill>
                <a:prstDash val="solid"/>
              </a:ln>
              <a:pattFill prst="pct50">
                <a:fgClr>
                  <a:srgbClr val="FF0000"/>
                </a:fgClr>
                <a:bgClr>
                  <a:srgbClr val="FF0000">
                    <a:lumMod val="20000"/>
                    <a:lumOff val="80000"/>
                  </a:srgbClr>
                </a:bgClr>
              </a:pattFill>
              <a:effectLst>
                <a:outerShdw dist="38100" dir="2640000" algn="bl" rotWithShape="0">
                  <a:srgbClr val="FF0000"/>
                </a:outerShdw>
              </a:effectLst>
            </a:endParaRPr>
          </a:p>
        </p:txBody>
      </p:sp>
    </p:spTree>
    <p:extLst>
      <p:ext uri="{BB962C8B-B14F-4D97-AF65-F5344CB8AC3E}">
        <p14:creationId xmlns:p14="http://schemas.microsoft.com/office/powerpoint/2010/main" val="2054262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450">
                                          <p:stCondLst>
                                            <p:cond delay="0"/>
                                          </p:stCondLst>
                                        </p:cTn>
                                        <p:tgtEl>
                                          <p:spTgt spid="9"/>
                                        </p:tgtEl>
                                      </p:cBhvr>
                                    </p:animEffect>
                                    <p:anim calcmode="lin" valueType="num">
                                      <p:cBhvr>
                                        <p:cTn id="8" dur="4555"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1660"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1660" tmFilter="0, 0; 0.125,0.2665; 0.25,0.4; 0.375,0.465; 0.5,0.5;  0.625,0.535; 0.75,0.6; 0.875,0.7335; 1,1">
                                          <p:stCondLst>
                                            <p:cond delay="1660"/>
                                          </p:stCondLst>
                                        </p:cTn>
                                        <p:tgtEl>
                                          <p:spTgt spid="9"/>
                                        </p:tgtEl>
                                        <p:attrNameLst>
                                          <p:attrName>ppt_y</p:attrName>
                                        </p:attrNameLst>
                                      </p:cBhvr>
                                      <p:tavLst>
                                        <p:tav tm="0" fmla="#ppt_y-sin(pi*$)/9">
                                          <p:val>
                                            <p:fltVal val="0"/>
                                          </p:val>
                                        </p:tav>
                                        <p:tav tm="100000">
                                          <p:val>
                                            <p:fltVal val="1"/>
                                          </p:val>
                                        </p:tav>
                                      </p:tavLst>
                                    </p:anim>
                                    <p:anim calcmode="lin" valueType="num">
                                      <p:cBhvr>
                                        <p:cTn id="11" dur="830" tmFilter="0, 0; 0.125,0.2665; 0.25,0.4; 0.375,0.465; 0.5,0.5;  0.625,0.535; 0.75,0.6; 0.875,0.7335; 1,1">
                                          <p:stCondLst>
                                            <p:cond delay="3310"/>
                                          </p:stCondLst>
                                        </p:cTn>
                                        <p:tgtEl>
                                          <p:spTgt spid="9"/>
                                        </p:tgtEl>
                                        <p:attrNameLst>
                                          <p:attrName>ppt_y</p:attrName>
                                        </p:attrNameLst>
                                      </p:cBhvr>
                                      <p:tavLst>
                                        <p:tav tm="0" fmla="#ppt_y-sin(pi*$)/27">
                                          <p:val>
                                            <p:fltVal val="0"/>
                                          </p:val>
                                        </p:tav>
                                        <p:tav tm="100000">
                                          <p:val>
                                            <p:fltVal val="1"/>
                                          </p:val>
                                        </p:tav>
                                      </p:tavLst>
                                    </p:anim>
                                    <p:anim calcmode="lin" valueType="num">
                                      <p:cBhvr>
                                        <p:cTn id="12" dur="410" tmFilter="0, 0; 0.125,0.2665; 0.25,0.4; 0.375,0.465; 0.5,0.5;  0.625,0.535; 0.75,0.6; 0.875,0.7335; 1,1">
                                          <p:stCondLst>
                                            <p:cond delay="4140"/>
                                          </p:stCondLst>
                                        </p:cTn>
                                        <p:tgtEl>
                                          <p:spTgt spid="9"/>
                                        </p:tgtEl>
                                        <p:attrNameLst>
                                          <p:attrName>ppt_y</p:attrName>
                                        </p:attrNameLst>
                                      </p:cBhvr>
                                      <p:tavLst>
                                        <p:tav tm="0" fmla="#ppt_y-sin(pi*$)/81">
                                          <p:val>
                                            <p:fltVal val="0"/>
                                          </p:val>
                                        </p:tav>
                                        <p:tav tm="100000">
                                          <p:val>
                                            <p:fltVal val="1"/>
                                          </p:val>
                                        </p:tav>
                                      </p:tavLst>
                                    </p:anim>
                                    <p:animScale>
                                      <p:cBhvr>
                                        <p:cTn id="13" dur="65">
                                          <p:stCondLst>
                                            <p:cond delay="1625"/>
                                          </p:stCondLst>
                                        </p:cTn>
                                        <p:tgtEl>
                                          <p:spTgt spid="9"/>
                                        </p:tgtEl>
                                      </p:cBhvr>
                                      <p:to x="100000" y="60000"/>
                                    </p:animScale>
                                    <p:animScale>
                                      <p:cBhvr>
                                        <p:cTn id="14" dur="415" decel="50000">
                                          <p:stCondLst>
                                            <p:cond delay="1690"/>
                                          </p:stCondLst>
                                        </p:cTn>
                                        <p:tgtEl>
                                          <p:spTgt spid="9"/>
                                        </p:tgtEl>
                                      </p:cBhvr>
                                      <p:to x="100000" y="100000"/>
                                    </p:animScale>
                                    <p:animScale>
                                      <p:cBhvr>
                                        <p:cTn id="15" dur="65">
                                          <p:stCondLst>
                                            <p:cond delay="3280"/>
                                          </p:stCondLst>
                                        </p:cTn>
                                        <p:tgtEl>
                                          <p:spTgt spid="9"/>
                                        </p:tgtEl>
                                      </p:cBhvr>
                                      <p:to x="100000" y="80000"/>
                                    </p:animScale>
                                    <p:animScale>
                                      <p:cBhvr>
                                        <p:cTn id="16" dur="415" decel="50000">
                                          <p:stCondLst>
                                            <p:cond delay="3345"/>
                                          </p:stCondLst>
                                        </p:cTn>
                                        <p:tgtEl>
                                          <p:spTgt spid="9"/>
                                        </p:tgtEl>
                                      </p:cBhvr>
                                      <p:to x="100000" y="100000"/>
                                    </p:animScale>
                                    <p:animScale>
                                      <p:cBhvr>
                                        <p:cTn id="17" dur="65">
                                          <p:stCondLst>
                                            <p:cond delay="4105"/>
                                          </p:stCondLst>
                                        </p:cTn>
                                        <p:tgtEl>
                                          <p:spTgt spid="9"/>
                                        </p:tgtEl>
                                      </p:cBhvr>
                                      <p:to x="100000" y="90000"/>
                                    </p:animScale>
                                    <p:animScale>
                                      <p:cBhvr>
                                        <p:cTn id="18" dur="415" decel="50000">
                                          <p:stCondLst>
                                            <p:cond delay="4170"/>
                                          </p:stCondLst>
                                        </p:cTn>
                                        <p:tgtEl>
                                          <p:spTgt spid="9"/>
                                        </p:tgtEl>
                                      </p:cBhvr>
                                      <p:to x="100000" y="100000"/>
                                    </p:animScale>
                                    <p:animScale>
                                      <p:cBhvr>
                                        <p:cTn id="19" dur="65">
                                          <p:stCondLst>
                                            <p:cond delay="4520"/>
                                          </p:stCondLst>
                                        </p:cTn>
                                        <p:tgtEl>
                                          <p:spTgt spid="9"/>
                                        </p:tgtEl>
                                      </p:cBhvr>
                                      <p:to x="100000" y="95000"/>
                                    </p:animScale>
                                    <p:animScale>
                                      <p:cBhvr>
                                        <p:cTn id="20" dur="415" decel="50000">
                                          <p:stCondLst>
                                            <p:cond delay="4585"/>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24000" y="980728"/>
            <a:ext cx="9082554" cy="2952329"/>
            <a:chOff x="0" y="980727"/>
            <a:chExt cx="9144000" cy="2952329"/>
          </a:xfrm>
        </p:grpSpPr>
        <p:pic>
          <p:nvPicPr>
            <p:cNvPr id="579586" name="Picture 2" descr="C:\Users\CHEN lijun\AppData\Roaming\Foxmail7\Temp-7944-20170221071633\Catch1018(02-21-09-11-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7"/>
              <a:ext cx="9144000" cy="2952329"/>
            </a:xfrm>
            <a:prstGeom prst="rect">
              <a:avLst/>
            </a:prstGeom>
            <a:noFill/>
            <a:extLst>
              <a:ext uri="{909E8E84-426E-40DD-AFC4-6F175D3DCCD1}">
                <a14:hiddenFill xmlns:a14="http://schemas.microsoft.com/office/drawing/2010/main">
                  <a:solidFill>
                    <a:srgbClr val="FFFFFF"/>
                  </a:solidFill>
                </a14:hiddenFill>
              </a:ext>
            </a:extLst>
          </p:spPr>
        </p:pic>
        <p:pic>
          <p:nvPicPr>
            <p:cNvPr id="579588" name="Picture 4" descr="C:\Users\CHEN lijun\AppData\Roaming\Foxmail7\Temp-7944-20170221071633\Catch959F(02-21-09-11-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980727"/>
              <a:ext cx="7896225" cy="504826"/>
            </a:xfrm>
            <a:prstGeom prst="rect">
              <a:avLst/>
            </a:prstGeom>
            <a:noFill/>
            <a:extLst>
              <a:ext uri="{909E8E84-426E-40DD-AFC4-6F175D3DCCD1}">
                <a14:hiddenFill xmlns:a14="http://schemas.microsoft.com/office/drawing/2010/main">
                  <a:solidFill>
                    <a:srgbClr val="FFFFFF"/>
                  </a:solidFill>
                </a14:hiddenFill>
              </a:ext>
            </a:extLst>
          </p:spPr>
        </p:pic>
      </p:grpSp>
      <p:pic>
        <p:nvPicPr>
          <p:cNvPr id="579590" name="Picture 6" descr="C:\Users\CHEN lijun\AppData\Roaming\Foxmail7\Temp-7944-20170221071633\Catch7B0C(02-21-09-11-2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626" y="2132857"/>
            <a:ext cx="9102878" cy="2633861"/>
          </a:xfrm>
          <a:prstGeom prst="rect">
            <a:avLst/>
          </a:prstGeom>
          <a:noFill/>
          <a:extLst>
            <a:ext uri="{909E8E84-426E-40DD-AFC4-6F175D3DCCD1}">
              <a14:hiddenFill xmlns:a14="http://schemas.microsoft.com/office/drawing/2010/main">
                <a:solidFill>
                  <a:srgbClr val="FFFFFF"/>
                </a:solidFill>
              </a14:hiddenFill>
            </a:ext>
          </a:extLst>
        </p:spPr>
      </p:pic>
      <p:pic>
        <p:nvPicPr>
          <p:cNvPr id="579592" name="Picture 8" descr="C:\Users\CHEN lijun\AppData\Roaming\Foxmail7\Temp-7944-20170221071633\Catch73D4(02-21-09-11-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0015" y="2636913"/>
            <a:ext cx="8010525" cy="323682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0512" y="3573017"/>
            <a:ext cx="9144000" cy="3107473"/>
          </a:xfrm>
          <a:prstGeom prst="rect">
            <a:avLst/>
          </a:prstGeom>
        </p:spPr>
      </p:pic>
      <p:sp>
        <p:nvSpPr>
          <p:cNvPr id="12" name="矩形 11"/>
          <p:cNvSpPr/>
          <p:nvPr/>
        </p:nvSpPr>
        <p:spPr>
          <a:xfrm>
            <a:off x="1828800" y="-25063"/>
            <a:ext cx="8382000" cy="830997"/>
          </a:xfrm>
          <a:prstGeom prst="rect">
            <a:avLst/>
          </a:prstGeom>
          <a:noFill/>
        </p:spPr>
        <p:txBody>
          <a:bodyPr wrap="square" lIns="91440" tIns="45720" rIns="91440" bIns="45720">
            <a:spAutoFit/>
          </a:bodyPr>
          <a:lstStyle/>
          <a:p>
            <a:pPr algn="ctr"/>
            <a:r>
              <a:rPr kumimoji="0" lang="zh-CN" altLang="en-US" sz="4800" b="1" spc="300" dirty="0" smtClean="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行</a:t>
            </a: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到水穷处 坐看云起</a:t>
            </a:r>
            <a:r>
              <a:rPr kumimoji="0" lang="zh-CN" altLang="en-US" sz="4800" b="1" spc="300" dirty="0" smtClean="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时</a:t>
            </a:r>
            <a:endPar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spTree>
    <p:extLst>
      <p:ext uri="{BB962C8B-B14F-4D97-AF65-F5344CB8AC3E}">
        <p14:creationId xmlns:p14="http://schemas.microsoft.com/office/powerpoint/2010/main" val="8767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79590"/>
                                        </p:tgtEl>
                                        <p:attrNameLst>
                                          <p:attrName>style.visibility</p:attrName>
                                        </p:attrNameLst>
                                      </p:cBhvr>
                                      <p:to>
                                        <p:strVal val="visible"/>
                                      </p:to>
                                    </p:set>
                                    <p:anim calcmode="lin" valueType="num">
                                      <p:cBhvr additive="base">
                                        <p:cTn id="13" dur="500" fill="hold"/>
                                        <p:tgtEl>
                                          <p:spTgt spid="579590"/>
                                        </p:tgtEl>
                                        <p:attrNameLst>
                                          <p:attrName>ppt_x</p:attrName>
                                        </p:attrNameLst>
                                      </p:cBhvr>
                                      <p:tavLst>
                                        <p:tav tm="0">
                                          <p:val>
                                            <p:strVal val="#ppt_x"/>
                                          </p:val>
                                        </p:tav>
                                        <p:tav tm="100000">
                                          <p:val>
                                            <p:strVal val="#ppt_x"/>
                                          </p:val>
                                        </p:tav>
                                      </p:tavLst>
                                    </p:anim>
                                    <p:anim calcmode="lin" valueType="num">
                                      <p:cBhvr additive="base">
                                        <p:cTn id="14" dur="500" fill="hold"/>
                                        <p:tgtEl>
                                          <p:spTgt spid="57959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79592"/>
                                        </p:tgtEl>
                                        <p:attrNameLst>
                                          <p:attrName>style.visibility</p:attrName>
                                        </p:attrNameLst>
                                      </p:cBhvr>
                                      <p:to>
                                        <p:strVal val="visible"/>
                                      </p:to>
                                    </p:set>
                                    <p:anim calcmode="lin" valueType="num">
                                      <p:cBhvr additive="base">
                                        <p:cTn id="19" dur="500" fill="hold"/>
                                        <p:tgtEl>
                                          <p:spTgt spid="579592"/>
                                        </p:tgtEl>
                                        <p:attrNameLst>
                                          <p:attrName>ppt_x</p:attrName>
                                        </p:attrNameLst>
                                      </p:cBhvr>
                                      <p:tavLst>
                                        <p:tav tm="0">
                                          <p:val>
                                            <p:strVal val="#ppt_x"/>
                                          </p:val>
                                        </p:tav>
                                        <p:tav tm="100000">
                                          <p:val>
                                            <p:strVal val="#ppt_x"/>
                                          </p:val>
                                        </p:tav>
                                      </p:tavLst>
                                    </p:anim>
                                    <p:anim calcmode="lin" valueType="num">
                                      <p:cBhvr additive="base">
                                        <p:cTn id="20" dur="500" fill="hold"/>
                                        <p:tgtEl>
                                          <p:spTgt spid="57959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80" y="1156907"/>
            <a:ext cx="9144000" cy="2439193"/>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057" y="3717033"/>
            <a:ext cx="9144000" cy="2481435"/>
          </a:xfrm>
          <a:prstGeom prst="rect">
            <a:avLst/>
          </a:prstGeom>
        </p:spPr>
      </p:pic>
      <p:sp>
        <p:nvSpPr>
          <p:cNvPr id="3" name="矩形 2"/>
          <p:cNvSpPr/>
          <p:nvPr/>
        </p:nvSpPr>
        <p:spPr>
          <a:xfrm>
            <a:off x="1991544" y="0"/>
            <a:ext cx="8856984" cy="830997"/>
          </a:xfrm>
          <a:prstGeom prst="rect">
            <a:avLst/>
          </a:prstGeom>
        </p:spPr>
        <p:txBody>
          <a:bodyPr wrap="square">
            <a:spAutoFit/>
          </a:bodyPr>
          <a:lstStyle/>
          <a:p>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谁能与我同醉</a:t>
            </a:r>
            <a:r>
              <a:rPr kumimoji="0" lang="en-US" altLang="zh-CN"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 </a:t>
            </a: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相知年年岁岁</a:t>
            </a:r>
            <a:endParaRPr lang="zh-CN" altLang="en-US" dirty="0"/>
          </a:p>
        </p:txBody>
      </p:sp>
    </p:spTree>
    <p:extLst>
      <p:ext uri="{BB962C8B-B14F-4D97-AF65-F5344CB8AC3E}">
        <p14:creationId xmlns:p14="http://schemas.microsoft.com/office/powerpoint/2010/main" val="139346602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2063552" y="188640"/>
            <a:ext cx="7907934"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228600">
                    <a:srgbClr val="FFCF01">
                      <a:satMod val="175000"/>
                      <a:alpha val="40000"/>
                    </a:srgbClr>
                  </a:glow>
                  <a:outerShdw blurRad="76200" dist="50800" dir="5400000" algn="tl" rotWithShape="0">
                    <a:srgbClr val="000000">
                      <a:alpha val="65000"/>
                    </a:srgbClr>
                  </a:outerShdw>
                </a:effectLst>
                <a:latin typeface="隶书" pitchFamily="49" charset="-122"/>
              </a:rPr>
              <a:t>数据管理征途的星辰大海</a:t>
            </a:r>
          </a:p>
        </p:txBody>
      </p:sp>
      <p:graphicFrame>
        <p:nvGraphicFramePr>
          <p:cNvPr id="2" name="图示 1"/>
          <p:cNvGraphicFramePr/>
          <p:nvPr>
            <p:extLst/>
          </p:nvPr>
        </p:nvGraphicFramePr>
        <p:xfrm>
          <a:off x="1991544" y="1685032"/>
          <a:ext cx="8496944" cy="46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3607239" y="5445224"/>
            <a:ext cx="4865436" cy="923330"/>
          </a:xfrm>
          <a:prstGeom prst="rect">
            <a:avLst/>
          </a:prstGeom>
          <a:noFill/>
        </p:spPr>
        <p:txBody>
          <a:bodyPr wrap="none" lIns="91440" tIns="45720" rIns="91440" bIns="45720">
            <a:spAutoFit/>
          </a:bodyPr>
          <a:lstStyle/>
          <a:p>
            <a:pPr algn="ctr">
              <a:defRPr/>
            </a:pPr>
            <a:r>
              <a:rPr lang="en-US" altLang="zh-CN" sz="5400" dirty="0">
                <a:ln w="0"/>
                <a:solidFill>
                  <a:srgbClr val="FF0000"/>
                </a:solidFill>
                <a:effectLst>
                  <a:outerShdw blurRad="38100" dist="25400" dir="5400000" algn="ctr" rotWithShape="0">
                    <a:srgbClr val="6E747A">
                      <a:alpha val="43000"/>
                    </a:srgbClr>
                  </a:outerShdw>
                </a:effectLst>
                <a:latin typeface="Monotype Corsiva" panose="03010101010201010101" pitchFamily="66" charset="0"/>
              </a:rPr>
              <a:t>One  size  </a:t>
            </a:r>
            <a:r>
              <a:rPr lang="en-US" altLang="zh-CN" sz="5400" dirty="0" smtClean="0">
                <a:ln w="0"/>
                <a:solidFill>
                  <a:srgbClr val="FF0000"/>
                </a:solidFill>
                <a:effectLst>
                  <a:outerShdw blurRad="38100" dist="25400" dir="5400000" algn="ctr" rotWithShape="0">
                    <a:srgbClr val="6E747A">
                      <a:alpha val="43000"/>
                    </a:srgbClr>
                  </a:outerShdw>
                </a:effectLst>
                <a:latin typeface="Monotype Corsiva" panose="03010101010201010101" pitchFamily="66" charset="0"/>
              </a:rPr>
              <a:t>fits all ? </a:t>
            </a:r>
            <a:endParaRPr lang="zh-CN" altLang="en-US" sz="5400" dirty="0">
              <a:ln w="0"/>
              <a:solidFill>
                <a:srgbClr val="FF0000"/>
              </a:solidFill>
              <a:effectLst>
                <a:outerShdw blurRad="38100" dist="25400" dir="5400000" algn="ctr" rotWithShape="0">
                  <a:srgbClr val="6E747A">
                    <a:alpha val="43000"/>
                  </a:srgbClr>
                </a:outerShdw>
              </a:effectLst>
              <a:latin typeface="Monotype Corsiva" panose="03010101010201010101" pitchFamily="66" charset="0"/>
            </a:endParaRPr>
          </a:p>
        </p:txBody>
      </p:sp>
    </p:spTree>
    <p:extLst>
      <p:ext uri="{BB962C8B-B14F-4D97-AF65-F5344CB8AC3E}">
        <p14:creationId xmlns:p14="http://schemas.microsoft.com/office/powerpoint/2010/main" val="1078838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0"/>
            <a:ext cx="9144000" cy="923330"/>
          </a:xfrm>
          <a:prstGeom prst="rect">
            <a:avLst/>
          </a:prstGeom>
          <a:noFill/>
        </p:spPr>
        <p:txBody>
          <a:bodyPr wrap="square" lIns="91440" tIns="45720" rIns="91440" bIns="45720">
            <a:spAutoFit/>
          </a:bodyPr>
          <a:lstStyle/>
          <a:p>
            <a:pPr algn="ctr">
              <a:defRPr/>
            </a:pP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百度迁徙</a:t>
            </a:r>
            <a:endPar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endParaRPr>
          </a:p>
        </p:txBody>
      </p:sp>
      <p:pic>
        <p:nvPicPr>
          <p:cNvPr id="3" name="图片 2"/>
          <p:cNvPicPr>
            <a:picLocks noChangeAspect="1"/>
          </p:cNvPicPr>
          <p:nvPr/>
        </p:nvPicPr>
        <p:blipFill>
          <a:blip r:embed="rId2"/>
          <a:stretch>
            <a:fillRect/>
          </a:stretch>
        </p:blipFill>
        <p:spPr>
          <a:xfrm>
            <a:off x="1781345" y="847724"/>
            <a:ext cx="8424160" cy="5461596"/>
          </a:xfrm>
          <a:prstGeom prst="rect">
            <a:avLst/>
          </a:prstGeom>
        </p:spPr>
      </p:pic>
    </p:spTree>
    <p:extLst>
      <p:ext uri="{BB962C8B-B14F-4D97-AF65-F5344CB8AC3E}">
        <p14:creationId xmlns:p14="http://schemas.microsoft.com/office/powerpoint/2010/main" val="35468958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828800" y="-25063"/>
            <a:ext cx="8382000" cy="830997"/>
          </a:xfrm>
          <a:prstGeom prst="rect">
            <a:avLst/>
          </a:prstGeom>
          <a:noFill/>
        </p:spPr>
        <p:txBody>
          <a:bodyPr wrap="square" lIns="91440" tIns="45720" rIns="91440" bIns="45720">
            <a:spAutoFit/>
          </a:bodyPr>
          <a:lstStyle/>
          <a:p>
            <a:pPr algn="ctr">
              <a:defRPr/>
            </a:pP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淘宝识女人</a:t>
            </a:r>
          </a:p>
        </p:txBody>
      </p:sp>
      <p:pic>
        <p:nvPicPr>
          <p:cNvPr id="327682" name="Picture 2" descr="北京被评为“最大气女人城市”"/>
          <p:cNvPicPr>
            <a:picLocks noChangeAspect="1" noChangeArrowheads="1"/>
          </p:cNvPicPr>
          <p:nvPr/>
        </p:nvPicPr>
        <p:blipFill>
          <a:blip r:embed="rId2" cstate="print"/>
          <a:srcRect/>
          <a:stretch>
            <a:fillRect/>
          </a:stretch>
        </p:blipFill>
        <p:spPr bwMode="auto">
          <a:xfrm>
            <a:off x="1524000" y="908720"/>
            <a:ext cx="6876256" cy="4263280"/>
          </a:xfrm>
          <a:prstGeom prst="rect">
            <a:avLst/>
          </a:prstGeom>
          <a:noFill/>
        </p:spPr>
      </p:pic>
      <p:pic>
        <p:nvPicPr>
          <p:cNvPr id="327684" name="Picture 4" descr="上海被评为“最小资女人城市”"/>
          <p:cNvPicPr>
            <a:picLocks noChangeAspect="1" noChangeArrowheads="1"/>
          </p:cNvPicPr>
          <p:nvPr/>
        </p:nvPicPr>
        <p:blipFill>
          <a:blip r:embed="rId3" cstate="print"/>
          <a:srcRect/>
          <a:stretch>
            <a:fillRect/>
          </a:stretch>
        </p:blipFill>
        <p:spPr bwMode="auto">
          <a:xfrm>
            <a:off x="2063552" y="1484784"/>
            <a:ext cx="7128792" cy="4419852"/>
          </a:xfrm>
          <a:prstGeom prst="rect">
            <a:avLst/>
          </a:prstGeom>
          <a:noFill/>
        </p:spPr>
      </p:pic>
      <p:pic>
        <p:nvPicPr>
          <p:cNvPr id="327686" name="Picture 6" descr="广州女性，在此次淘宝女装发布的百态图中被评为“最街头女人城市”"/>
          <p:cNvPicPr>
            <a:picLocks noChangeAspect="1" noChangeArrowheads="1"/>
          </p:cNvPicPr>
          <p:nvPr/>
        </p:nvPicPr>
        <p:blipFill>
          <a:blip r:embed="rId4" cstate="print"/>
          <a:srcRect/>
          <a:stretch>
            <a:fillRect/>
          </a:stretch>
        </p:blipFill>
        <p:spPr bwMode="auto">
          <a:xfrm>
            <a:off x="2567608" y="1916832"/>
            <a:ext cx="7316940" cy="4536504"/>
          </a:xfrm>
          <a:prstGeom prst="rect">
            <a:avLst/>
          </a:prstGeom>
          <a:noFill/>
        </p:spPr>
      </p:pic>
    </p:spTree>
    <p:extLst>
      <p:ext uri="{BB962C8B-B14F-4D97-AF65-F5344CB8AC3E}">
        <p14:creationId xmlns:p14="http://schemas.microsoft.com/office/powerpoint/2010/main" val="25397812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27682"/>
                                        </p:tgtEl>
                                        <p:attrNameLst>
                                          <p:attrName>style.visibility</p:attrName>
                                        </p:attrNameLst>
                                      </p:cBhvr>
                                      <p:to>
                                        <p:strVal val="visible"/>
                                      </p:to>
                                    </p:set>
                                    <p:anim calcmode="lin" valueType="num">
                                      <p:cBhvr additive="base">
                                        <p:cTn id="7" dur="500" fill="hold"/>
                                        <p:tgtEl>
                                          <p:spTgt spid="327682"/>
                                        </p:tgtEl>
                                        <p:attrNameLst>
                                          <p:attrName>ppt_x</p:attrName>
                                        </p:attrNameLst>
                                      </p:cBhvr>
                                      <p:tavLst>
                                        <p:tav tm="0">
                                          <p:val>
                                            <p:strVal val="#ppt_x"/>
                                          </p:val>
                                        </p:tav>
                                        <p:tav tm="100000">
                                          <p:val>
                                            <p:strVal val="#ppt_x"/>
                                          </p:val>
                                        </p:tav>
                                      </p:tavLst>
                                    </p:anim>
                                    <p:anim calcmode="lin" valueType="num">
                                      <p:cBhvr additive="base">
                                        <p:cTn id="8" dur="500" fill="hold"/>
                                        <p:tgtEl>
                                          <p:spTgt spid="3276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7684"/>
                                        </p:tgtEl>
                                        <p:attrNameLst>
                                          <p:attrName>style.visibility</p:attrName>
                                        </p:attrNameLst>
                                      </p:cBhvr>
                                      <p:to>
                                        <p:strVal val="visible"/>
                                      </p:to>
                                    </p:set>
                                    <p:anim calcmode="lin" valueType="num">
                                      <p:cBhvr additive="base">
                                        <p:cTn id="13" dur="500" fill="hold"/>
                                        <p:tgtEl>
                                          <p:spTgt spid="327684"/>
                                        </p:tgtEl>
                                        <p:attrNameLst>
                                          <p:attrName>ppt_x</p:attrName>
                                        </p:attrNameLst>
                                      </p:cBhvr>
                                      <p:tavLst>
                                        <p:tav tm="0">
                                          <p:val>
                                            <p:strVal val="#ppt_x"/>
                                          </p:val>
                                        </p:tav>
                                        <p:tav tm="100000">
                                          <p:val>
                                            <p:strVal val="#ppt_x"/>
                                          </p:val>
                                        </p:tav>
                                      </p:tavLst>
                                    </p:anim>
                                    <p:anim calcmode="lin" valueType="num">
                                      <p:cBhvr additive="base">
                                        <p:cTn id="14" dur="500" fill="hold"/>
                                        <p:tgtEl>
                                          <p:spTgt spid="3276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7686"/>
                                        </p:tgtEl>
                                        <p:attrNameLst>
                                          <p:attrName>style.visibility</p:attrName>
                                        </p:attrNameLst>
                                      </p:cBhvr>
                                      <p:to>
                                        <p:strVal val="visible"/>
                                      </p:to>
                                    </p:set>
                                    <p:anim calcmode="lin" valueType="num">
                                      <p:cBhvr additive="base">
                                        <p:cTn id="19" dur="500" fill="hold"/>
                                        <p:tgtEl>
                                          <p:spTgt spid="327686"/>
                                        </p:tgtEl>
                                        <p:attrNameLst>
                                          <p:attrName>ppt_x</p:attrName>
                                        </p:attrNameLst>
                                      </p:cBhvr>
                                      <p:tavLst>
                                        <p:tav tm="0">
                                          <p:val>
                                            <p:strVal val="#ppt_x"/>
                                          </p:val>
                                        </p:tav>
                                        <p:tav tm="100000">
                                          <p:val>
                                            <p:strVal val="#ppt_x"/>
                                          </p:val>
                                        </p:tav>
                                      </p:tavLst>
                                    </p:anim>
                                    <p:anim calcmode="lin" valueType="num">
                                      <p:cBhvr additive="base">
                                        <p:cTn id="20" dur="500" fill="hold"/>
                                        <p:tgtEl>
                                          <p:spTgt spid="3276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47528" y="1150492"/>
            <a:ext cx="8496944" cy="2246769"/>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just">
              <a:defRPr/>
            </a:pPr>
            <a:r>
              <a:rPr lang="en-US" altLang="zh-CN" sz="2800" dirty="0">
                <a:ln w="11430"/>
                <a:solidFill>
                  <a:srgbClr val="C00000"/>
                </a:solidFill>
                <a:cs typeface="Arial" charset="0"/>
              </a:rPr>
              <a:t>09</a:t>
            </a:r>
            <a:r>
              <a:rPr lang="zh-CN" altLang="en-US" sz="2800" dirty="0">
                <a:ln w="11430"/>
                <a:solidFill>
                  <a:srgbClr val="C00000"/>
                </a:solidFill>
                <a:cs typeface="Arial" charset="0"/>
              </a:rPr>
              <a:t>年</a:t>
            </a:r>
            <a:r>
              <a:rPr lang="en-US" altLang="zh-CN" sz="2800" dirty="0">
                <a:ln w="11430"/>
                <a:solidFill>
                  <a:srgbClr val="C00000"/>
                </a:solidFill>
                <a:cs typeface="Arial" charset="0"/>
              </a:rPr>
              <a:t>4</a:t>
            </a:r>
            <a:r>
              <a:rPr lang="zh-CN" altLang="en-US" sz="2800" dirty="0">
                <a:ln w="11430"/>
                <a:solidFill>
                  <a:srgbClr val="C00000"/>
                </a:solidFill>
                <a:cs typeface="Arial" charset="0"/>
              </a:rPr>
              <a:t>月份淘宝网文胸的交易次数达到</a:t>
            </a:r>
            <a:r>
              <a:rPr lang="en-US" altLang="zh-CN" sz="2800" dirty="0">
                <a:ln w="11430"/>
                <a:solidFill>
                  <a:srgbClr val="C00000"/>
                </a:solidFill>
                <a:cs typeface="Arial" charset="0"/>
              </a:rPr>
              <a:t>445513</a:t>
            </a:r>
            <a:r>
              <a:rPr lang="zh-CN" altLang="en-US" sz="2800" dirty="0">
                <a:ln w="11430"/>
                <a:solidFill>
                  <a:srgbClr val="C00000"/>
                </a:solidFill>
                <a:cs typeface="Arial" charset="0"/>
              </a:rPr>
              <a:t>次，其中</a:t>
            </a:r>
            <a:r>
              <a:rPr lang="en-US" altLang="zh-CN" sz="2800" dirty="0">
                <a:ln w="11430"/>
                <a:solidFill>
                  <a:srgbClr val="C00000"/>
                </a:solidFill>
                <a:cs typeface="Arial" charset="0"/>
              </a:rPr>
              <a:t>A</a:t>
            </a:r>
            <a:r>
              <a:rPr lang="zh-CN" altLang="en-US" sz="2800" dirty="0">
                <a:ln w="11430"/>
                <a:solidFill>
                  <a:srgbClr val="C00000"/>
                </a:solidFill>
                <a:cs typeface="Arial" charset="0"/>
              </a:rPr>
              <a:t>罩杯</a:t>
            </a:r>
            <a:r>
              <a:rPr lang="en-US" altLang="zh-CN" sz="2800" dirty="0">
                <a:ln w="11430"/>
                <a:solidFill>
                  <a:srgbClr val="C00000"/>
                </a:solidFill>
                <a:cs typeface="Arial" charset="0"/>
              </a:rPr>
              <a:t>177158</a:t>
            </a:r>
            <a:r>
              <a:rPr lang="zh-CN" altLang="en-US" sz="2800" dirty="0">
                <a:ln w="11430"/>
                <a:solidFill>
                  <a:srgbClr val="C00000"/>
                </a:solidFill>
                <a:cs typeface="Arial" charset="0"/>
              </a:rPr>
              <a:t>次，占比</a:t>
            </a:r>
            <a:r>
              <a:rPr lang="en-US" altLang="zh-CN" sz="2800" dirty="0">
                <a:ln w="11430"/>
                <a:solidFill>
                  <a:srgbClr val="C00000"/>
                </a:solidFill>
                <a:cs typeface="Arial" charset="0"/>
              </a:rPr>
              <a:t>39.7%</a:t>
            </a:r>
            <a:r>
              <a:rPr lang="zh-CN" altLang="en-US" sz="2800" dirty="0">
                <a:ln w="11430"/>
                <a:solidFill>
                  <a:srgbClr val="C00000"/>
                </a:solidFill>
                <a:cs typeface="Arial" charset="0"/>
              </a:rPr>
              <a:t>；</a:t>
            </a:r>
            <a:r>
              <a:rPr lang="en-US" altLang="zh-CN" sz="2800" dirty="0">
                <a:ln w="11430"/>
                <a:solidFill>
                  <a:srgbClr val="C00000"/>
                </a:solidFill>
                <a:cs typeface="Arial" charset="0"/>
              </a:rPr>
              <a:t>B</a:t>
            </a:r>
            <a:r>
              <a:rPr lang="zh-CN" altLang="en-US" sz="2800" dirty="0">
                <a:ln w="11430"/>
                <a:solidFill>
                  <a:srgbClr val="C00000"/>
                </a:solidFill>
                <a:cs typeface="Arial" charset="0"/>
              </a:rPr>
              <a:t>罩杯</a:t>
            </a:r>
            <a:r>
              <a:rPr lang="en-US" altLang="zh-CN" sz="2800" dirty="0">
                <a:ln w="11430"/>
                <a:solidFill>
                  <a:srgbClr val="C00000"/>
                </a:solidFill>
                <a:cs typeface="Arial" charset="0"/>
              </a:rPr>
              <a:t>207248</a:t>
            </a:r>
            <a:r>
              <a:rPr lang="zh-CN" altLang="en-US" sz="2800" dirty="0">
                <a:ln w="11430"/>
                <a:solidFill>
                  <a:srgbClr val="C00000"/>
                </a:solidFill>
                <a:cs typeface="Arial" charset="0"/>
              </a:rPr>
              <a:t>次，占比</a:t>
            </a:r>
            <a:r>
              <a:rPr lang="en-US" altLang="zh-CN" sz="2800" dirty="0">
                <a:ln w="11430"/>
                <a:solidFill>
                  <a:srgbClr val="C00000"/>
                </a:solidFill>
                <a:cs typeface="Arial" charset="0"/>
              </a:rPr>
              <a:t>47%</a:t>
            </a:r>
            <a:r>
              <a:rPr lang="zh-CN" altLang="en-US" sz="2800" dirty="0">
                <a:ln w="11430"/>
                <a:solidFill>
                  <a:srgbClr val="C00000"/>
                </a:solidFill>
                <a:cs typeface="Arial" charset="0"/>
              </a:rPr>
              <a:t>；</a:t>
            </a:r>
            <a:r>
              <a:rPr lang="en-US" altLang="zh-CN" sz="2800" dirty="0">
                <a:ln w="11430"/>
                <a:solidFill>
                  <a:srgbClr val="C00000"/>
                </a:solidFill>
                <a:cs typeface="Arial" charset="0"/>
              </a:rPr>
              <a:t>C</a:t>
            </a:r>
            <a:r>
              <a:rPr lang="zh-CN" altLang="en-US" sz="2800" dirty="0">
                <a:ln w="11430"/>
                <a:solidFill>
                  <a:srgbClr val="C00000"/>
                </a:solidFill>
                <a:cs typeface="Arial" charset="0"/>
              </a:rPr>
              <a:t>罩杯</a:t>
            </a:r>
            <a:r>
              <a:rPr lang="en-US" altLang="zh-CN" sz="2800" dirty="0">
                <a:ln w="11430"/>
                <a:solidFill>
                  <a:srgbClr val="C00000"/>
                </a:solidFill>
                <a:cs typeface="Arial" charset="0"/>
              </a:rPr>
              <a:t>36691</a:t>
            </a:r>
            <a:r>
              <a:rPr lang="zh-CN" altLang="en-US" sz="2800" dirty="0">
                <a:ln w="11430"/>
                <a:solidFill>
                  <a:srgbClr val="C00000"/>
                </a:solidFill>
                <a:cs typeface="Arial" charset="0"/>
              </a:rPr>
              <a:t>次，占 </a:t>
            </a:r>
            <a:r>
              <a:rPr lang="en-US" altLang="zh-CN" sz="2800" dirty="0">
                <a:ln w="11430"/>
                <a:solidFill>
                  <a:srgbClr val="C00000"/>
                </a:solidFill>
                <a:cs typeface="Arial" charset="0"/>
              </a:rPr>
              <a:t>8%</a:t>
            </a:r>
            <a:r>
              <a:rPr lang="zh-CN" altLang="en-US" sz="2800" dirty="0">
                <a:ln w="11430"/>
                <a:solidFill>
                  <a:srgbClr val="C00000"/>
                </a:solidFill>
                <a:cs typeface="Arial" charset="0"/>
              </a:rPr>
              <a:t>；</a:t>
            </a:r>
            <a:r>
              <a:rPr lang="en-US" altLang="zh-CN" sz="2800" dirty="0">
                <a:ln w="11430"/>
                <a:solidFill>
                  <a:srgbClr val="C00000"/>
                </a:solidFill>
                <a:cs typeface="Arial" charset="0"/>
              </a:rPr>
              <a:t>D</a:t>
            </a:r>
            <a:r>
              <a:rPr lang="zh-CN" altLang="en-US" sz="2800" dirty="0">
                <a:ln w="11430"/>
                <a:solidFill>
                  <a:srgbClr val="C00000"/>
                </a:solidFill>
                <a:cs typeface="Arial" charset="0"/>
              </a:rPr>
              <a:t>罩杯</a:t>
            </a:r>
            <a:r>
              <a:rPr lang="en-US" altLang="zh-CN" sz="2800" dirty="0">
                <a:ln w="11430"/>
                <a:solidFill>
                  <a:srgbClr val="C00000"/>
                </a:solidFill>
                <a:cs typeface="Arial" charset="0"/>
              </a:rPr>
              <a:t>8982</a:t>
            </a:r>
            <a:r>
              <a:rPr lang="zh-CN" altLang="en-US" sz="2800" dirty="0">
                <a:ln w="11430"/>
                <a:solidFill>
                  <a:srgbClr val="C00000"/>
                </a:solidFill>
                <a:cs typeface="Arial" charset="0"/>
              </a:rPr>
              <a:t>次，占比</a:t>
            </a:r>
            <a:r>
              <a:rPr lang="en-US" altLang="zh-CN" sz="2800" dirty="0">
                <a:ln w="11430"/>
                <a:solidFill>
                  <a:srgbClr val="C00000"/>
                </a:solidFill>
                <a:cs typeface="Arial" charset="0"/>
              </a:rPr>
              <a:t>2%</a:t>
            </a:r>
            <a:r>
              <a:rPr lang="zh-CN" altLang="en-US" sz="2800" dirty="0">
                <a:ln w="11430"/>
                <a:solidFill>
                  <a:srgbClr val="C00000"/>
                </a:solidFill>
                <a:cs typeface="Arial" charset="0"/>
              </a:rPr>
              <a:t>；</a:t>
            </a:r>
            <a:r>
              <a:rPr lang="en-US" altLang="zh-CN" sz="2800" dirty="0">
                <a:ln w="11430"/>
                <a:solidFill>
                  <a:srgbClr val="C00000"/>
                </a:solidFill>
                <a:cs typeface="Arial" charset="0"/>
              </a:rPr>
              <a:t>E</a:t>
            </a:r>
            <a:r>
              <a:rPr lang="zh-CN" altLang="en-US" sz="2800" dirty="0">
                <a:ln w="11430"/>
                <a:solidFill>
                  <a:srgbClr val="C00000"/>
                </a:solidFill>
                <a:cs typeface="Arial" charset="0"/>
              </a:rPr>
              <a:t>罩杯</a:t>
            </a:r>
            <a:r>
              <a:rPr lang="en-US" altLang="zh-CN" sz="2800" dirty="0">
                <a:ln w="11430"/>
                <a:solidFill>
                  <a:srgbClr val="C00000"/>
                </a:solidFill>
                <a:cs typeface="Arial" charset="0"/>
              </a:rPr>
              <a:t>3622</a:t>
            </a:r>
            <a:r>
              <a:rPr lang="zh-CN" altLang="en-US" sz="2800" dirty="0">
                <a:ln w="11430"/>
                <a:solidFill>
                  <a:srgbClr val="C00000"/>
                </a:solidFill>
                <a:cs typeface="Arial" charset="0"/>
              </a:rPr>
              <a:t>次，占</a:t>
            </a:r>
            <a:r>
              <a:rPr lang="en-US" altLang="zh-CN" sz="2800" dirty="0">
                <a:ln w="11430"/>
                <a:solidFill>
                  <a:srgbClr val="C00000"/>
                </a:solidFill>
                <a:cs typeface="Arial" charset="0"/>
              </a:rPr>
              <a:t>0.8%</a:t>
            </a:r>
            <a:r>
              <a:rPr lang="zh-CN" altLang="en-US" sz="2800" dirty="0">
                <a:ln w="11430"/>
                <a:solidFill>
                  <a:srgbClr val="C00000"/>
                </a:solidFill>
                <a:cs typeface="Arial" charset="0"/>
              </a:rPr>
              <a:t>；</a:t>
            </a:r>
            <a:r>
              <a:rPr lang="en-US" altLang="zh-CN" sz="2800" dirty="0">
                <a:ln w="11430"/>
                <a:solidFill>
                  <a:srgbClr val="C00000"/>
                </a:solidFill>
                <a:cs typeface="Arial" charset="0"/>
              </a:rPr>
              <a:t>F</a:t>
            </a:r>
            <a:r>
              <a:rPr lang="zh-CN" altLang="en-US" sz="2800" dirty="0">
                <a:ln w="11430"/>
                <a:solidFill>
                  <a:srgbClr val="C00000"/>
                </a:solidFill>
                <a:cs typeface="Arial" charset="0"/>
              </a:rPr>
              <a:t>罩杯及以上</a:t>
            </a:r>
            <a:r>
              <a:rPr lang="en-US" altLang="zh-CN" sz="2800" dirty="0">
                <a:ln w="11430"/>
                <a:solidFill>
                  <a:srgbClr val="C00000"/>
                </a:solidFill>
                <a:cs typeface="Arial" charset="0"/>
              </a:rPr>
              <a:t>2133</a:t>
            </a:r>
            <a:r>
              <a:rPr lang="zh-CN" altLang="en-US" sz="2800" dirty="0">
                <a:ln w="11430"/>
                <a:solidFill>
                  <a:srgbClr val="C00000"/>
                </a:solidFill>
                <a:cs typeface="Arial" charset="0"/>
              </a:rPr>
              <a:t>次，占</a:t>
            </a:r>
            <a:r>
              <a:rPr lang="en-US" altLang="zh-CN" sz="2800" dirty="0">
                <a:ln w="11430"/>
                <a:solidFill>
                  <a:srgbClr val="C00000"/>
                </a:solidFill>
                <a:cs typeface="Arial" charset="0"/>
              </a:rPr>
              <a:t>0.5%</a:t>
            </a:r>
            <a:r>
              <a:rPr lang="zh-CN" altLang="en-US" sz="2800" dirty="0">
                <a:ln w="11430"/>
                <a:solidFill>
                  <a:srgbClr val="C00000"/>
                </a:solidFill>
                <a:cs typeface="Arial" charset="0"/>
              </a:rPr>
              <a:t>。</a:t>
            </a:r>
            <a:endParaRPr lang="en-US" altLang="zh-CN" sz="2800" dirty="0">
              <a:ln w="11430"/>
              <a:solidFill>
                <a:srgbClr val="C00000"/>
              </a:solidFill>
              <a:cs typeface="Arial" charset="0"/>
            </a:endParaRPr>
          </a:p>
        </p:txBody>
      </p:sp>
      <p:sp>
        <p:nvSpPr>
          <p:cNvPr id="7" name="矩形 6"/>
          <p:cNvSpPr/>
          <p:nvPr/>
        </p:nvSpPr>
        <p:spPr>
          <a:xfrm>
            <a:off x="1919536" y="3628182"/>
            <a:ext cx="8496944" cy="1384995"/>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just">
              <a:defRPr/>
            </a:pPr>
            <a:r>
              <a:rPr lang="zh-CN" altLang="en-US" sz="2800" dirty="0">
                <a:ln w="11430"/>
                <a:solidFill>
                  <a:srgbClr val="006600"/>
                </a:solidFill>
                <a:cs typeface="Arial" charset="0"/>
              </a:rPr>
              <a:t>美国调查机构</a:t>
            </a:r>
            <a:r>
              <a:rPr lang="en-US" altLang="zh-CN" sz="2800" dirty="0">
                <a:ln w="11430"/>
                <a:solidFill>
                  <a:srgbClr val="006600"/>
                </a:solidFill>
                <a:cs typeface="Arial" charset="0"/>
              </a:rPr>
              <a:t>PEW</a:t>
            </a:r>
            <a:r>
              <a:rPr lang="zh-CN" altLang="en-US" sz="2800" dirty="0">
                <a:ln w="11430"/>
                <a:solidFill>
                  <a:srgbClr val="006600"/>
                </a:solidFill>
                <a:cs typeface="Arial" charset="0"/>
              </a:rPr>
              <a:t>在“胸围与幸福指数”调查中的结果显示：</a:t>
            </a:r>
            <a:r>
              <a:rPr lang="en-US" altLang="zh-CN" sz="2800" dirty="0">
                <a:ln w="11430"/>
                <a:solidFill>
                  <a:srgbClr val="006600"/>
                </a:solidFill>
                <a:cs typeface="Arial" charset="0"/>
              </a:rPr>
              <a:t>A</a:t>
            </a:r>
            <a:r>
              <a:rPr lang="zh-CN" altLang="en-US" sz="2800" dirty="0">
                <a:ln w="11430"/>
                <a:solidFill>
                  <a:srgbClr val="006600"/>
                </a:solidFill>
                <a:cs typeface="Arial" charset="0"/>
              </a:rPr>
              <a:t>杯的离婚率为</a:t>
            </a:r>
            <a:r>
              <a:rPr lang="en-US" altLang="zh-CN" sz="2800" dirty="0">
                <a:ln w="11430"/>
                <a:solidFill>
                  <a:srgbClr val="006600"/>
                </a:solidFill>
                <a:cs typeface="Arial" charset="0"/>
              </a:rPr>
              <a:t>37%</a:t>
            </a:r>
            <a:r>
              <a:rPr lang="zh-CN" altLang="en-US" sz="2800" dirty="0">
                <a:ln w="11430"/>
                <a:solidFill>
                  <a:srgbClr val="006600"/>
                </a:solidFill>
                <a:cs typeface="Arial" charset="0"/>
              </a:rPr>
              <a:t>，</a:t>
            </a:r>
            <a:r>
              <a:rPr lang="en-US" altLang="zh-CN" sz="2800" dirty="0">
                <a:ln w="11430"/>
                <a:solidFill>
                  <a:srgbClr val="006600"/>
                </a:solidFill>
                <a:cs typeface="Arial" charset="0"/>
              </a:rPr>
              <a:t>B</a:t>
            </a:r>
            <a:r>
              <a:rPr lang="zh-CN" altLang="en-US" sz="2800" dirty="0">
                <a:ln w="11430"/>
                <a:solidFill>
                  <a:srgbClr val="006600"/>
                </a:solidFill>
                <a:cs typeface="Arial" charset="0"/>
              </a:rPr>
              <a:t>杯的离婚率为</a:t>
            </a:r>
            <a:r>
              <a:rPr lang="en-US" altLang="zh-CN" sz="2800" dirty="0">
                <a:ln w="11430"/>
                <a:solidFill>
                  <a:srgbClr val="006600"/>
                </a:solidFill>
                <a:cs typeface="Arial" charset="0"/>
              </a:rPr>
              <a:t>16.3%</a:t>
            </a:r>
            <a:r>
              <a:rPr lang="zh-CN" altLang="en-US" sz="2800" dirty="0">
                <a:ln w="11430"/>
                <a:solidFill>
                  <a:srgbClr val="006600"/>
                </a:solidFill>
                <a:cs typeface="Arial" charset="0"/>
              </a:rPr>
              <a:t>，</a:t>
            </a:r>
            <a:r>
              <a:rPr lang="en-US" altLang="zh-CN" sz="2800" dirty="0">
                <a:ln w="11430"/>
                <a:solidFill>
                  <a:srgbClr val="006600"/>
                </a:solidFill>
                <a:cs typeface="Arial" charset="0"/>
              </a:rPr>
              <a:t>C</a:t>
            </a:r>
            <a:r>
              <a:rPr lang="zh-CN" altLang="en-US" sz="2800" dirty="0">
                <a:ln w="11430"/>
                <a:solidFill>
                  <a:srgbClr val="006600"/>
                </a:solidFill>
                <a:cs typeface="Arial" charset="0"/>
              </a:rPr>
              <a:t>杯的离婚率为</a:t>
            </a:r>
            <a:r>
              <a:rPr lang="en-US" altLang="zh-CN" sz="2800" dirty="0">
                <a:ln w="11430"/>
                <a:solidFill>
                  <a:srgbClr val="006600"/>
                </a:solidFill>
                <a:cs typeface="Arial" charset="0"/>
              </a:rPr>
              <a:t>4%</a:t>
            </a:r>
            <a:r>
              <a:rPr lang="zh-CN" altLang="en-US" sz="2800" dirty="0">
                <a:ln w="11430"/>
                <a:solidFill>
                  <a:srgbClr val="006600"/>
                </a:solidFill>
                <a:cs typeface="Arial" charset="0"/>
              </a:rPr>
              <a:t>，而</a:t>
            </a:r>
            <a:r>
              <a:rPr lang="en-US" altLang="zh-CN" sz="2800" dirty="0">
                <a:ln w="11430"/>
                <a:solidFill>
                  <a:srgbClr val="006600"/>
                </a:solidFill>
                <a:cs typeface="Arial" charset="0"/>
              </a:rPr>
              <a:t>D</a:t>
            </a:r>
            <a:r>
              <a:rPr lang="zh-CN" altLang="en-US" sz="2800" dirty="0">
                <a:ln w="11430"/>
                <a:solidFill>
                  <a:srgbClr val="006600"/>
                </a:solidFill>
                <a:cs typeface="Arial" charset="0"/>
              </a:rPr>
              <a:t>杯的女性离婚率</a:t>
            </a:r>
            <a:r>
              <a:rPr lang="en-US" altLang="zh-CN" sz="2800" dirty="0">
                <a:ln w="11430"/>
                <a:solidFill>
                  <a:srgbClr val="006600"/>
                </a:solidFill>
                <a:cs typeface="Arial" charset="0"/>
              </a:rPr>
              <a:t>1%</a:t>
            </a:r>
            <a:r>
              <a:rPr lang="zh-CN" altLang="en-US" sz="2800" dirty="0">
                <a:ln w="11430"/>
                <a:solidFill>
                  <a:srgbClr val="006600"/>
                </a:solidFill>
                <a:cs typeface="Arial" charset="0"/>
              </a:rPr>
              <a:t>都不到。</a:t>
            </a:r>
            <a:endParaRPr lang="en-US" altLang="zh-CN" sz="2800" dirty="0">
              <a:ln w="11430"/>
              <a:solidFill>
                <a:srgbClr val="006600"/>
              </a:solidFill>
              <a:cs typeface="Arial" charset="0"/>
            </a:endParaRPr>
          </a:p>
        </p:txBody>
      </p:sp>
      <p:sp>
        <p:nvSpPr>
          <p:cNvPr id="8" name="矩形 7"/>
          <p:cNvSpPr/>
          <p:nvPr/>
        </p:nvSpPr>
        <p:spPr>
          <a:xfrm>
            <a:off x="1981200" y="5210036"/>
            <a:ext cx="8496944" cy="523220"/>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just">
              <a:defRPr/>
            </a:pPr>
            <a:r>
              <a:rPr lang="zh-CN" altLang="en-US" sz="2800" dirty="0">
                <a:ln w="11430"/>
                <a:solidFill>
                  <a:srgbClr val="0000CC"/>
                </a:solidFill>
                <a:cs typeface="Arial" charset="0"/>
              </a:rPr>
              <a:t>中国离婚率的期望值：</a:t>
            </a:r>
            <a:r>
              <a:rPr lang="en-US" altLang="zh-CN" sz="2800" dirty="0">
                <a:ln w="11430"/>
                <a:solidFill>
                  <a:srgbClr val="0000CC"/>
                </a:solidFill>
                <a:cs typeface="Arial" charset="0"/>
              </a:rPr>
              <a:t>22.6%</a:t>
            </a:r>
            <a:r>
              <a:rPr lang="zh-CN" altLang="en-US" sz="2800" dirty="0">
                <a:ln w="11430"/>
                <a:solidFill>
                  <a:srgbClr val="0000CC"/>
                </a:solidFill>
                <a:cs typeface="Arial" charset="0"/>
              </a:rPr>
              <a:t>，实际值</a:t>
            </a:r>
            <a:r>
              <a:rPr lang="en-US" altLang="zh-CN" sz="2800" dirty="0">
                <a:ln w="11430"/>
                <a:solidFill>
                  <a:srgbClr val="0000CC"/>
                </a:solidFill>
                <a:cs typeface="Arial" charset="0"/>
              </a:rPr>
              <a:t>15.6% </a:t>
            </a:r>
            <a:r>
              <a:rPr lang="zh-CN" altLang="en-US" sz="2800" dirty="0">
                <a:ln w="11430"/>
                <a:solidFill>
                  <a:srgbClr val="0000CC"/>
                </a:solidFill>
                <a:cs typeface="Arial" charset="0"/>
              </a:rPr>
              <a:t>。</a:t>
            </a:r>
            <a:endParaRPr lang="en-US" altLang="zh-CN" sz="2800" dirty="0">
              <a:ln w="11430"/>
              <a:solidFill>
                <a:srgbClr val="0000CC"/>
              </a:solidFill>
              <a:cs typeface="Arial" charset="0"/>
            </a:endParaRPr>
          </a:p>
        </p:txBody>
      </p:sp>
      <p:sp>
        <p:nvSpPr>
          <p:cNvPr id="10" name="矩形 9"/>
          <p:cNvSpPr/>
          <p:nvPr/>
        </p:nvSpPr>
        <p:spPr>
          <a:xfrm>
            <a:off x="1828800" y="-25063"/>
            <a:ext cx="8382000" cy="830997"/>
          </a:xfrm>
          <a:prstGeom prst="rect">
            <a:avLst/>
          </a:prstGeom>
          <a:noFill/>
        </p:spPr>
        <p:txBody>
          <a:bodyPr wrap="square" lIns="91440" tIns="45720" rIns="91440" bIns="45720">
            <a:spAutoFit/>
          </a:bodyPr>
          <a:lstStyle/>
          <a:p>
            <a:pPr algn="ctr">
              <a:defRPr/>
            </a:pP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一个数据控的中国离婚模型</a:t>
            </a:r>
          </a:p>
        </p:txBody>
      </p:sp>
    </p:spTree>
    <p:extLst>
      <p:ext uri="{BB962C8B-B14F-4D97-AF65-F5344CB8AC3E}">
        <p14:creationId xmlns:p14="http://schemas.microsoft.com/office/powerpoint/2010/main" val="352402524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828800" y="-25063"/>
            <a:ext cx="8382000" cy="830997"/>
          </a:xfrm>
          <a:prstGeom prst="rect">
            <a:avLst/>
          </a:prstGeom>
          <a:noFill/>
        </p:spPr>
        <p:txBody>
          <a:bodyPr wrap="square" lIns="91440" tIns="45720" rIns="91440" bIns="45720">
            <a:spAutoFit/>
          </a:bodyPr>
          <a:lstStyle/>
          <a:p>
            <a:pPr algn="ctr">
              <a:defRPr/>
            </a:pP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高德地图说</a:t>
            </a: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a:t>
            </a:r>
            <a:endPar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649" y="995718"/>
            <a:ext cx="5608715" cy="587727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1196752"/>
            <a:ext cx="7874152" cy="5472608"/>
          </a:xfrm>
          <a:prstGeom prst="rect">
            <a:avLst/>
          </a:prstGeom>
        </p:spPr>
      </p:pic>
    </p:spTree>
    <p:extLst>
      <p:ext uri="{BB962C8B-B14F-4D97-AF65-F5344CB8AC3E}">
        <p14:creationId xmlns:p14="http://schemas.microsoft.com/office/powerpoint/2010/main" val="3013910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828800" y="-25063"/>
            <a:ext cx="8382000" cy="830997"/>
          </a:xfrm>
          <a:prstGeom prst="rect">
            <a:avLst/>
          </a:prstGeom>
          <a:noFill/>
        </p:spPr>
        <p:txBody>
          <a:bodyPr wrap="square" lIns="91440" tIns="45720" rIns="91440" bIns="45720">
            <a:spAutoFit/>
          </a:bodyPr>
          <a:lstStyle/>
          <a:p>
            <a:pPr algn="ctr">
              <a:defRPr/>
            </a:pP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高德地图还说：</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344" y="1035673"/>
            <a:ext cx="7620000" cy="23114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1575134"/>
            <a:ext cx="7620000" cy="27305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838" y="2098174"/>
            <a:ext cx="7620000" cy="35306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7254" y="2970319"/>
            <a:ext cx="7620000" cy="3530600"/>
          </a:xfrm>
          <a:prstGeom prst="rect">
            <a:avLst/>
          </a:prstGeom>
        </p:spPr>
      </p:pic>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9838" y="3824368"/>
            <a:ext cx="7620000" cy="2895600"/>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3674" y="4782929"/>
            <a:ext cx="7620000" cy="2057400"/>
          </a:xfrm>
          <a:prstGeom prst="rect">
            <a:avLst/>
          </a:prstGeom>
        </p:spPr>
      </p:pic>
    </p:spTree>
    <p:extLst>
      <p:ext uri="{BB962C8B-B14F-4D97-AF65-F5344CB8AC3E}">
        <p14:creationId xmlns:p14="http://schemas.microsoft.com/office/powerpoint/2010/main" val="21123025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6" y="116632"/>
            <a:ext cx="7560840" cy="6678742"/>
          </a:xfrm>
          <a:prstGeom prst="rect">
            <a:avLst/>
          </a:prstGeom>
        </p:spPr>
      </p:pic>
    </p:spTree>
    <p:extLst>
      <p:ext uri="{BB962C8B-B14F-4D97-AF65-F5344CB8AC3E}">
        <p14:creationId xmlns:p14="http://schemas.microsoft.com/office/powerpoint/2010/main" val="225884221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pPr>
              <a:defRPr/>
            </a:pPr>
            <a:r>
              <a:rPr lang="zh-CN" altLang="en-US" smtClean="0">
                <a:solidFill>
                  <a:srgbClr val="009999"/>
                </a:solidFill>
              </a:rPr>
              <a:t>第</a:t>
            </a:r>
            <a:fld id="{00A55286-4A29-48AB-A49C-D89DDE977786}" type="slidenum">
              <a:rPr lang="zh-CN" altLang="en-US" smtClean="0">
                <a:solidFill>
                  <a:srgbClr val="009999"/>
                </a:solidFill>
              </a:rPr>
              <a:pPr>
                <a:defRPr/>
              </a:pPr>
              <a:t>36</a:t>
            </a:fld>
            <a:r>
              <a:rPr lang="en-US" altLang="zh-CN" smtClean="0">
                <a:solidFill>
                  <a:srgbClr val="009999"/>
                </a:solidFill>
              </a:rPr>
              <a:t>/22</a:t>
            </a:r>
            <a:r>
              <a:rPr lang="zh-CN" altLang="en-US" smtClean="0">
                <a:solidFill>
                  <a:srgbClr val="009999"/>
                </a:solidFill>
              </a:rPr>
              <a:t>页</a:t>
            </a:r>
            <a:endParaRPr lang="zh-CN" altLang="en-US">
              <a:solidFill>
                <a:srgbClr val="009999"/>
              </a:solidFill>
            </a:endParaRPr>
          </a:p>
        </p:txBody>
      </p:sp>
      <p:pic>
        <p:nvPicPr>
          <p:cNvPr id="4" name="Picture 16" descr="F-Flavor-bipartite.pdf"/>
          <p:cNvPicPr>
            <a:picLocks noChangeAspect="1"/>
          </p:cNvPicPr>
          <p:nvPr/>
        </p:nvPicPr>
        <p:blipFill>
          <a:blip r:embed="rId2"/>
          <a:stretch>
            <a:fillRect/>
          </a:stretch>
        </p:blipFill>
        <p:spPr>
          <a:xfrm>
            <a:off x="1524000" y="1124744"/>
            <a:ext cx="9144000" cy="5760640"/>
          </a:xfrm>
          <a:prstGeom prst="rect">
            <a:avLst/>
          </a:prstGeom>
        </p:spPr>
      </p:pic>
      <p:sp>
        <p:nvSpPr>
          <p:cNvPr id="6" name="矩形 5"/>
          <p:cNvSpPr/>
          <p:nvPr/>
        </p:nvSpPr>
        <p:spPr>
          <a:xfrm>
            <a:off x="1828800" y="-25063"/>
            <a:ext cx="8382000" cy="830997"/>
          </a:xfrm>
          <a:prstGeom prst="rect">
            <a:avLst/>
          </a:prstGeom>
          <a:noFill/>
        </p:spPr>
        <p:txBody>
          <a:bodyPr wrap="square" lIns="91440" tIns="45720" rIns="91440" bIns="45720">
            <a:spAutoFit/>
          </a:bodyPr>
          <a:lstStyle/>
          <a:p>
            <a:pPr algn="ctr">
              <a:defRPr/>
            </a:pP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味觉网络</a:t>
            </a:r>
          </a:p>
        </p:txBody>
      </p:sp>
    </p:spTree>
    <p:extLst>
      <p:ext uri="{BB962C8B-B14F-4D97-AF65-F5344CB8AC3E}">
        <p14:creationId xmlns:p14="http://schemas.microsoft.com/office/powerpoint/2010/main" val="400456948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6" descr="7984399_114608354192_2"/>
          <p:cNvPicPr>
            <a:picLocks noChangeAspect="1" noChangeArrowheads="1"/>
          </p:cNvPicPr>
          <p:nvPr/>
        </p:nvPicPr>
        <p:blipFill>
          <a:blip r:embed="rId2">
            <a:extLst>
              <a:ext uri="{28A0092B-C50C-407E-A947-70E740481C1C}">
                <a14:useLocalDpi xmlns:a14="http://schemas.microsoft.com/office/drawing/2010/main" val="0"/>
              </a:ext>
            </a:extLst>
          </a:blip>
          <a:srcRect t="11087" b="11087"/>
          <a:stretch>
            <a:fillRect/>
          </a:stretch>
        </p:blipFill>
        <p:spPr bwMode="auto">
          <a:xfrm>
            <a:off x="2057400" y="5087938"/>
            <a:ext cx="25146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3c6d55fbb2fb43164c075fd321a4462308f790529822fb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4" y="1600200"/>
            <a:ext cx="2751137"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08f790529822720e440225477bcb0a46f31fbe096a63f383"/>
          <p:cNvPicPr>
            <a:picLocks noChangeAspect="1" noChangeArrowheads="1"/>
          </p:cNvPicPr>
          <p:nvPr/>
        </p:nvPicPr>
        <p:blipFill>
          <a:blip r:embed="rId4">
            <a:extLst>
              <a:ext uri="{28A0092B-C50C-407E-A947-70E740481C1C}">
                <a14:useLocalDpi xmlns:a14="http://schemas.microsoft.com/office/drawing/2010/main" val="0"/>
              </a:ext>
            </a:extLst>
          </a:blip>
          <a:srcRect r="16432" b="15459"/>
          <a:stretch>
            <a:fillRect/>
          </a:stretch>
        </p:blipFill>
        <p:spPr bwMode="auto">
          <a:xfrm>
            <a:off x="2362201" y="1143000"/>
            <a:ext cx="17002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p:nvSpPr>
        <p:spPr bwMode="auto">
          <a:xfrm>
            <a:off x="2438401" y="2895601"/>
            <a:ext cx="19255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华文新魏" panose="02010800040101010101" pitchFamily="2" charset="-122"/>
                <a:ea typeface="华文新魏" panose="02010800040101010101" pitchFamily="2" charset="-122"/>
              </a:rPr>
              <a:t>Kevin Spacey</a:t>
            </a:r>
            <a:endParaRPr lang="zh-CN" altLang="en-US">
              <a:latin typeface="华文新魏" panose="02010800040101010101" pitchFamily="2" charset="-122"/>
              <a:ea typeface="华文新魏" panose="02010800040101010101" pitchFamily="2" charset="-122"/>
            </a:endParaRPr>
          </a:p>
        </p:txBody>
      </p:sp>
      <p:pic>
        <p:nvPicPr>
          <p:cNvPr id="7" name="Picture 10" descr="50da81cb39dbb6fd36b8a29f0924ab18962bd40734fa179b"/>
          <p:cNvPicPr>
            <a:picLocks noChangeAspect="1" noChangeArrowheads="1"/>
          </p:cNvPicPr>
          <p:nvPr/>
        </p:nvPicPr>
        <p:blipFill>
          <a:blip r:embed="rId5">
            <a:extLst>
              <a:ext uri="{28A0092B-C50C-407E-A947-70E740481C1C}">
                <a14:useLocalDpi xmlns:a14="http://schemas.microsoft.com/office/drawing/2010/main" val="0"/>
              </a:ext>
            </a:extLst>
          </a:blip>
          <a:srcRect b="14174"/>
          <a:stretch>
            <a:fillRect/>
          </a:stretch>
        </p:blipFill>
        <p:spPr bwMode="auto">
          <a:xfrm>
            <a:off x="2362200" y="3276600"/>
            <a:ext cx="1752600"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1"/>
          <p:cNvSpPr txBox="1">
            <a:spLocks noChangeArrowheads="1"/>
          </p:cNvSpPr>
          <p:nvPr/>
        </p:nvSpPr>
        <p:spPr bwMode="auto">
          <a:xfrm>
            <a:off x="2457451" y="4953001"/>
            <a:ext cx="21066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华文新魏" panose="02010800040101010101" pitchFamily="2" charset="-122"/>
                <a:ea typeface="华文新魏" panose="02010800040101010101" pitchFamily="2" charset="-122"/>
              </a:rPr>
              <a:t>David Fincher </a:t>
            </a:r>
            <a:endParaRPr lang="zh-CN" altLang="en-US">
              <a:latin typeface="华文新魏" panose="02010800040101010101" pitchFamily="2" charset="-122"/>
              <a:ea typeface="华文新魏" panose="02010800040101010101" pitchFamily="2" charset="-122"/>
            </a:endParaRPr>
          </a:p>
        </p:txBody>
      </p:sp>
      <p:sp>
        <p:nvSpPr>
          <p:cNvPr id="9" name="Text Box 12"/>
          <p:cNvSpPr txBox="1">
            <a:spLocks noChangeArrowheads="1"/>
          </p:cNvSpPr>
          <p:nvPr/>
        </p:nvSpPr>
        <p:spPr bwMode="auto">
          <a:xfrm>
            <a:off x="1981200" y="6118226"/>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华文新魏" panose="02010800040101010101" pitchFamily="2" charset="-122"/>
                <a:ea typeface="华文新魏" panose="02010800040101010101" pitchFamily="2" charset="-122"/>
              </a:rPr>
              <a:t>英国同名小说</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纸牌屋</a:t>
            </a:r>
            <a:r>
              <a:rPr lang="en-US" altLang="zh-CN" dirty="0">
                <a:latin typeface="华文新魏" panose="02010800040101010101" pitchFamily="2" charset="-122"/>
                <a:ea typeface="华文新魏" panose="02010800040101010101" pitchFamily="2" charset="-122"/>
              </a:rPr>
              <a:t>》</a:t>
            </a:r>
          </a:p>
        </p:txBody>
      </p:sp>
      <p:sp>
        <p:nvSpPr>
          <p:cNvPr id="10" name="Text Box 17"/>
          <p:cNvSpPr txBox="1">
            <a:spLocks noChangeArrowheads="1"/>
          </p:cNvSpPr>
          <p:nvPr/>
        </p:nvSpPr>
        <p:spPr bwMode="auto">
          <a:xfrm>
            <a:off x="7032105" y="5661026"/>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华文新魏" panose="02010800040101010101" pitchFamily="2" charset="-122"/>
                <a:ea typeface="华文新魏" panose="02010800040101010101" pitchFamily="2" charset="-122"/>
              </a:rPr>
              <a:t>风靡全球的美剧</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纸牌屋</a:t>
            </a:r>
            <a:r>
              <a:rPr lang="en-US" altLang="zh-CN" dirty="0">
                <a:latin typeface="华文新魏" panose="02010800040101010101" pitchFamily="2" charset="-122"/>
                <a:ea typeface="华文新魏" panose="02010800040101010101" pitchFamily="2" charset="-122"/>
              </a:rPr>
              <a:t>》</a:t>
            </a:r>
          </a:p>
        </p:txBody>
      </p:sp>
      <p:pic>
        <p:nvPicPr>
          <p:cNvPr id="11" name="Picture 21" descr="12232S31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74320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2"/>
          <p:cNvSpPr txBox="1">
            <a:spLocks noChangeArrowheads="1"/>
          </p:cNvSpPr>
          <p:nvPr/>
        </p:nvSpPr>
        <p:spPr bwMode="auto">
          <a:xfrm>
            <a:off x="4727848" y="4357689"/>
            <a:ext cx="26324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华文新魏" panose="02010800040101010101" pitchFamily="2" charset="-122"/>
                <a:ea typeface="华文新魏" panose="02010800040101010101" pitchFamily="2" charset="-122"/>
              </a:rPr>
              <a:t>Netflix</a:t>
            </a:r>
            <a:r>
              <a:rPr lang="zh-CN" altLang="en-US" dirty="0">
                <a:latin typeface="华文新魏" panose="02010800040101010101" pitchFamily="2" charset="-122"/>
                <a:ea typeface="华文新魏" panose="02010800040101010101" pitchFamily="2" charset="-122"/>
              </a:rPr>
              <a:t>大数据分析</a:t>
            </a:r>
          </a:p>
        </p:txBody>
      </p:sp>
      <p:sp>
        <p:nvSpPr>
          <p:cNvPr id="13" name="AutoShape 23"/>
          <p:cNvSpPr>
            <a:spLocks noChangeArrowheads="1"/>
          </p:cNvSpPr>
          <p:nvPr/>
        </p:nvSpPr>
        <p:spPr bwMode="auto">
          <a:xfrm>
            <a:off x="7086600" y="3352800"/>
            <a:ext cx="304800" cy="4572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华文新魏" panose="02010800040101010101" pitchFamily="2" charset="-122"/>
              <a:ea typeface="华文新魏" panose="02010800040101010101" pitchFamily="2" charset="-122"/>
            </a:endParaRPr>
          </a:p>
        </p:txBody>
      </p:sp>
      <p:sp>
        <p:nvSpPr>
          <p:cNvPr id="14" name="Line 24"/>
          <p:cNvSpPr>
            <a:spLocks noChangeShapeType="1"/>
          </p:cNvSpPr>
          <p:nvPr/>
        </p:nvSpPr>
        <p:spPr bwMode="auto">
          <a:xfrm>
            <a:off x="4114800" y="2057400"/>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15" name="Line 25"/>
          <p:cNvSpPr>
            <a:spLocks noChangeShapeType="1"/>
          </p:cNvSpPr>
          <p:nvPr/>
        </p:nvSpPr>
        <p:spPr bwMode="auto">
          <a:xfrm>
            <a:off x="4191000" y="37338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16" name="Line 26"/>
          <p:cNvSpPr>
            <a:spLocks noChangeShapeType="1"/>
          </p:cNvSpPr>
          <p:nvPr/>
        </p:nvSpPr>
        <p:spPr bwMode="auto">
          <a:xfrm flipV="1">
            <a:off x="4191000" y="4267200"/>
            <a:ext cx="53340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17" name="矩形 16"/>
          <p:cNvSpPr/>
          <p:nvPr/>
        </p:nvSpPr>
        <p:spPr>
          <a:xfrm>
            <a:off x="1828800" y="-25063"/>
            <a:ext cx="8382000" cy="830997"/>
          </a:xfrm>
          <a:prstGeom prst="rect">
            <a:avLst/>
          </a:prstGeom>
          <a:noFill/>
        </p:spPr>
        <p:txBody>
          <a:bodyPr wrap="square" lIns="91440" tIns="45720" rIns="91440" bIns="45720">
            <a:spAutoFit/>
          </a:bodyPr>
          <a:lstStyle/>
          <a:p>
            <a:pPr lvl="0" algn="ctr">
              <a:defRPr/>
            </a:pP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兴趣预示市场</a:t>
            </a:r>
          </a:p>
        </p:txBody>
      </p:sp>
    </p:spTree>
    <p:extLst>
      <p:ext uri="{BB962C8B-B14F-4D97-AF65-F5344CB8AC3E}">
        <p14:creationId xmlns:p14="http://schemas.microsoft.com/office/powerpoint/2010/main" val="285526790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0"/>
            <a:ext cx="9144000" cy="923330"/>
          </a:xfrm>
          <a:prstGeom prst="rect">
            <a:avLst/>
          </a:prstGeom>
          <a:noFill/>
        </p:spPr>
        <p:txBody>
          <a:bodyPr wrap="square" lIns="91440" tIns="45720" rIns="91440" bIns="45720">
            <a:spAutoFit/>
          </a:bodyPr>
          <a:lstStyle/>
          <a:p>
            <a:pPr algn="ctr">
              <a:defRPr/>
            </a:pPr>
            <a:r>
              <a:rPr lang="zh-CN" altLang="en-US" sz="54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数据科学家：嗅探相关性</a:t>
            </a:r>
          </a:p>
        </p:txBody>
      </p:sp>
      <p:pic>
        <p:nvPicPr>
          <p:cNvPr id="11" name="Picture 3"/>
          <p:cNvPicPr>
            <a:picLocks noChangeAspect="1" noChangeArrowheads="1"/>
          </p:cNvPicPr>
          <p:nvPr/>
        </p:nvPicPr>
        <p:blipFill>
          <a:blip r:embed="rId2" cstate="print"/>
          <a:srcRect/>
          <a:stretch>
            <a:fillRect/>
          </a:stretch>
        </p:blipFill>
        <p:spPr bwMode="auto">
          <a:xfrm>
            <a:off x="2999656" y="986996"/>
            <a:ext cx="5904656" cy="5390733"/>
          </a:xfrm>
          <a:prstGeom prst="rect">
            <a:avLst/>
          </a:prstGeom>
          <a:noFill/>
          <a:ln w="9525">
            <a:noFill/>
            <a:miter lim="800000"/>
            <a:headEnd/>
            <a:tailEnd/>
          </a:ln>
          <a:effectLst/>
        </p:spPr>
      </p:pic>
      <p:sp>
        <p:nvSpPr>
          <p:cNvPr id="2" name="矩形 1"/>
          <p:cNvSpPr/>
          <p:nvPr/>
        </p:nvSpPr>
        <p:spPr>
          <a:xfrm>
            <a:off x="4653922" y="3359196"/>
            <a:ext cx="2596124" cy="646331"/>
          </a:xfrm>
          <a:prstGeom prst="rect">
            <a:avLst/>
          </a:prstGeom>
        </p:spPr>
        <p:txBody>
          <a:bodyPr wrap="square">
            <a:spAutoFit/>
          </a:bodyPr>
          <a:lstStyle/>
          <a:p>
            <a:pPr algn="ctr">
              <a:defRPr/>
            </a:pPr>
            <a:r>
              <a:rPr lang="zh-CN" altLang="en-US" sz="36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谷歌流感</a:t>
            </a:r>
          </a:p>
        </p:txBody>
      </p:sp>
    </p:spTree>
    <p:extLst>
      <p:ext uri="{BB962C8B-B14F-4D97-AF65-F5344CB8AC3E}">
        <p14:creationId xmlns:p14="http://schemas.microsoft.com/office/powerpoint/2010/main" val="325970966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xcf.cn/tt2/201205/W02012050736198811927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95601" y="980728"/>
            <a:ext cx="7488831" cy="53307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828800" y="-25063"/>
            <a:ext cx="8382000" cy="830997"/>
          </a:xfrm>
          <a:prstGeom prst="rect">
            <a:avLst/>
          </a:prstGeom>
          <a:noFill/>
        </p:spPr>
        <p:txBody>
          <a:bodyPr wrap="square" lIns="91440" tIns="45720" rIns="91440" bIns="45720">
            <a:spAutoFit/>
          </a:bodyPr>
          <a:lstStyle/>
          <a:p>
            <a:pPr lvl="0" algn="ctr">
              <a:defRPr/>
            </a:pP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社交媒体：股市情绪地图</a:t>
            </a:r>
          </a:p>
        </p:txBody>
      </p:sp>
    </p:spTree>
    <p:extLst>
      <p:ext uri="{BB962C8B-B14F-4D97-AF65-F5344CB8AC3E}">
        <p14:creationId xmlns:p14="http://schemas.microsoft.com/office/powerpoint/2010/main" val="419758058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5815" y="0"/>
            <a:ext cx="2620370" cy="6858000"/>
          </a:xfrm>
          <a:prstGeom prst="rect">
            <a:avLst/>
          </a:prstGeom>
        </p:spPr>
      </p:pic>
    </p:spTree>
    <p:extLst>
      <p:ext uri="{BB962C8B-B14F-4D97-AF65-F5344CB8AC3E}">
        <p14:creationId xmlns:p14="http://schemas.microsoft.com/office/powerpoint/2010/main" val="299712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0"/>
            <a:ext cx="9144000" cy="923330"/>
          </a:xfrm>
          <a:prstGeom prst="rect">
            <a:avLst/>
          </a:prstGeom>
          <a:noFill/>
        </p:spPr>
        <p:txBody>
          <a:bodyPr wrap="square" lIns="91440" tIns="45720" rIns="91440" bIns="45720">
            <a:spAutoFit/>
          </a:bodyPr>
          <a:lstStyle/>
          <a:p>
            <a:pPr algn="ctr">
              <a:defRPr/>
            </a:pPr>
            <a:r>
              <a:rPr lang="zh-CN" altLang="en-US" sz="54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理论终结者：相关即规律</a:t>
            </a:r>
          </a:p>
        </p:txBody>
      </p:sp>
      <p:sp>
        <p:nvSpPr>
          <p:cNvPr id="9" name="矩形 8"/>
          <p:cNvSpPr/>
          <p:nvPr/>
        </p:nvSpPr>
        <p:spPr>
          <a:xfrm>
            <a:off x="2856170" y="1107310"/>
            <a:ext cx="6479658" cy="769441"/>
          </a:xfrm>
          <a:prstGeom prst="rect">
            <a:avLst/>
          </a:prstGeom>
        </p:spPr>
        <p:txBody>
          <a:bodyPr wrap="none">
            <a:spAutoFit/>
          </a:bodyPr>
          <a:lstStyle/>
          <a:p>
            <a:pPr algn="ctr">
              <a:defRPr/>
            </a:pPr>
            <a:r>
              <a:rPr lang="zh-CN" altLang="en-US" sz="44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经常刮胡子的男性更长寿</a:t>
            </a:r>
          </a:p>
        </p:txBody>
      </p:sp>
      <p:pic>
        <p:nvPicPr>
          <p:cNvPr id="580610" name="Picture 2" descr="http://e.hiphotos.baidu.com/baike/s%3D228/sign=2759824ef636afc30a0c38678b18eb85/b999a9014c086e063983f0c503087bf40ad1cb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896" y="3011154"/>
            <a:ext cx="4986176" cy="76542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2495600" y="3070702"/>
            <a:ext cx="2533066" cy="646331"/>
          </a:xfrm>
          <a:prstGeom prst="rect">
            <a:avLst/>
          </a:prstGeom>
        </p:spPr>
        <p:txBody>
          <a:bodyPr wrap="none">
            <a:spAutoFit/>
          </a:bodyPr>
          <a:lstStyle/>
          <a:p>
            <a:pPr algn="ctr">
              <a:defRPr/>
            </a:pPr>
            <a:r>
              <a:rPr lang="zh-CN" altLang="en-US" sz="36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巴尔末公式</a:t>
            </a:r>
          </a:p>
        </p:txBody>
      </p:sp>
      <p:sp>
        <p:nvSpPr>
          <p:cNvPr id="6" name="矩形 5"/>
          <p:cNvSpPr/>
          <p:nvPr/>
        </p:nvSpPr>
        <p:spPr>
          <a:xfrm>
            <a:off x="4871864" y="4221089"/>
            <a:ext cx="2533066" cy="646331"/>
          </a:xfrm>
          <a:prstGeom prst="rect">
            <a:avLst/>
          </a:prstGeom>
        </p:spPr>
        <p:txBody>
          <a:bodyPr wrap="none">
            <a:spAutoFit/>
          </a:bodyPr>
          <a:lstStyle/>
          <a:p>
            <a:pPr algn="ctr">
              <a:defRPr/>
            </a:pPr>
            <a:r>
              <a:rPr lang="zh-CN" altLang="en-US" sz="36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普朗克公式</a:t>
            </a:r>
          </a:p>
        </p:txBody>
      </p:sp>
      <p:sp>
        <p:nvSpPr>
          <p:cNvPr id="7" name="矩形 6"/>
          <p:cNvSpPr/>
          <p:nvPr/>
        </p:nvSpPr>
        <p:spPr>
          <a:xfrm>
            <a:off x="4779437" y="5158934"/>
            <a:ext cx="3002746" cy="646331"/>
          </a:xfrm>
          <a:prstGeom prst="rect">
            <a:avLst/>
          </a:prstGeom>
        </p:spPr>
        <p:txBody>
          <a:bodyPr wrap="none">
            <a:spAutoFit/>
          </a:bodyPr>
          <a:lstStyle/>
          <a:p>
            <a:pPr algn="ctr">
              <a:defRPr/>
            </a:pPr>
            <a:r>
              <a:rPr lang="zh-CN" altLang="en-US" sz="36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开普勒三定律</a:t>
            </a:r>
          </a:p>
        </p:txBody>
      </p:sp>
      <p:sp>
        <p:nvSpPr>
          <p:cNvPr id="11" name="矩形 10"/>
          <p:cNvSpPr/>
          <p:nvPr/>
        </p:nvSpPr>
        <p:spPr>
          <a:xfrm>
            <a:off x="2886904" y="2011488"/>
            <a:ext cx="6593472" cy="769441"/>
          </a:xfrm>
          <a:prstGeom prst="rect">
            <a:avLst/>
          </a:prstGeom>
        </p:spPr>
        <p:txBody>
          <a:bodyPr wrap="none">
            <a:spAutoFit/>
          </a:bodyPr>
          <a:lstStyle/>
          <a:p>
            <a:pPr algn="ctr">
              <a:defRPr/>
            </a:pPr>
            <a:r>
              <a:rPr lang="zh-CN" altLang="en-US" sz="44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啤酒与尿布    车锁与坐垫</a:t>
            </a:r>
          </a:p>
        </p:txBody>
      </p:sp>
    </p:spTree>
    <p:extLst>
      <p:ext uri="{BB962C8B-B14F-4D97-AF65-F5344CB8AC3E}">
        <p14:creationId xmlns:p14="http://schemas.microsoft.com/office/powerpoint/2010/main" val="241756025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0"/>
            <a:ext cx="9144000" cy="923330"/>
          </a:xfrm>
          <a:prstGeom prst="rect">
            <a:avLst/>
          </a:prstGeom>
          <a:noFill/>
        </p:spPr>
        <p:txBody>
          <a:bodyPr wrap="square" lIns="91440" tIns="45720" rIns="91440" bIns="45720">
            <a:spAutoFit/>
          </a:bodyPr>
          <a:lstStyle/>
          <a:p>
            <a:pPr algn="ctr">
              <a:defRPr/>
            </a:pPr>
            <a:r>
              <a:rPr lang="zh-CN" altLang="en-US" sz="54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然并卵：桂冠属于因果律</a:t>
            </a:r>
          </a:p>
        </p:txBody>
      </p:sp>
      <p:sp>
        <p:nvSpPr>
          <p:cNvPr id="9" name="矩形 8"/>
          <p:cNvSpPr/>
          <p:nvPr/>
        </p:nvSpPr>
        <p:spPr>
          <a:xfrm>
            <a:off x="3142308" y="1107310"/>
            <a:ext cx="5907386" cy="769441"/>
          </a:xfrm>
          <a:prstGeom prst="rect">
            <a:avLst/>
          </a:prstGeom>
        </p:spPr>
        <p:txBody>
          <a:bodyPr wrap="none">
            <a:spAutoFit/>
          </a:bodyPr>
          <a:lstStyle/>
          <a:p>
            <a:pPr algn="ctr">
              <a:defRPr/>
            </a:pPr>
            <a:r>
              <a:rPr lang="zh-CN" altLang="en-US" sz="44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相关性知识是沙漠之塔</a:t>
            </a:r>
          </a:p>
        </p:txBody>
      </p:sp>
      <p:sp>
        <p:nvSpPr>
          <p:cNvPr id="10" name="矩形 9"/>
          <p:cNvSpPr/>
          <p:nvPr/>
        </p:nvSpPr>
        <p:spPr>
          <a:xfrm>
            <a:off x="4013427" y="3647086"/>
            <a:ext cx="4224234" cy="646331"/>
          </a:xfrm>
          <a:prstGeom prst="rect">
            <a:avLst/>
          </a:prstGeom>
        </p:spPr>
        <p:txBody>
          <a:bodyPr wrap="none">
            <a:spAutoFit/>
          </a:bodyPr>
          <a:lstStyle/>
          <a:p>
            <a:pPr algn="ctr">
              <a:defRPr/>
            </a:pPr>
            <a:r>
              <a:rPr lang="zh-CN" altLang="en-US" sz="36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爱因斯坦  光电效应</a:t>
            </a:r>
          </a:p>
        </p:txBody>
      </p:sp>
      <p:sp>
        <p:nvSpPr>
          <p:cNvPr id="6" name="矩形 5"/>
          <p:cNvSpPr/>
          <p:nvPr/>
        </p:nvSpPr>
        <p:spPr>
          <a:xfrm>
            <a:off x="3983883" y="2636913"/>
            <a:ext cx="4224234" cy="646331"/>
          </a:xfrm>
          <a:prstGeom prst="rect">
            <a:avLst/>
          </a:prstGeom>
        </p:spPr>
        <p:txBody>
          <a:bodyPr wrap="none">
            <a:spAutoFit/>
          </a:bodyPr>
          <a:lstStyle/>
          <a:p>
            <a:pPr algn="ctr">
              <a:defRPr/>
            </a:pPr>
            <a:r>
              <a:rPr lang="zh-CN" altLang="en-US" sz="36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波尔  原子轨道模型</a:t>
            </a:r>
          </a:p>
        </p:txBody>
      </p:sp>
      <p:sp>
        <p:nvSpPr>
          <p:cNvPr id="7" name="矩形 6"/>
          <p:cNvSpPr/>
          <p:nvPr/>
        </p:nvSpPr>
        <p:spPr>
          <a:xfrm>
            <a:off x="3642871" y="4657260"/>
            <a:ext cx="5166799" cy="646331"/>
          </a:xfrm>
          <a:prstGeom prst="rect">
            <a:avLst/>
          </a:prstGeom>
        </p:spPr>
        <p:txBody>
          <a:bodyPr wrap="none">
            <a:spAutoFit/>
          </a:bodyPr>
          <a:lstStyle/>
          <a:p>
            <a:pPr algn="ctr">
              <a:defRPr/>
            </a:pPr>
            <a:r>
              <a:rPr lang="zh-CN" altLang="en-US" sz="36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牛顿  从潮汐到万有引力</a:t>
            </a:r>
          </a:p>
        </p:txBody>
      </p:sp>
    </p:spTree>
    <p:extLst>
      <p:ext uri="{BB962C8B-B14F-4D97-AF65-F5344CB8AC3E}">
        <p14:creationId xmlns:p14="http://schemas.microsoft.com/office/powerpoint/2010/main" val="189674130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39280"/>
            <a:ext cx="9144000" cy="769441"/>
          </a:xfrm>
          <a:prstGeom prst="rect">
            <a:avLst/>
          </a:prstGeom>
          <a:noFill/>
        </p:spPr>
        <p:txBody>
          <a:bodyPr wrap="square" lIns="91440" tIns="45720" rIns="91440" bIns="45720">
            <a:spAutoFit/>
          </a:bodyPr>
          <a:lstStyle/>
          <a:p>
            <a:pPr algn="ctr">
              <a:defRPr/>
            </a:pPr>
            <a:r>
              <a:rPr lang="zh-CN" altLang="en-US" sz="44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数据交易：他山之石，可以攻玉</a:t>
            </a:r>
          </a:p>
        </p:txBody>
      </p:sp>
      <p:sp>
        <p:nvSpPr>
          <p:cNvPr id="6" name="矩形 5"/>
          <p:cNvSpPr/>
          <p:nvPr/>
        </p:nvSpPr>
        <p:spPr>
          <a:xfrm>
            <a:off x="1703512" y="1124745"/>
            <a:ext cx="8820472" cy="526297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just">
              <a:lnSpc>
                <a:spcPct val="150000"/>
              </a:lnSpc>
              <a:buFont typeface="Wingdings" pitchFamily="2" charset="2"/>
              <a:buChar char="Ø"/>
            </a:pPr>
            <a:r>
              <a:rPr kumimoji="0" lang="zh-CN" altLang="en-US" sz="3200" b="1" spc="50" dirty="0">
                <a:ln w="11430"/>
                <a:solidFill>
                  <a:srgbClr val="800080"/>
                </a:solidFill>
                <a:latin typeface="华文新魏" pitchFamily="2" charset="-122"/>
                <a:ea typeface="华文新魏" pitchFamily="2" charset="-122"/>
                <a:cs typeface="Arial" charset="0"/>
              </a:rPr>
              <a:t>孕妇信息卖给婴幼儿保健品公司</a:t>
            </a:r>
            <a:endParaRPr kumimoji="0" lang="en-US" altLang="zh-CN" sz="3200" b="1" spc="50" dirty="0">
              <a:ln w="11430"/>
              <a:solidFill>
                <a:srgbClr val="800080"/>
              </a:solidFill>
              <a:latin typeface="华文新魏" pitchFamily="2" charset="-122"/>
              <a:ea typeface="华文新魏" pitchFamily="2" charset="-122"/>
              <a:cs typeface="Arial" charset="0"/>
            </a:endParaRPr>
          </a:p>
          <a:p>
            <a:pPr algn="just">
              <a:lnSpc>
                <a:spcPct val="150000"/>
              </a:lnSpc>
              <a:buFont typeface="Wingdings" pitchFamily="2" charset="2"/>
              <a:buChar char="Ø"/>
            </a:pPr>
            <a:r>
              <a:rPr kumimoji="0" lang="zh-CN" altLang="en-US" sz="3200" b="1" spc="50" dirty="0">
                <a:ln w="11430"/>
                <a:solidFill>
                  <a:srgbClr val="800080"/>
                </a:solidFill>
                <a:latin typeface="华文新魏" pitchFamily="2" charset="-122"/>
                <a:ea typeface="华文新魏" pitchFamily="2" charset="-122"/>
                <a:cs typeface="Arial" charset="0"/>
              </a:rPr>
              <a:t>体检信息卖给医药公司</a:t>
            </a:r>
            <a:endParaRPr kumimoji="0" lang="en-US" altLang="zh-CN" sz="3200" b="1" spc="50" dirty="0">
              <a:ln w="11430"/>
              <a:solidFill>
                <a:srgbClr val="800080"/>
              </a:solidFill>
              <a:latin typeface="华文新魏" pitchFamily="2" charset="-122"/>
              <a:ea typeface="华文新魏" pitchFamily="2" charset="-122"/>
              <a:cs typeface="Arial" charset="0"/>
            </a:endParaRPr>
          </a:p>
          <a:p>
            <a:pPr algn="just">
              <a:lnSpc>
                <a:spcPct val="150000"/>
              </a:lnSpc>
              <a:buFont typeface="Wingdings" pitchFamily="2" charset="2"/>
              <a:buChar char="Ø"/>
            </a:pPr>
            <a:r>
              <a:rPr kumimoji="0" lang="zh-CN" altLang="en-US" sz="3200" b="1" spc="50" dirty="0">
                <a:ln w="11430"/>
                <a:solidFill>
                  <a:srgbClr val="800080"/>
                </a:solidFill>
                <a:latin typeface="华文新魏" pitchFamily="2" charset="-122"/>
                <a:ea typeface="华文新魏" pitchFamily="2" charset="-122"/>
                <a:cs typeface="Arial" charset="0"/>
              </a:rPr>
              <a:t>交通事故信息提供给汽车厂商和保险公司</a:t>
            </a:r>
            <a:endParaRPr kumimoji="0" lang="en-US" altLang="zh-CN" sz="3200" b="1" spc="50" dirty="0">
              <a:ln w="11430"/>
              <a:solidFill>
                <a:srgbClr val="800080"/>
              </a:solidFill>
              <a:latin typeface="华文新魏" pitchFamily="2" charset="-122"/>
              <a:ea typeface="华文新魏" pitchFamily="2" charset="-122"/>
              <a:cs typeface="Arial" charset="0"/>
            </a:endParaRPr>
          </a:p>
          <a:p>
            <a:pPr algn="just">
              <a:lnSpc>
                <a:spcPct val="150000"/>
              </a:lnSpc>
              <a:buFont typeface="Wingdings" pitchFamily="2" charset="2"/>
              <a:buChar char="Ø"/>
            </a:pPr>
            <a:r>
              <a:rPr kumimoji="0" lang="zh-CN" altLang="en-US" sz="3200" b="1" spc="50" dirty="0">
                <a:ln w="11430"/>
                <a:solidFill>
                  <a:srgbClr val="800080"/>
                </a:solidFill>
                <a:latin typeface="华文新魏" pitchFamily="2" charset="-122"/>
                <a:ea typeface="华文新魏" pitchFamily="2" charset="-122"/>
                <a:cs typeface="Arial" charset="0"/>
              </a:rPr>
              <a:t>基于校园卡消费定向发放补贴</a:t>
            </a:r>
            <a:endParaRPr kumimoji="0" lang="en-US" altLang="zh-CN" sz="3200" b="1" spc="50" dirty="0">
              <a:ln w="11430"/>
              <a:solidFill>
                <a:srgbClr val="800080"/>
              </a:solidFill>
              <a:latin typeface="华文新魏" pitchFamily="2" charset="-122"/>
              <a:ea typeface="华文新魏" pitchFamily="2" charset="-122"/>
              <a:cs typeface="Arial" charset="0"/>
            </a:endParaRPr>
          </a:p>
          <a:p>
            <a:pPr algn="just">
              <a:lnSpc>
                <a:spcPct val="150000"/>
              </a:lnSpc>
              <a:buFont typeface="Wingdings" pitchFamily="2" charset="2"/>
              <a:buChar char="Ø"/>
            </a:pPr>
            <a:r>
              <a:rPr kumimoji="0" lang="zh-CN" altLang="en-US" sz="3200" b="1" spc="50" dirty="0">
                <a:ln w="11430"/>
                <a:solidFill>
                  <a:srgbClr val="800080"/>
                </a:solidFill>
                <a:latin typeface="华文新魏" pitchFamily="2" charset="-122"/>
                <a:ea typeface="华文新魏" pitchFamily="2" charset="-122"/>
                <a:cs typeface="Arial" charset="0"/>
              </a:rPr>
              <a:t>基于公交卡乘车信息发掘通勤模式</a:t>
            </a:r>
            <a:endParaRPr kumimoji="0" lang="en-US" altLang="zh-CN" sz="3200" b="1" spc="50" dirty="0">
              <a:ln w="11430"/>
              <a:solidFill>
                <a:srgbClr val="800080"/>
              </a:solidFill>
              <a:latin typeface="华文新魏" pitchFamily="2" charset="-122"/>
              <a:ea typeface="华文新魏" pitchFamily="2" charset="-122"/>
              <a:cs typeface="Arial" charset="0"/>
            </a:endParaRPr>
          </a:p>
          <a:p>
            <a:pPr algn="just">
              <a:lnSpc>
                <a:spcPct val="150000"/>
              </a:lnSpc>
              <a:buFont typeface="Wingdings" pitchFamily="2" charset="2"/>
              <a:buChar char="Ø"/>
            </a:pPr>
            <a:r>
              <a:rPr kumimoji="0" lang="zh-CN" altLang="en-US" sz="3200" b="1" spc="50" dirty="0">
                <a:ln w="11430"/>
                <a:solidFill>
                  <a:srgbClr val="800080"/>
                </a:solidFill>
                <a:latin typeface="华文新魏" pitchFamily="2" charset="-122"/>
                <a:ea typeface="华文新魏" pitchFamily="2" charset="-122"/>
                <a:cs typeface="Arial" charset="0"/>
              </a:rPr>
              <a:t>数据废气：谷歌拼写检查，</a:t>
            </a:r>
            <a:r>
              <a:rPr kumimoji="0" lang="en-US" altLang="zh-CN" sz="3200" b="1" spc="50" dirty="0">
                <a:ln w="11430"/>
                <a:solidFill>
                  <a:srgbClr val="800080"/>
                </a:solidFill>
                <a:latin typeface="华文新魏" pitchFamily="2" charset="-122"/>
                <a:ea typeface="华文新魏" pitchFamily="2" charset="-122"/>
                <a:cs typeface="Arial" charset="0"/>
              </a:rPr>
              <a:t>Coursera</a:t>
            </a:r>
            <a:r>
              <a:rPr kumimoji="0" lang="zh-CN" altLang="en-US" sz="3200" b="1" spc="50" dirty="0">
                <a:ln w="11430"/>
                <a:solidFill>
                  <a:srgbClr val="800080"/>
                </a:solidFill>
                <a:latin typeface="华文新魏" pitchFamily="2" charset="-122"/>
                <a:ea typeface="华文新魏" pitchFamily="2" charset="-122"/>
                <a:cs typeface="Arial" charset="0"/>
              </a:rPr>
              <a:t>错误成因分析，</a:t>
            </a:r>
            <a:r>
              <a:rPr kumimoji="0" lang="en-US" altLang="zh-CN" sz="3200" b="1" spc="50" dirty="0" err="1">
                <a:ln w="11430"/>
                <a:solidFill>
                  <a:srgbClr val="800080"/>
                </a:solidFill>
                <a:latin typeface="华文新魏" pitchFamily="2" charset="-122"/>
                <a:ea typeface="华文新魏" pitchFamily="2" charset="-122"/>
                <a:cs typeface="Arial" charset="0"/>
              </a:rPr>
              <a:t>ReCaptcha</a:t>
            </a:r>
            <a:r>
              <a:rPr kumimoji="0" lang="zh-CN" altLang="en-US" sz="3200" b="1" spc="50" dirty="0">
                <a:ln w="11430"/>
                <a:solidFill>
                  <a:srgbClr val="800080"/>
                </a:solidFill>
                <a:latin typeface="华文新魏" pitchFamily="2" charset="-122"/>
                <a:ea typeface="华文新魏" pitchFamily="2" charset="-122"/>
                <a:cs typeface="Arial" charset="0"/>
              </a:rPr>
              <a:t>验证码，点击流，电子阅读</a:t>
            </a:r>
            <a:endParaRPr kumimoji="0" lang="en-US" altLang="zh-CN" sz="3200" b="1" spc="50" dirty="0">
              <a:ln w="11430"/>
              <a:solidFill>
                <a:srgbClr val="800080"/>
              </a:solidFill>
              <a:latin typeface="华文新魏" pitchFamily="2" charset="-122"/>
              <a:ea typeface="华文新魏" pitchFamily="2" charset="-122"/>
              <a:cs typeface="Arial" charset="0"/>
            </a:endParaRPr>
          </a:p>
        </p:txBody>
      </p:sp>
    </p:spTree>
    <p:extLst>
      <p:ext uri="{BB962C8B-B14F-4D97-AF65-F5344CB8AC3E}">
        <p14:creationId xmlns:p14="http://schemas.microsoft.com/office/powerpoint/2010/main" val="363686640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16633"/>
            <a:ext cx="9144000" cy="769441"/>
          </a:xfrm>
          <a:prstGeom prst="rect">
            <a:avLst/>
          </a:prstGeom>
          <a:noFill/>
        </p:spPr>
        <p:txBody>
          <a:bodyPr wrap="square" lIns="91440" tIns="45720" rIns="91440" bIns="45720">
            <a:spAutoFit/>
          </a:bodyPr>
          <a:lstStyle/>
          <a:p>
            <a:pPr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全量计算   摈弃偏见</a:t>
            </a:r>
          </a:p>
        </p:txBody>
      </p:sp>
      <p:sp>
        <p:nvSpPr>
          <p:cNvPr id="6" name="矩形 5"/>
          <p:cNvSpPr/>
          <p:nvPr/>
        </p:nvSpPr>
        <p:spPr>
          <a:xfrm>
            <a:off x="1703512" y="980729"/>
            <a:ext cx="8820472" cy="526297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just">
              <a:lnSpc>
                <a:spcPct val="150000"/>
              </a:lnSpc>
              <a:buFont typeface="Wingdings" pitchFamily="2" charset="2"/>
              <a:buChar char="Ø"/>
            </a:pPr>
            <a:r>
              <a:rPr kumimoji="0" lang="zh-CN" altLang="en-US" sz="3200" spc="50" dirty="0">
                <a:ln w="11430"/>
                <a:solidFill>
                  <a:srgbClr val="800080"/>
                </a:solidFill>
                <a:latin typeface="华文新魏" pitchFamily="2" charset="-122"/>
                <a:ea typeface="华文新魏" pitchFamily="2" charset="-122"/>
                <a:cs typeface="Arial" charset="0"/>
              </a:rPr>
              <a:t>谎言  该死的谎言 统计数字</a:t>
            </a:r>
            <a:endParaRPr kumimoji="0" lang="en-US" altLang="zh-CN" sz="3200" spc="50" dirty="0">
              <a:ln w="11430"/>
              <a:solidFill>
                <a:srgbClr val="800080"/>
              </a:solidFill>
              <a:latin typeface="华文新魏" pitchFamily="2" charset="-122"/>
              <a:ea typeface="华文新魏" pitchFamily="2" charset="-122"/>
              <a:cs typeface="Arial" charset="0"/>
            </a:endParaRPr>
          </a:p>
          <a:p>
            <a:pPr algn="just">
              <a:lnSpc>
                <a:spcPct val="150000"/>
              </a:lnSpc>
              <a:buFont typeface="Wingdings" pitchFamily="2" charset="2"/>
              <a:buChar char="Ø"/>
            </a:pPr>
            <a:r>
              <a:rPr kumimoji="0" lang="zh-CN" altLang="en-US" sz="3200" spc="50" dirty="0">
                <a:ln w="11430"/>
                <a:solidFill>
                  <a:srgbClr val="800080"/>
                </a:solidFill>
                <a:latin typeface="华文新魏" pitchFamily="2" charset="-122"/>
                <a:ea typeface="华文新魏" pitchFamily="2" charset="-122"/>
                <a:cs typeface="Arial" charset="0"/>
              </a:rPr>
              <a:t>统计陷阱：采样随机性难以保证</a:t>
            </a:r>
            <a:endParaRPr kumimoji="0" lang="en-US" altLang="zh-CN" sz="3200" spc="50" dirty="0">
              <a:ln w="11430"/>
              <a:solidFill>
                <a:srgbClr val="800080"/>
              </a:solidFill>
              <a:latin typeface="华文新魏" pitchFamily="2" charset="-122"/>
              <a:ea typeface="华文新魏" pitchFamily="2" charset="-122"/>
              <a:cs typeface="Arial" charset="0"/>
            </a:endParaRPr>
          </a:p>
          <a:p>
            <a:pPr algn="just">
              <a:lnSpc>
                <a:spcPct val="150000"/>
              </a:lnSpc>
              <a:buFont typeface="Wingdings" pitchFamily="2" charset="2"/>
              <a:buChar char="Ø"/>
            </a:pPr>
            <a:r>
              <a:rPr kumimoji="0" lang="zh-CN" altLang="en-US" sz="3200" spc="50" dirty="0">
                <a:ln w="11430"/>
                <a:solidFill>
                  <a:srgbClr val="800080"/>
                </a:solidFill>
                <a:latin typeface="华文新魏" pitchFamily="2" charset="-122"/>
                <a:ea typeface="华文新魏" pitchFamily="2" charset="-122"/>
                <a:cs typeface="Arial" charset="0"/>
              </a:rPr>
              <a:t>群体越大，智慧越高</a:t>
            </a:r>
            <a:endParaRPr kumimoji="0" lang="en-US" altLang="zh-CN" sz="3200" spc="50" dirty="0">
              <a:ln w="11430"/>
              <a:solidFill>
                <a:srgbClr val="800080"/>
              </a:solidFill>
              <a:latin typeface="华文新魏" pitchFamily="2" charset="-122"/>
              <a:ea typeface="华文新魏" pitchFamily="2" charset="-122"/>
              <a:cs typeface="Arial" charset="0"/>
            </a:endParaRPr>
          </a:p>
          <a:p>
            <a:pPr lvl="1" algn="just">
              <a:lnSpc>
                <a:spcPct val="150000"/>
              </a:lnSpc>
              <a:buFont typeface="Wingdings" pitchFamily="2" charset="2"/>
              <a:buChar char="Ø"/>
            </a:pPr>
            <a:r>
              <a:rPr kumimoji="0" lang="zh-CN" altLang="en-US" spc="50" dirty="0">
                <a:ln w="11430"/>
                <a:solidFill>
                  <a:srgbClr val="800080"/>
                </a:solidFill>
                <a:latin typeface="华文新魏" pitchFamily="2" charset="-122"/>
                <a:ea typeface="华文新魏" pitchFamily="2" charset="-122"/>
                <a:cs typeface="Arial" charset="0"/>
              </a:rPr>
              <a:t>消除估值偏差：每个人的估计包括信息和误差两部分，而误差会被彼此抵消掉</a:t>
            </a:r>
          </a:p>
          <a:p>
            <a:pPr lvl="1" algn="just">
              <a:lnSpc>
                <a:spcPct val="150000"/>
              </a:lnSpc>
              <a:buFont typeface="Wingdings" pitchFamily="2" charset="2"/>
              <a:buChar char="Ø"/>
            </a:pPr>
            <a:r>
              <a:rPr kumimoji="0" lang="zh-CN" altLang="en-US" spc="50" dirty="0">
                <a:ln w="11430"/>
                <a:solidFill>
                  <a:srgbClr val="800080"/>
                </a:solidFill>
                <a:latin typeface="华文新魏" pitchFamily="2" charset="-122"/>
                <a:ea typeface="华文新魏" pitchFamily="2" charset="-122"/>
                <a:cs typeface="Arial" charset="0"/>
              </a:rPr>
              <a:t>消除偏好歧见：不同人的偏好不同，平均结果反映的是大多数人的偏好函数</a:t>
            </a:r>
          </a:p>
          <a:p>
            <a:pPr algn="just">
              <a:lnSpc>
                <a:spcPct val="150000"/>
              </a:lnSpc>
              <a:buFont typeface="Wingdings" pitchFamily="2" charset="2"/>
              <a:buChar char="Ø"/>
            </a:pPr>
            <a:r>
              <a:rPr kumimoji="0" lang="zh-CN" altLang="en-US" sz="3200" spc="50" dirty="0">
                <a:ln w="11430"/>
                <a:solidFill>
                  <a:srgbClr val="800080"/>
                </a:solidFill>
                <a:latin typeface="华文新魏" pitchFamily="2" charset="-122"/>
                <a:ea typeface="华文新魏" pitchFamily="2" charset="-122"/>
                <a:cs typeface="Arial" charset="0"/>
              </a:rPr>
              <a:t>群体智慧的前提：独立决策</a:t>
            </a:r>
            <a:endParaRPr kumimoji="0" lang="en-US" altLang="zh-CN" sz="3200" spc="50" dirty="0">
              <a:ln w="11430"/>
              <a:solidFill>
                <a:srgbClr val="800080"/>
              </a:solidFill>
              <a:latin typeface="华文新魏" pitchFamily="2" charset="-122"/>
              <a:ea typeface="华文新魏" pitchFamily="2" charset="-122"/>
              <a:cs typeface="Arial" charset="0"/>
            </a:endParaRPr>
          </a:p>
        </p:txBody>
      </p:sp>
    </p:spTree>
    <p:extLst>
      <p:ext uri="{BB962C8B-B14F-4D97-AF65-F5344CB8AC3E}">
        <p14:creationId xmlns:p14="http://schemas.microsoft.com/office/powerpoint/2010/main" val="211501975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50000"/>
              </a:lnSpc>
            </a:pPr>
            <a:r>
              <a:rPr lang="zh-CN" altLang="en-US" dirty="0" smtClean="0">
                <a:solidFill>
                  <a:srgbClr val="FF0000"/>
                </a:solidFill>
              </a:rPr>
              <a:t>高尔顿“猜测牛的体重”</a:t>
            </a:r>
            <a:r>
              <a:rPr lang="zh-CN" altLang="en-US" dirty="0" smtClean="0"/>
              <a:t>比赛，一共</a:t>
            </a:r>
            <a:r>
              <a:rPr lang="zh-CN" altLang="en-US" dirty="0"/>
              <a:t>有</a:t>
            </a:r>
            <a:r>
              <a:rPr lang="en-US" altLang="zh-CN" dirty="0"/>
              <a:t>800</a:t>
            </a:r>
            <a:r>
              <a:rPr lang="zh-CN" altLang="en-US" dirty="0"/>
              <a:t>个人想碰碰运气</a:t>
            </a:r>
            <a:r>
              <a:rPr lang="zh-CN" altLang="en-US" dirty="0" smtClean="0"/>
              <a:t>， 有屠夫也有外行 </a:t>
            </a:r>
            <a:endParaRPr lang="en-US" altLang="zh-CN" dirty="0" smtClean="0"/>
          </a:p>
          <a:p>
            <a:pPr>
              <a:lnSpc>
                <a:spcPct val="150000"/>
              </a:lnSpc>
            </a:pPr>
            <a:r>
              <a:rPr lang="zh-CN" altLang="en-US" dirty="0" smtClean="0"/>
              <a:t>群体</a:t>
            </a:r>
            <a:r>
              <a:rPr lang="zh-CN" altLang="en-US" dirty="0"/>
              <a:t>猜测</a:t>
            </a:r>
            <a:r>
              <a:rPr lang="zh-CN" altLang="en-US" dirty="0" smtClean="0"/>
              <a:t>的</a:t>
            </a:r>
            <a:r>
              <a:rPr lang="zh-CN" altLang="en-US" dirty="0" smtClean="0">
                <a:solidFill>
                  <a:srgbClr val="FF0000"/>
                </a:solidFill>
              </a:rPr>
              <a:t>中位数</a:t>
            </a:r>
            <a:r>
              <a:rPr lang="zh-CN" altLang="en-US" dirty="0" smtClean="0"/>
              <a:t>是</a:t>
            </a:r>
            <a:r>
              <a:rPr lang="en-US" altLang="zh-CN" dirty="0" smtClean="0"/>
              <a:t>1207</a:t>
            </a:r>
            <a:r>
              <a:rPr lang="zh-CN" altLang="en-US" dirty="0" smtClean="0"/>
              <a:t>，实际重量</a:t>
            </a:r>
            <a:r>
              <a:rPr lang="en-US" altLang="zh-CN" dirty="0" smtClean="0"/>
              <a:t>1198</a:t>
            </a:r>
          </a:p>
          <a:p>
            <a:pPr>
              <a:lnSpc>
                <a:spcPct val="150000"/>
              </a:lnSpc>
            </a:pPr>
            <a:r>
              <a:rPr lang="zh-CN" altLang="en-US" dirty="0"/>
              <a:t>谁为挑战者号的爆炸背锅</a:t>
            </a:r>
            <a:r>
              <a:rPr lang="zh-CN" altLang="en-US" dirty="0" smtClean="0"/>
              <a:t>？</a:t>
            </a:r>
            <a:endParaRPr lang="en-US" altLang="zh-CN" dirty="0" smtClean="0"/>
          </a:p>
          <a:p>
            <a:pPr>
              <a:lnSpc>
                <a:spcPct val="150000"/>
              </a:lnSpc>
            </a:pPr>
            <a:r>
              <a:rPr lang="zh-CN" altLang="en-US" dirty="0"/>
              <a:t>追踪天蝎号</a:t>
            </a:r>
            <a:r>
              <a:rPr lang="zh-CN" altLang="en-US" dirty="0" smtClean="0"/>
              <a:t>潜艇</a:t>
            </a:r>
            <a:endParaRPr lang="en-US" altLang="zh-CN" dirty="0" smtClean="0"/>
          </a:p>
          <a:p>
            <a:pPr>
              <a:lnSpc>
                <a:spcPct val="150000"/>
              </a:lnSpc>
            </a:pPr>
            <a:endParaRPr lang="zh-CN" altLang="en-US" dirty="0"/>
          </a:p>
        </p:txBody>
      </p:sp>
      <p:sp>
        <p:nvSpPr>
          <p:cNvPr id="4" name="矩形 3"/>
          <p:cNvSpPr/>
          <p:nvPr/>
        </p:nvSpPr>
        <p:spPr>
          <a:xfrm>
            <a:off x="1524000" y="116633"/>
            <a:ext cx="9144000" cy="769441"/>
          </a:xfrm>
          <a:prstGeom prst="rect">
            <a:avLst/>
          </a:prstGeom>
          <a:noFill/>
        </p:spPr>
        <p:txBody>
          <a:bodyPr wrap="square" lIns="91440" tIns="45720" rIns="91440" bIns="45720">
            <a:spAutoFit/>
          </a:bodyPr>
          <a:lstStyle/>
          <a:p>
            <a:pPr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群体智慧：三个臭皮匠顶个诸葛亮</a:t>
            </a:r>
          </a:p>
        </p:txBody>
      </p:sp>
    </p:spTree>
    <p:extLst>
      <p:ext uri="{BB962C8B-B14F-4D97-AF65-F5344CB8AC3E}">
        <p14:creationId xmlns:p14="http://schemas.microsoft.com/office/powerpoint/2010/main" val="196953285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50000"/>
              </a:lnSpc>
            </a:pPr>
            <a:r>
              <a:rPr lang="zh-CN" altLang="en-US" dirty="0" smtClean="0"/>
              <a:t>谁是下届美国总统？</a:t>
            </a:r>
            <a:endParaRPr lang="en-US" altLang="zh-CN" dirty="0" smtClean="0"/>
          </a:p>
          <a:p>
            <a:pPr>
              <a:lnSpc>
                <a:spcPct val="150000"/>
              </a:lnSpc>
            </a:pPr>
            <a:r>
              <a:rPr lang="zh-CN" altLang="en-US" dirty="0" smtClean="0"/>
              <a:t>调整盘口，谁会赢得比赛？</a:t>
            </a:r>
            <a:endParaRPr lang="en-US" altLang="zh-CN" dirty="0" smtClean="0"/>
          </a:p>
          <a:p>
            <a:pPr>
              <a:lnSpc>
                <a:spcPct val="150000"/>
              </a:lnSpc>
            </a:pPr>
            <a:r>
              <a:rPr lang="zh-CN" altLang="en-US" dirty="0" smtClean="0"/>
              <a:t>是否采取某种时尚设计风格？</a:t>
            </a:r>
            <a:endParaRPr lang="en-US" altLang="zh-CN" dirty="0" smtClean="0"/>
          </a:p>
          <a:p>
            <a:pPr>
              <a:lnSpc>
                <a:spcPct val="150000"/>
              </a:lnSpc>
            </a:pPr>
            <a:r>
              <a:rPr lang="zh-CN" altLang="en-US" dirty="0" smtClean="0"/>
              <a:t>是否采取某种生产计划？</a:t>
            </a:r>
            <a:endParaRPr lang="zh-CN" altLang="en-US" dirty="0"/>
          </a:p>
        </p:txBody>
      </p:sp>
      <p:sp>
        <p:nvSpPr>
          <p:cNvPr id="4" name="矩形 3"/>
          <p:cNvSpPr/>
          <p:nvPr/>
        </p:nvSpPr>
        <p:spPr>
          <a:xfrm>
            <a:off x="1518338" y="116633"/>
            <a:ext cx="9144000" cy="769441"/>
          </a:xfrm>
          <a:prstGeom prst="rect">
            <a:avLst/>
          </a:prstGeom>
          <a:noFill/>
        </p:spPr>
        <p:txBody>
          <a:bodyPr wrap="square" lIns="91440" tIns="45720" rIns="91440" bIns="45720">
            <a:spAutoFit/>
          </a:bodyPr>
          <a:lstStyle/>
          <a:p>
            <a:pPr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博彩：让我们下个注吧</a:t>
            </a:r>
          </a:p>
        </p:txBody>
      </p:sp>
    </p:spTree>
    <p:extLst>
      <p:ext uri="{BB962C8B-B14F-4D97-AF65-F5344CB8AC3E}">
        <p14:creationId xmlns:p14="http://schemas.microsoft.com/office/powerpoint/2010/main" val="27029164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ctr">
              <a:lnSpc>
                <a:spcPct val="125000"/>
              </a:lnSpc>
              <a:buNone/>
            </a:pPr>
            <a:r>
              <a:rPr lang="zh-CN" altLang="en-US" dirty="0" smtClean="0"/>
              <a:t>集群实验设置</a:t>
            </a:r>
            <a:r>
              <a:rPr lang="zh-CN" altLang="en-US" dirty="0"/>
              <a:t>：依次猜球颜色</a:t>
            </a:r>
            <a:endParaRPr lang="en-US" altLang="zh-CN" dirty="0" smtClean="0"/>
          </a:p>
          <a:p>
            <a:pPr>
              <a:lnSpc>
                <a:spcPct val="125000"/>
              </a:lnSpc>
            </a:pPr>
            <a:r>
              <a:rPr lang="zh-CN" altLang="en-US" dirty="0" smtClean="0"/>
              <a:t>装有</a:t>
            </a:r>
            <a:r>
              <a:rPr lang="en-US" altLang="zh-CN" dirty="0" smtClean="0"/>
              <a:t>3</a:t>
            </a:r>
            <a:r>
              <a:rPr lang="zh-CN" altLang="en-US" dirty="0" smtClean="0"/>
              <a:t>个小球的小罐，两红一蓝（多数红色）和两蓝一红（多数蓝色）的可能性相同，都是</a:t>
            </a:r>
            <a:r>
              <a:rPr lang="en-US" altLang="zh-CN" dirty="0" smtClean="0"/>
              <a:t>50%</a:t>
            </a:r>
          </a:p>
          <a:p>
            <a:pPr>
              <a:lnSpc>
                <a:spcPct val="125000"/>
              </a:lnSpc>
            </a:pPr>
            <a:r>
              <a:rPr lang="zh-CN" altLang="en-US" dirty="0" smtClean="0"/>
              <a:t>每个学生依次背向大家拿出一个球，看清颜色后放回，猜测罐中是</a:t>
            </a:r>
            <a:r>
              <a:rPr lang="zh-CN" altLang="en-US" dirty="0"/>
              <a:t>多数</a:t>
            </a:r>
            <a:r>
              <a:rPr lang="zh-CN" altLang="en-US" dirty="0" smtClean="0"/>
              <a:t>红色还是多数蓝色，并向大家宣布他的猜测</a:t>
            </a:r>
            <a:endParaRPr lang="en-US" altLang="zh-CN" dirty="0" smtClean="0"/>
          </a:p>
          <a:p>
            <a:pPr>
              <a:lnSpc>
                <a:spcPct val="125000"/>
              </a:lnSpc>
            </a:pPr>
            <a:r>
              <a:rPr lang="zh-CN" altLang="en-US" dirty="0" smtClean="0"/>
              <a:t>后面的同学看不到前面同学抓到的球的颜色，但能听到他的猜测结果</a:t>
            </a:r>
            <a:endParaRPr lang="en-US" altLang="zh-CN" dirty="0" smtClean="0"/>
          </a:p>
          <a:p>
            <a:pPr>
              <a:lnSpc>
                <a:spcPct val="125000"/>
              </a:lnSpc>
            </a:pPr>
            <a:endParaRPr lang="zh-CN" altLang="en-US" dirty="0"/>
          </a:p>
        </p:txBody>
      </p:sp>
      <p:sp>
        <p:nvSpPr>
          <p:cNvPr id="4" name="矩形 3"/>
          <p:cNvSpPr/>
          <p:nvPr/>
        </p:nvSpPr>
        <p:spPr>
          <a:xfrm>
            <a:off x="1518338" y="116633"/>
            <a:ext cx="9144000" cy="769441"/>
          </a:xfrm>
          <a:prstGeom prst="rect">
            <a:avLst/>
          </a:prstGeom>
          <a:noFill/>
        </p:spPr>
        <p:txBody>
          <a:bodyPr wrap="square" lIns="91440" tIns="45720" rIns="91440" bIns="45720">
            <a:spAutoFit/>
          </a:bodyPr>
          <a:lstStyle/>
          <a:p>
            <a:pPr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信息级联：依次决策的误区</a:t>
            </a:r>
          </a:p>
        </p:txBody>
      </p:sp>
    </p:spTree>
    <p:extLst>
      <p:ext uri="{BB962C8B-B14F-4D97-AF65-F5344CB8AC3E}">
        <p14:creationId xmlns:p14="http://schemas.microsoft.com/office/powerpoint/2010/main" val="356942022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0"/>
            <a:ext cx="9144000" cy="923330"/>
          </a:xfrm>
          <a:prstGeom prst="rect">
            <a:avLst/>
          </a:prstGeom>
          <a:noFill/>
        </p:spPr>
        <p:txBody>
          <a:bodyPr wrap="square" lIns="91440" tIns="45720" rIns="91440" bIns="45720">
            <a:spAutoFit/>
          </a:bodyPr>
          <a:lstStyle/>
          <a:p>
            <a:pPr algn="ctr">
              <a:defRPr/>
            </a:pP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私人订制：个性化服务</a:t>
            </a:r>
          </a:p>
        </p:txBody>
      </p:sp>
      <p:sp>
        <p:nvSpPr>
          <p:cNvPr id="10" name="矩形 9"/>
          <p:cNvSpPr/>
          <p:nvPr/>
        </p:nvSpPr>
        <p:spPr>
          <a:xfrm>
            <a:off x="2987302" y="1294113"/>
            <a:ext cx="5814412" cy="923330"/>
          </a:xfrm>
          <a:prstGeom prst="rect">
            <a:avLst/>
          </a:prstGeom>
        </p:spPr>
        <p:txBody>
          <a:bodyPr wrap="none">
            <a:spAutoFit/>
          </a:bodyPr>
          <a:lstStyle/>
          <a:p>
            <a:pPr algn="ctr">
              <a:defRPr/>
            </a:pP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rPr>
              <a:t>决胜</a:t>
            </a:r>
            <a:r>
              <a:rPr lang="en-US" altLang="zh-CN"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MingLiU" pitchFamily="49" charset="-120"/>
                <a:ea typeface="MingLiU" pitchFamily="49" charset="-120"/>
              </a:rPr>
              <a:t>User profile</a:t>
            </a:r>
            <a:endPar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MingLiU" pitchFamily="49" charset="-120"/>
              <a:ea typeface="MingLiU" pitchFamily="49" charset="-120"/>
            </a:endParaRPr>
          </a:p>
        </p:txBody>
      </p:sp>
      <p:sp>
        <p:nvSpPr>
          <p:cNvPr id="9" name="矩形 8"/>
          <p:cNvSpPr/>
          <p:nvPr/>
        </p:nvSpPr>
        <p:spPr>
          <a:xfrm>
            <a:off x="1631505" y="2612656"/>
            <a:ext cx="8919429" cy="3046988"/>
          </a:xfrm>
          <a:prstGeom prst="rect">
            <a:avLst/>
          </a:prstGeom>
        </p:spPr>
        <p:txBody>
          <a:bodyPr wrap="none">
            <a:spAutoFit/>
          </a:bodyPr>
          <a:lstStyle/>
          <a:p>
            <a:pPr marL="571500" indent="-571500" algn="just">
              <a:lnSpc>
                <a:spcPct val="150000"/>
              </a:lnSpc>
              <a:buFont typeface="Wingdings" panose="05000000000000000000" pitchFamily="2" charset="2"/>
              <a:buChar char="u"/>
              <a:defRPr/>
            </a:pPr>
            <a:r>
              <a:rPr lang="zh-CN" altLang="en-US"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rPr>
              <a:t>精准医疗：乔布斯、安吉莉娜</a:t>
            </a:r>
            <a:r>
              <a:rPr lang="en-US" altLang="zh-CN"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rPr>
              <a:t>·</a:t>
            </a:r>
            <a:r>
              <a:rPr lang="zh-CN" altLang="en-US"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rPr>
              <a:t>朱莉</a:t>
            </a:r>
            <a:endParaRPr lang="en-US" altLang="zh-CN"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endParaRPr>
          </a:p>
          <a:p>
            <a:pPr marL="571500" indent="-571500" algn="just">
              <a:lnSpc>
                <a:spcPct val="150000"/>
              </a:lnSpc>
              <a:buFont typeface="Wingdings" panose="05000000000000000000" pitchFamily="2" charset="2"/>
              <a:buChar char="u"/>
              <a:defRPr/>
            </a:pPr>
            <a:r>
              <a:rPr lang="zh-CN" altLang="en-US"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rPr>
              <a:t>个性推荐：定向广告、长尾</a:t>
            </a:r>
            <a:endParaRPr lang="en-US" altLang="zh-CN"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endParaRPr>
          </a:p>
          <a:p>
            <a:pPr marL="571500" indent="-571500" algn="just">
              <a:lnSpc>
                <a:spcPct val="150000"/>
              </a:lnSpc>
              <a:buFont typeface="Wingdings" panose="05000000000000000000" pitchFamily="2" charset="2"/>
              <a:buChar char="u"/>
              <a:defRPr/>
            </a:pPr>
            <a:r>
              <a:rPr lang="zh-CN" altLang="en-US"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rPr>
              <a:t>智能电网：个人最佳用电模式</a:t>
            </a:r>
            <a:endParaRPr lang="en-US" altLang="zh-CN"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endParaRPr>
          </a:p>
          <a:p>
            <a:pPr marL="571500" indent="-571500" algn="just">
              <a:lnSpc>
                <a:spcPct val="150000"/>
              </a:lnSpc>
              <a:buFont typeface="Wingdings" panose="05000000000000000000" pitchFamily="2" charset="2"/>
              <a:buChar char="u"/>
              <a:defRPr/>
            </a:pPr>
            <a:r>
              <a:rPr lang="zh-CN" altLang="en-US"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rPr>
              <a:t>私人教练：</a:t>
            </a:r>
            <a:r>
              <a:rPr lang="en-US" altLang="zh-CN" sz="3200" spc="50" dirty="0" err="1">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rPr>
              <a:t>SlamTracker</a:t>
            </a:r>
            <a:r>
              <a:rPr lang="zh-CN" altLang="en-US"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rPr>
              <a:t>，</a:t>
            </a:r>
            <a:r>
              <a:rPr lang="en-US" altLang="zh-CN"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rPr>
              <a:t>SAP Match Insights</a:t>
            </a:r>
            <a:endParaRPr lang="zh-CN" altLang="en-US" sz="32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6399652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4000" y="1412777"/>
            <a:ext cx="4283968" cy="5262979"/>
          </a:xfrm>
          <a:prstGeom prst="rect">
            <a:avLst/>
          </a:prstGeom>
        </p:spPr>
        <p:txBody>
          <a:bodyPr wrap="square">
            <a:spAutoFit/>
          </a:bodyPr>
          <a:lstStyle/>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某必胜客店的电话铃响了，客服人员拿起电话。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客服：必胜客。您好，请问有什么需要我为您服务？</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顾客：你好，我想要一份</a:t>
            </a:r>
            <a:r>
              <a:rPr lang="en-US" altLang="zh-CN" sz="1400" dirty="0">
                <a:solidFill>
                  <a:srgbClr val="000000"/>
                </a:solidFill>
                <a:latin typeface="宋体" panose="02010600030101010101" pitchFamily="2" charset="-122"/>
                <a:ea typeface="宋体" panose="02010600030101010101" pitchFamily="2" charset="-122"/>
              </a:rPr>
              <a:t>……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客服：先生，烦请先把您的会员卡号告诉我。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a:t>
            </a:r>
            <a:r>
              <a:rPr lang="en-US" altLang="zh-CN" sz="1400" dirty="0">
                <a:solidFill>
                  <a:srgbClr val="000000"/>
                </a:solidFill>
                <a:latin typeface="宋体" panose="02010600030101010101" pitchFamily="2" charset="-122"/>
                <a:ea typeface="宋体" panose="02010600030101010101" pitchFamily="2" charset="-122"/>
              </a:rPr>
              <a:t>16846146***</a:t>
            </a:r>
            <a:r>
              <a:rPr lang="zh-CN" altLang="en-US" sz="1400" dirty="0">
                <a:solidFill>
                  <a:srgbClr val="000000"/>
                </a:solidFill>
                <a:latin typeface="宋体" panose="02010600030101010101" pitchFamily="2" charset="-122"/>
                <a:ea typeface="宋体" panose="02010600030101010101" pitchFamily="2" charset="-122"/>
              </a:rPr>
              <a:t>。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客服：陈先生，您好！您是住在泉州路一号</a:t>
            </a:r>
            <a:r>
              <a:rPr lang="en-US" altLang="zh-CN" sz="1400" dirty="0">
                <a:solidFill>
                  <a:srgbClr val="000000"/>
                </a:solidFill>
                <a:latin typeface="宋体" panose="02010600030101010101" pitchFamily="2" charset="-122"/>
                <a:ea typeface="宋体" panose="02010600030101010101" pitchFamily="2" charset="-122"/>
              </a:rPr>
              <a:t>12</a:t>
            </a:r>
            <a:r>
              <a:rPr lang="zh-CN" altLang="en-US" sz="1400" dirty="0">
                <a:solidFill>
                  <a:srgbClr val="000000"/>
                </a:solidFill>
                <a:latin typeface="宋体" panose="02010600030101010101" pitchFamily="2" charset="-122"/>
                <a:ea typeface="宋体" panose="02010600030101010101" pitchFamily="2" charset="-122"/>
              </a:rPr>
              <a:t>楼</a:t>
            </a:r>
            <a:r>
              <a:rPr lang="en-US" altLang="zh-CN" sz="1400" dirty="0">
                <a:solidFill>
                  <a:srgbClr val="000000"/>
                </a:solidFill>
                <a:latin typeface="宋体" panose="02010600030101010101" pitchFamily="2" charset="-122"/>
                <a:ea typeface="宋体" panose="02010600030101010101" pitchFamily="2" charset="-122"/>
              </a:rPr>
              <a:t>1205</a:t>
            </a:r>
            <a:r>
              <a:rPr lang="zh-CN" altLang="en-US" sz="1400" dirty="0">
                <a:solidFill>
                  <a:srgbClr val="000000"/>
                </a:solidFill>
                <a:latin typeface="宋体" panose="02010600030101010101" pitchFamily="2" charset="-122"/>
                <a:ea typeface="宋体" panose="02010600030101010101" pitchFamily="2" charset="-122"/>
              </a:rPr>
              <a:t>室，您家电话是</a:t>
            </a:r>
            <a:r>
              <a:rPr lang="en-US" altLang="zh-CN" sz="1400" dirty="0">
                <a:solidFill>
                  <a:srgbClr val="000000"/>
                </a:solidFill>
                <a:latin typeface="宋体" panose="02010600030101010101" pitchFamily="2" charset="-122"/>
                <a:ea typeface="宋体" panose="02010600030101010101" pitchFamily="2" charset="-122"/>
              </a:rPr>
              <a:t>2646****</a:t>
            </a:r>
            <a:r>
              <a:rPr lang="zh-CN" altLang="en-US" sz="1400" dirty="0">
                <a:solidFill>
                  <a:srgbClr val="000000"/>
                </a:solidFill>
                <a:latin typeface="宋体" panose="02010600030101010101" pitchFamily="2" charset="-122"/>
                <a:ea typeface="宋体" panose="02010600030101010101" pitchFamily="2" charset="-122"/>
              </a:rPr>
              <a:t>，您公司电话是</a:t>
            </a:r>
            <a:r>
              <a:rPr lang="en-US" altLang="zh-CN" sz="1400" dirty="0">
                <a:solidFill>
                  <a:srgbClr val="000000"/>
                </a:solidFill>
                <a:latin typeface="宋体" panose="02010600030101010101" pitchFamily="2" charset="-122"/>
                <a:ea typeface="宋体" panose="02010600030101010101" pitchFamily="2" charset="-122"/>
              </a:rPr>
              <a:t>4666****</a:t>
            </a:r>
            <a:r>
              <a:rPr lang="zh-CN" altLang="en-US" sz="1400" dirty="0">
                <a:solidFill>
                  <a:srgbClr val="000000"/>
                </a:solidFill>
                <a:latin typeface="宋体" panose="02010600030101010101" pitchFamily="2" charset="-122"/>
                <a:ea typeface="宋体" panose="02010600030101010101" pitchFamily="2" charset="-122"/>
              </a:rPr>
              <a:t>，您的手机是</a:t>
            </a:r>
            <a:r>
              <a:rPr lang="en-US" altLang="zh-CN" sz="1400" dirty="0">
                <a:solidFill>
                  <a:srgbClr val="000000"/>
                </a:solidFill>
                <a:latin typeface="宋体" panose="02010600030101010101" pitchFamily="2" charset="-122"/>
                <a:ea typeface="宋体" panose="02010600030101010101" pitchFamily="2" charset="-122"/>
              </a:rPr>
              <a:t>1391234****</a:t>
            </a:r>
            <a:r>
              <a:rPr lang="zh-CN" altLang="en-US" sz="1400" dirty="0">
                <a:solidFill>
                  <a:srgbClr val="000000"/>
                </a:solidFill>
                <a:latin typeface="宋体" panose="02010600030101010101" pitchFamily="2" charset="-122"/>
                <a:ea typeface="宋体" panose="02010600030101010101" pitchFamily="2" charset="-122"/>
              </a:rPr>
              <a:t>。请问您想用哪个电话付费？</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顾客：我想要一个海鲜比萨</a:t>
            </a:r>
            <a:r>
              <a:rPr lang="en-US" altLang="zh-CN" sz="1400" dirty="0">
                <a:solidFill>
                  <a:srgbClr val="000000"/>
                </a:solidFill>
                <a:latin typeface="宋体" panose="02010600030101010101" pitchFamily="2" charset="-122"/>
                <a:ea typeface="宋体" panose="02010600030101010101" pitchFamily="2" charset="-122"/>
              </a:rPr>
              <a:t>……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客服：陈先生，海鲜比萨不适合您。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顾客：为什么？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客服：根据您的医疗记录，你的血压和胆固醇都偏高。</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顾客：那你们有什么可以推荐的？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客服：您可以试试我们的低脂健康比萨。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顾客：你怎么知道我会喜欢吃这种的？</a:t>
            </a:r>
            <a:endParaRPr lang="en-US" altLang="zh-CN" sz="1400" dirty="0">
              <a:solidFill>
                <a:srgbClr val="000000"/>
              </a:solidFill>
              <a:latin typeface="宋体" panose="02010600030101010101" pitchFamily="2" charset="-122"/>
              <a:ea typeface="宋体" panose="02010600030101010101" pitchFamily="2" charset="-122"/>
            </a:endParaRP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客服：您上周一在图书馆借了一本</a:t>
            </a:r>
            <a:r>
              <a:rPr lang="en-US" altLang="zh-CN" sz="1400" dirty="0">
                <a:solidFill>
                  <a:srgbClr val="000000"/>
                </a:solidFill>
                <a:latin typeface="宋体" panose="02010600030101010101" pitchFamily="2" charset="-122"/>
                <a:ea typeface="宋体" panose="02010600030101010101" pitchFamily="2" charset="-122"/>
              </a:rPr>
              <a:t>《</a:t>
            </a:r>
            <a:r>
              <a:rPr lang="zh-CN" altLang="en-US" sz="1400" dirty="0">
                <a:solidFill>
                  <a:srgbClr val="000000"/>
                </a:solidFill>
                <a:latin typeface="宋体" panose="02010600030101010101" pitchFamily="2" charset="-122"/>
                <a:ea typeface="宋体" panose="02010600030101010101" pitchFamily="2" charset="-122"/>
              </a:rPr>
              <a:t>低脂健康食谱</a:t>
            </a:r>
            <a:r>
              <a:rPr lang="en-US" altLang="zh-CN" sz="1400" dirty="0">
                <a:solidFill>
                  <a:srgbClr val="000000"/>
                </a:solidFill>
                <a:latin typeface="宋体" panose="02010600030101010101" pitchFamily="2" charset="-122"/>
                <a:ea typeface="宋体" panose="02010600030101010101" pitchFamily="2" charset="-122"/>
              </a:rPr>
              <a:t>》</a:t>
            </a:r>
            <a:r>
              <a:rPr lang="zh-CN" altLang="en-US" sz="1400" dirty="0">
                <a:solidFill>
                  <a:srgbClr val="000000"/>
                </a:solidFill>
                <a:latin typeface="宋体" panose="02010600030101010101" pitchFamily="2" charset="-122"/>
                <a:ea typeface="宋体" panose="02010600030101010101" pitchFamily="2" charset="-122"/>
              </a:rPr>
              <a:t>。</a:t>
            </a:r>
          </a:p>
        </p:txBody>
      </p:sp>
      <p:sp>
        <p:nvSpPr>
          <p:cNvPr id="5" name="矩形 4"/>
          <p:cNvSpPr/>
          <p:nvPr/>
        </p:nvSpPr>
        <p:spPr>
          <a:xfrm>
            <a:off x="5826038" y="1340769"/>
            <a:ext cx="4841962" cy="5262979"/>
          </a:xfrm>
          <a:prstGeom prst="rect">
            <a:avLst/>
          </a:prstGeom>
        </p:spPr>
        <p:txBody>
          <a:bodyPr wrap="square">
            <a:spAutoFit/>
          </a:bodyPr>
          <a:lstStyle/>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顾客：好。那我要一个家庭特大号比萨，要付多少钱？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a:t>
            </a:r>
            <a:r>
              <a:rPr lang="en-US" altLang="zh-CN" sz="1400" dirty="0">
                <a:solidFill>
                  <a:srgbClr val="000000"/>
                </a:solidFill>
                <a:latin typeface="宋体" panose="02010600030101010101" pitchFamily="2" charset="-122"/>
                <a:ea typeface="宋体" panose="02010600030101010101" pitchFamily="2" charset="-122"/>
              </a:rPr>
              <a:t>99</a:t>
            </a:r>
            <a:r>
              <a:rPr lang="zh-CN" altLang="en-US" sz="1400" dirty="0">
                <a:solidFill>
                  <a:srgbClr val="000000"/>
                </a:solidFill>
                <a:latin typeface="宋体" panose="02010600030101010101" pitchFamily="2" charset="-122"/>
                <a:ea typeface="宋体" panose="02010600030101010101" pitchFamily="2" charset="-122"/>
              </a:rPr>
              <a:t>元，这个足够您一家六口吃了。但您母亲应该少吃，她上个月刚刚做了心脏搭桥手术，还处在恢复期。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顾客：那可以刷卡吗？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客服：陈先生，对不起。请您付现款，因为您的信用卡已经刷爆了，您现在还欠银行</a:t>
            </a:r>
            <a:r>
              <a:rPr lang="en-US" altLang="zh-CN" sz="1400" dirty="0">
                <a:solidFill>
                  <a:srgbClr val="000000"/>
                </a:solidFill>
                <a:latin typeface="宋体" panose="02010600030101010101" pitchFamily="2" charset="-122"/>
                <a:ea typeface="宋体" panose="02010600030101010101" pitchFamily="2" charset="-122"/>
              </a:rPr>
              <a:t>4807</a:t>
            </a:r>
            <a:r>
              <a:rPr lang="zh-CN" altLang="en-US" sz="1400" dirty="0">
                <a:solidFill>
                  <a:srgbClr val="000000"/>
                </a:solidFill>
                <a:latin typeface="宋体" panose="02010600030101010101" pitchFamily="2" charset="-122"/>
                <a:ea typeface="宋体" panose="02010600030101010101" pitchFamily="2" charset="-122"/>
              </a:rPr>
              <a:t>元，而且还不包括房贷利息。</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顾客：那我先去附近的提款机提款。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客服：陈先生，根据您的记录，您已经超过今日提款限额。</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顾客：算了，你们直接把比萨送我家吧，家里有现金。你们多久会送到？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客服：大约</a:t>
            </a:r>
            <a:r>
              <a:rPr lang="en-US" altLang="zh-CN" sz="1400" dirty="0">
                <a:solidFill>
                  <a:srgbClr val="000000"/>
                </a:solidFill>
                <a:latin typeface="宋体" panose="02010600030101010101" pitchFamily="2" charset="-122"/>
                <a:ea typeface="宋体" panose="02010600030101010101" pitchFamily="2" charset="-122"/>
              </a:rPr>
              <a:t>30</a:t>
            </a:r>
            <a:r>
              <a:rPr lang="zh-CN" altLang="en-US" sz="1400" dirty="0">
                <a:solidFill>
                  <a:srgbClr val="000000"/>
                </a:solidFill>
                <a:latin typeface="宋体" panose="02010600030101010101" pitchFamily="2" charset="-122"/>
                <a:ea typeface="宋体" panose="02010600030101010101" pitchFamily="2" charset="-122"/>
              </a:rPr>
              <a:t>分钟。如果您不想等，可以自己骑车来。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顾客：为什么？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客服：根据我们</a:t>
            </a:r>
            <a:r>
              <a:rPr lang="en-US" altLang="zh-CN" sz="1400" dirty="0">
                <a:solidFill>
                  <a:srgbClr val="000000"/>
                </a:solidFill>
                <a:latin typeface="宋体" panose="02010600030101010101" pitchFamily="2" charset="-122"/>
                <a:ea typeface="宋体" panose="02010600030101010101" pitchFamily="2" charset="-122"/>
              </a:rPr>
              <a:t>CRM</a:t>
            </a:r>
            <a:r>
              <a:rPr lang="zh-CN" altLang="en-US" sz="1400" dirty="0">
                <a:solidFill>
                  <a:srgbClr val="000000"/>
                </a:solidFill>
                <a:latin typeface="宋体" panose="02010600030101010101" pitchFamily="2" charset="-122"/>
                <a:ea typeface="宋体" panose="02010600030101010101" pitchFamily="2" charset="-122"/>
              </a:rPr>
              <a:t>全球定位系统的车辆行驶自动跟踪系统记录。您登记有一辆车号为</a:t>
            </a:r>
            <a:r>
              <a:rPr lang="en-US" altLang="zh-CN" sz="1400" dirty="0">
                <a:solidFill>
                  <a:srgbClr val="000000"/>
                </a:solidFill>
                <a:latin typeface="宋体" panose="02010600030101010101" pitchFamily="2" charset="-122"/>
                <a:ea typeface="宋体" panose="02010600030101010101" pitchFamily="2" charset="-122"/>
              </a:rPr>
              <a:t>SB-748</a:t>
            </a:r>
            <a:r>
              <a:rPr lang="zh-CN" altLang="en-US" sz="1400" dirty="0">
                <a:solidFill>
                  <a:srgbClr val="000000"/>
                </a:solidFill>
                <a:latin typeface="宋体" panose="02010600030101010101" pitchFamily="2" charset="-122"/>
                <a:ea typeface="宋体" panose="02010600030101010101" pitchFamily="2" charset="-122"/>
              </a:rPr>
              <a:t>的摩托车，而目前您正在解放路东段华联商场右侧骑着这辆摩托车。 </a:t>
            </a:r>
          </a:p>
          <a:p>
            <a:pPr>
              <a:lnSpc>
                <a:spcPct val="150000"/>
              </a:lnSpc>
            </a:pPr>
            <a:r>
              <a:rPr lang="zh-CN" altLang="en-US" sz="1400" dirty="0">
                <a:solidFill>
                  <a:srgbClr val="000000"/>
                </a:solidFill>
                <a:latin typeface="宋体" panose="02010600030101010101" pitchFamily="2" charset="-122"/>
                <a:ea typeface="宋体" panose="02010600030101010101" pitchFamily="2" charset="-122"/>
              </a:rPr>
              <a:t>顾客</a:t>
            </a:r>
            <a:r>
              <a:rPr lang="en-US" altLang="zh-CN" sz="1400" dirty="0">
                <a:solidFill>
                  <a:srgbClr val="000000"/>
                </a:solidFill>
                <a:latin typeface="宋体" panose="02010600030101010101" pitchFamily="2" charset="-122"/>
                <a:ea typeface="宋体" panose="02010600030101010101" pitchFamily="2" charset="-122"/>
              </a:rPr>
              <a:t>:</a:t>
            </a:r>
            <a:r>
              <a:rPr lang="zh-CN" altLang="en-US" sz="1400" dirty="0">
                <a:solidFill>
                  <a:srgbClr val="000000"/>
                </a:solidFill>
                <a:latin typeface="宋体" panose="02010600030101010101" pitchFamily="2" charset="-122"/>
                <a:ea typeface="宋体" panose="02010600030101010101" pitchFamily="2" charset="-122"/>
              </a:rPr>
              <a:t>当即晕倒</a:t>
            </a:r>
            <a:r>
              <a:rPr lang="en-US" altLang="zh-CN" sz="1400" dirty="0">
                <a:solidFill>
                  <a:srgbClr val="000000"/>
                </a:solidFill>
                <a:latin typeface="宋体" panose="02010600030101010101" pitchFamily="2" charset="-122"/>
                <a:ea typeface="宋体" panose="02010600030101010101" pitchFamily="2" charset="-122"/>
              </a:rPr>
              <a:t>......</a:t>
            </a:r>
          </a:p>
        </p:txBody>
      </p:sp>
      <p:sp>
        <p:nvSpPr>
          <p:cNvPr id="6" name="矩形 5"/>
          <p:cNvSpPr/>
          <p:nvPr/>
        </p:nvSpPr>
        <p:spPr>
          <a:xfrm>
            <a:off x="1524000" y="1"/>
            <a:ext cx="9144000" cy="1323439"/>
          </a:xfrm>
          <a:prstGeom prst="rect">
            <a:avLst/>
          </a:prstGeom>
          <a:noFill/>
        </p:spPr>
        <p:txBody>
          <a:bodyPr wrap="square" lIns="91440" tIns="45720" rIns="91440" bIns="45720">
            <a:spAutoFit/>
          </a:bodyPr>
          <a:lstStyle/>
          <a:p>
            <a:pPr algn="ctr">
              <a:defRPr/>
            </a:pPr>
            <a:r>
              <a:rPr lang="zh-CN" altLang="en-US" sz="40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大数据海洋中的裸泳：隐私</a:t>
            </a:r>
            <a:endParaRPr lang="en-US" altLang="zh-CN" sz="40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endParaRPr>
          </a:p>
          <a:p>
            <a:pPr algn="ctr">
              <a:defRPr/>
            </a:pPr>
            <a:r>
              <a:rPr lang="en-US" altLang="zh-CN" sz="40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big brother</a:t>
            </a:r>
            <a:r>
              <a:rPr lang="zh-CN" altLang="en-US" sz="40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照看一切</a:t>
            </a:r>
          </a:p>
        </p:txBody>
      </p:sp>
    </p:spTree>
    <p:extLst>
      <p:ext uri="{BB962C8B-B14F-4D97-AF65-F5344CB8AC3E}">
        <p14:creationId xmlns:p14="http://schemas.microsoft.com/office/powerpoint/2010/main" val="333006692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16633"/>
            <a:ext cx="9144000" cy="769441"/>
          </a:xfrm>
          <a:prstGeom prst="rect">
            <a:avLst/>
          </a:prstGeom>
          <a:noFill/>
        </p:spPr>
        <p:txBody>
          <a:bodyPr wrap="square" lIns="91440" tIns="45720" rIns="91440" bIns="45720">
            <a:spAutoFit/>
          </a:bodyPr>
          <a:lstStyle/>
          <a:p>
            <a:pPr algn="ctr">
              <a:defRPr/>
            </a:pPr>
            <a:r>
              <a:rPr lang="zh-CN" altLang="en-US" sz="44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大数据：量化一切</a:t>
            </a:r>
          </a:p>
        </p:txBody>
      </p:sp>
      <p:sp>
        <p:nvSpPr>
          <p:cNvPr id="6" name="矩形 5"/>
          <p:cNvSpPr/>
          <p:nvPr/>
        </p:nvSpPr>
        <p:spPr>
          <a:xfrm>
            <a:off x="1847528" y="2337554"/>
            <a:ext cx="8820472" cy="3785652"/>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just">
              <a:lnSpc>
                <a:spcPct val="150000"/>
              </a:lnSpc>
              <a:buFont typeface="Wingdings" pitchFamily="2" charset="2"/>
              <a:buChar char="Ø"/>
            </a:pPr>
            <a:r>
              <a:rPr kumimoji="0" lang="zh-CN" altLang="en-US" sz="3200" spc="50" dirty="0">
                <a:ln w="11430"/>
                <a:solidFill>
                  <a:srgbClr val="800080"/>
                </a:solidFill>
                <a:latin typeface="华文新魏" pitchFamily="2" charset="-122"/>
                <a:ea typeface="华文新魏" pitchFamily="2" charset="-122"/>
                <a:cs typeface="Arial" charset="0"/>
              </a:rPr>
              <a:t>可穿戴设备：体征、情绪、情感</a:t>
            </a:r>
            <a:endParaRPr kumimoji="0" lang="en-US" altLang="zh-CN" sz="3200" spc="50" dirty="0">
              <a:ln w="11430"/>
              <a:solidFill>
                <a:srgbClr val="800080"/>
              </a:solidFill>
              <a:latin typeface="华文新魏" pitchFamily="2" charset="-122"/>
              <a:ea typeface="华文新魏" pitchFamily="2" charset="-122"/>
              <a:cs typeface="Arial" charset="0"/>
            </a:endParaRPr>
          </a:p>
          <a:p>
            <a:pPr algn="just">
              <a:lnSpc>
                <a:spcPct val="150000"/>
              </a:lnSpc>
              <a:buFont typeface="Wingdings" pitchFamily="2" charset="2"/>
              <a:buChar char="Ø"/>
            </a:pPr>
            <a:r>
              <a:rPr kumimoji="0" lang="en-US" altLang="zh-CN" sz="3200" spc="50" dirty="0">
                <a:ln w="11430"/>
                <a:solidFill>
                  <a:srgbClr val="800080"/>
                </a:solidFill>
                <a:latin typeface="华文新魏" pitchFamily="2" charset="-122"/>
                <a:ea typeface="华文新魏" pitchFamily="2" charset="-122"/>
                <a:cs typeface="Arial" charset="0"/>
              </a:rPr>
              <a:t>ATM</a:t>
            </a:r>
            <a:r>
              <a:rPr kumimoji="0" lang="zh-CN" altLang="en-US" sz="3200" spc="50" dirty="0">
                <a:ln w="11430"/>
                <a:solidFill>
                  <a:srgbClr val="800080"/>
                </a:solidFill>
                <a:latin typeface="华文新魏" pitchFamily="2" charset="-122"/>
                <a:ea typeface="华文新魏" pitchFamily="2" charset="-122"/>
                <a:cs typeface="Arial" charset="0"/>
              </a:rPr>
              <a:t>：经济活动，</a:t>
            </a:r>
            <a:r>
              <a:rPr kumimoji="0" lang="en-US" altLang="zh-CN" sz="3200" spc="50" dirty="0">
                <a:ln w="11430"/>
                <a:solidFill>
                  <a:srgbClr val="800080"/>
                </a:solidFill>
                <a:latin typeface="华文新魏" pitchFamily="2" charset="-122"/>
                <a:ea typeface="华文新魏" pitchFamily="2" charset="-122"/>
                <a:cs typeface="Arial" charset="0"/>
              </a:rPr>
              <a:t>Where George Go</a:t>
            </a:r>
          </a:p>
          <a:p>
            <a:pPr algn="just">
              <a:lnSpc>
                <a:spcPct val="150000"/>
              </a:lnSpc>
              <a:buFont typeface="Wingdings" pitchFamily="2" charset="2"/>
              <a:buChar char="Ø"/>
            </a:pPr>
            <a:r>
              <a:rPr kumimoji="0" lang="en-US" altLang="zh-CN" sz="3200" spc="50" dirty="0">
                <a:ln w="11430"/>
                <a:solidFill>
                  <a:srgbClr val="800080"/>
                </a:solidFill>
                <a:latin typeface="华文新魏" pitchFamily="2" charset="-122"/>
                <a:ea typeface="华文新魏" pitchFamily="2" charset="-122"/>
                <a:cs typeface="Arial" charset="0"/>
              </a:rPr>
              <a:t>RFID</a:t>
            </a:r>
            <a:r>
              <a:rPr kumimoji="0" lang="zh-CN" altLang="en-US" sz="3200" spc="50" dirty="0">
                <a:ln w="11430"/>
                <a:solidFill>
                  <a:srgbClr val="800080"/>
                </a:solidFill>
                <a:latin typeface="华文新魏" pitchFamily="2" charset="-122"/>
                <a:ea typeface="华文新魏" pitchFamily="2" charset="-122"/>
                <a:cs typeface="Arial" charset="0"/>
              </a:rPr>
              <a:t>：物联网、供应链</a:t>
            </a:r>
            <a:endParaRPr kumimoji="0" lang="en-US" altLang="zh-CN" sz="3200" spc="50" dirty="0">
              <a:ln w="11430"/>
              <a:solidFill>
                <a:srgbClr val="800080"/>
              </a:solidFill>
              <a:latin typeface="华文新魏" pitchFamily="2" charset="-122"/>
              <a:ea typeface="华文新魏" pitchFamily="2" charset="-122"/>
              <a:cs typeface="Arial" charset="0"/>
            </a:endParaRPr>
          </a:p>
          <a:p>
            <a:pPr algn="just">
              <a:lnSpc>
                <a:spcPct val="150000"/>
              </a:lnSpc>
              <a:buFont typeface="Wingdings" pitchFamily="2" charset="2"/>
              <a:buChar char="Ø"/>
            </a:pPr>
            <a:r>
              <a:rPr kumimoji="0" lang="zh-CN" altLang="en-US" sz="3200" spc="50" dirty="0">
                <a:ln w="11430"/>
                <a:solidFill>
                  <a:srgbClr val="800080"/>
                </a:solidFill>
                <a:latin typeface="华文新魏" pitchFamily="2" charset="-122"/>
                <a:ea typeface="华文新魏" pitchFamily="2" charset="-122"/>
                <a:cs typeface="Arial" charset="0"/>
              </a:rPr>
              <a:t>轨迹：基站，</a:t>
            </a:r>
            <a:r>
              <a:rPr kumimoji="0" lang="en-US" altLang="zh-CN" sz="3200" spc="50" dirty="0">
                <a:ln w="11430"/>
                <a:solidFill>
                  <a:srgbClr val="800080"/>
                </a:solidFill>
                <a:latin typeface="华文新魏" pitchFamily="2" charset="-122"/>
                <a:ea typeface="华文新魏" pitchFamily="2" charset="-122"/>
                <a:cs typeface="Arial" charset="0"/>
              </a:rPr>
              <a:t>GPS</a:t>
            </a:r>
          </a:p>
          <a:p>
            <a:pPr algn="just">
              <a:lnSpc>
                <a:spcPct val="150000"/>
              </a:lnSpc>
              <a:buFont typeface="Wingdings" pitchFamily="2" charset="2"/>
              <a:buChar char="Ø"/>
            </a:pPr>
            <a:r>
              <a:rPr kumimoji="0" lang="zh-CN" altLang="en-US" sz="3200" spc="50" dirty="0">
                <a:ln w="11430"/>
                <a:solidFill>
                  <a:srgbClr val="800080"/>
                </a:solidFill>
                <a:latin typeface="华文新魏" pitchFamily="2" charset="-122"/>
                <a:ea typeface="华文新魏" pitchFamily="2" charset="-122"/>
                <a:cs typeface="Arial" charset="0"/>
              </a:rPr>
              <a:t>摄像头、公交卡、智能地板</a:t>
            </a:r>
            <a:r>
              <a:rPr kumimoji="0" lang="en-US" altLang="zh-CN" sz="3200" spc="50" dirty="0">
                <a:ln w="11430"/>
                <a:solidFill>
                  <a:srgbClr val="800080"/>
                </a:solidFill>
                <a:latin typeface="华文新魏" pitchFamily="2" charset="-122"/>
                <a:ea typeface="华文新魏" pitchFamily="2" charset="-122"/>
                <a:cs typeface="Arial" charset="0"/>
              </a:rPr>
              <a:t>…</a:t>
            </a:r>
            <a:endParaRPr kumimoji="0" lang="zh-CN" altLang="en-US" sz="3200" spc="50" dirty="0">
              <a:ln w="11430"/>
              <a:solidFill>
                <a:srgbClr val="800080"/>
              </a:solidFill>
              <a:latin typeface="华文新魏" pitchFamily="2" charset="-122"/>
              <a:ea typeface="华文新魏" pitchFamily="2" charset="-122"/>
              <a:cs typeface="Arial" charset="0"/>
            </a:endParaRPr>
          </a:p>
        </p:txBody>
      </p:sp>
      <p:sp>
        <p:nvSpPr>
          <p:cNvPr id="2" name="矩形 1"/>
          <p:cNvSpPr/>
          <p:nvPr/>
        </p:nvSpPr>
        <p:spPr>
          <a:xfrm>
            <a:off x="2228745" y="1317567"/>
            <a:ext cx="6682535" cy="646331"/>
          </a:xfrm>
          <a:prstGeom prst="rect">
            <a:avLst/>
          </a:prstGeom>
        </p:spPr>
        <p:txBody>
          <a:bodyPr wrap="none">
            <a:spAutoFit/>
          </a:bodyPr>
          <a:lstStyle/>
          <a:p>
            <a:pPr algn="ctr">
              <a:defRPr/>
            </a:pPr>
            <a:r>
              <a:rPr lang="zh-CN" altLang="en-US" sz="36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传感器：</a:t>
            </a:r>
            <a:r>
              <a:rPr lang="en-US" altLang="zh-CN" sz="36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Ubiquitous Computing</a:t>
            </a:r>
            <a:endParaRPr lang="zh-CN" altLang="en-US" sz="36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endParaRPr>
          </a:p>
        </p:txBody>
      </p:sp>
    </p:spTree>
    <p:extLst>
      <p:ext uri="{BB962C8B-B14F-4D97-AF65-F5344CB8AC3E}">
        <p14:creationId xmlns:p14="http://schemas.microsoft.com/office/powerpoint/2010/main" val="311814160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96008" y="886068"/>
            <a:ext cx="8964488" cy="3046988"/>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just">
              <a:defRPr/>
            </a:pPr>
            <a:r>
              <a:rPr lang="zh-CN" altLang="en-US" dirty="0">
                <a:ln w="11430"/>
                <a:solidFill>
                  <a:srgbClr val="C00000"/>
                </a:solidFill>
                <a:cs typeface="Arial" charset="0"/>
              </a:rPr>
              <a:t>数据正在呈指数级增长。各种传感器的剧增，高清晰度的图像和视频，都是数据爆炸的原因。</a:t>
            </a:r>
            <a:endParaRPr lang="en-US" altLang="zh-CN" dirty="0">
              <a:ln w="11430"/>
              <a:solidFill>
                <a:srgbClr val="C00000"/>
              </a:solidFill>
              <a:cs typeface="Arial" charset="0"/>
            </a:endParaRPr>
          </a:p>
          <a:p>
            <a:pPr algn="just">
              <a:defRPr/>
            </a:pPr>
            <a:r>
              <a:rPr lang="zh-CN" altLang="en-US" dirty="0">
                <a:ln w="11430"/>
                <a:solidFill>
                  <a:srgbClr val="C00000"/>
                </a:solidFill>
                <a:cs typeface="Arial" charset="0"/>
              </a:rPr>
              <a:t>如何收集、管理和分析数据正在日渐成为我们网络信息技术研究的重中之重。以机器学习、数据挖掘为基础的高级数据分析技术，将促进从数据到知识的转化。</a:t>
            </a:r>
            <a:endParaRPr lang="en-US" altLang="zh-CN" dirty="0">
              <a:ln w="11430"/>
              <a:solidFill>
                <a:srgbClr val="C00000"/>
              </a:solidFill>
              <a:cs typeface="Arial" charset="0"/>
            </a:endParaRPr>
          </a:p>
          <a:p>
            <a:pPr algn="just">
              <a:defRPr/>
            </a:pPr>
            <a:r>
              <a:rPr lang="zh-CN" altLang="en-US" dirty="0">
                <a:ln w="11430"/>
                <a:solidFill>
                  <a:srgbClr val="C00000"/>
                </a:solidFill>
                <a:cs typeface="Arial" charset="0"/>
              </a:rPr>
              <a:t>联邦政府的每个机构和部门，都需要制定一个应对大数据的战略。</a:t>
            </a:r>
            <a:endParaRPr lang="en-US" altLang="zh-CN" dirty="0">
              <a:ln w="11430"/>
              <a:solidFill>
                <a:srgbClr val="C00000"/>
              </a:solidFill>
              <a:cs typeface="Arial" charset="0"/>
            </a:endParaRPr>
          </a:p>
          <a:p>
            <a:pPr algn="just">
              <a:defRPr/>
            </a:pPr>
            <a:r>
              <a:rPr lang="en-US" altLang="zh-CN" dirty="0">
                <a:ln w="11430"/>
                <a:solidFill>
                  <a:srgbClr val="C00000"/>
                </a:solidFill>
                <a:cs typeface="Arial" charset="0"/>
              </a:rPr>
              <a:t>    	——《</a:t>
            </a:r>
            <a:r>
              <a:rPr lang="zh-CN" altLang="en-US" dirty="0">
                <a:ln w="11430"/>
                <a:solidFill>
                  <a:srgbClr val="C00000"/>
                </a:solidFill>
                <a:cs typeface="Arial" charset="0"/>
              </a:rPr>
              <a:t>规划数字化的未来：美国总统科学技术</a:t>
            </a:r>
            <a:endParaRPr lang="en-US" altLang="zh-CN" dirty="0">
              <a:ln w="11430"/>
              <a:solidFill>
                <a:srgbClr val="C00000"/>
              </a:solidFill>
              <a:cs typeface="Arial" charset="0"/>
            </a:endParaRPr>
          </a:p>
          <a:p>
            <a:pPr algn="just">
              <a:defRPr/>
            </a:pPr>
            <a:r>
              <a:rPr lang="en-US" altLang="zh-CN" dirty="0">
                <a:ln w="11430"/>
                <a:solidFill>
                  <a:srgbClr val="C00000"/>
                </a:solidFill>
                <a:cs typeface="Arial" charset="0"/>
              </a:rPr>
              <a:t>  		   	 </a:t>
            </a:r>
            <a:r>
              <a:rPr lang="zh-CN" altLang="en-US" dirty="0">
                <a:ln w="11430"/>
                <a:solidFill>
                  <a:srgbClr val="C00000"/>
                </a:solidFill>
                <a:cs typeface="Arial" charset="0"/>
              </a:rPr>
              <a:t>顾问委员会给总统和国会的报告</a:t>
            </a:r>
            <a:r>
              <a:rPr lang="en-US" altLang="zh-CN" dirty="0">
                <a:ln w="11430"/>
                <a:solidFill>
                  <a:srgbClr val="C00000"/>
                </a:solidFill>
                <a:cs typeface="Arial" charset="0"/>
              </a:rPr>
              <a:t>》</a:t>
            </a:r>
          </a:p>
        </p:txBody>
      </p:sp>
      <p:sp>
        <p:nvSpPr>
          <p:cNvPr id="8" name="矩形 7"/>
          <p:cNvSpPr/>
          <p:nvPr/>
        </p:nvSpPr>
        <p:spPr>
          <a:xfrm>
            <a:off x="1524000" y="0"/>
            <a:ext cx="9144000" cy="923330"/>
          </a:xfrm>
          <a:prstGeom prst="rect">
            <a:avLst/>
          </a:prstGeom>
          <a:noFill/>
        </p:spPr>
        <p:txBody>
          <a:bodyPr wrap="square" lIns="91440" tIns="45720" rIns="91440" bIns="45720">
            <a:spAutoFit/>
          </a:bodyPr>
          <a:lstStyle/>
          <a:p>
            <a:pPr algn="ctr">
              <a:defRPr/>
            </a:pP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这是一个大数据的时代</a:t>
            </a:r>
          </a:p>
        </p:txBody>
      </p:sp>
      <p:sp>
        <p:nvSpPr>
          <p:cNvPr id="9" name="矩形 8"/>
          <p:cNvSpPr/>
          <p:nvPr/>
        </p:nvSpPr>
        <p:spPr>
          <a:xfrm>
            <a:off x="2918958" y="4504096"/>
            <a:ext cx="6090130" cy="584775"/>
          </a:xfrm>
          <a:prstGeom prst="rect">
            <a:avLst/>
          </a:prstGeom>
        </p:spPr>
        <p:txBody>
          <a:bodyPr wrap="none">
            <a:spAutoFit/>
          </a:bodyPr>
          <a:lstStyle/>
          <a:p>
            <a:pPr algn="ctr">
              <a:defRPr/>
            </a:pPr>
            <a:r>
              <a:rPr lang="en-US" altLang="zh-CN" sz="32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Big Data </a:t>
            </a:r>
            <a:r>
              <a:rPr lang="zh-CN" altLang="en-US" sz="32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携手</a:t>
            </a:r>
            <a:r>
              <a:rPr lang="en-US" altLang="zh-CN" sz="32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Deep Analytics</a:t>
            </a:r>
            <a:endParaRPr lang="zh-CN" altLang="en-US" sz="60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endParaRPr>
          </a:p>
        </p:txBody>
      </p:sp>
      <p:sp>
        <p:nvSpPr>
          <p:cNvPr id="13" name="矩形 12"/>
          <p:cNvSpPr/>
          <p:nvPr/>
        </p:nvSpPr>
        <p:spPr>
          <a:xfrm>
            <a:off x="2043422" y="4985499"/>
            <a:ext cx="8517075" cy="175432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285750" indent="-285750">
              <a:lnSpc>
                <a:spcPct val="150000"/>
              </a:lnSpc>
              <a:spcBef>
                <a:spcPts val="0"/>
              </a:spcBef>
              <a:spcAft>
                <a:spcPts val="0"/>
              </a:spcAft>
              <a:buClr>
                <a:srgbClr val="FF0000"/>
              </a:buClr>
              <a:buFont typeface="Arial" pitchFamily="34" charset="0"/>
              <a:buChar char="•"/>
              <a:defRPr/>
            </a:pPr>
            <a:r>
              <a:rPr kumimoji="0" lang="zh-CN" altLang="en-US" b="1" kern="0" dirty="0">
                <a:solidFill>
                  <a:srgbClr val="002060"/>
                </a:solidFill>
                <a:latin typeface="隶书" pitchFamily="49" charset="-122"/>
                <a:cs typeface="Arial Unicode MS" pitchFamily="34" charset="-122"/>
              </a:rPr>
              <a:t>当梁山伯遇上祝英台，当潘金莲遇上西门庆，当丘处机路过</a:t>
            </a:r>
            <a:endParaRPr kumimoji="0" lang="en-US" altLang="zh-CN" b="1" kern="0" dirty="0">
              <a:solidFill>
                <a:srgbClr val="002060"/>
              </a:solidFill>
              <a:latin typeface="隶书" pitchFamily="49" charset="-122"/>
              <a:cs typeface="Arial Unicode MS" pitchFamily="34" charset="-122"/>
            </a:endParaRPr>
          </a:p>
          <a:p>
            <a:pPr marL="285750" indent="-285750">
              <a:lnSpc>
                <a:spcPct val="150000"/>
              </a:lnSpc>
              <a:spcBef>
                <a:spcPts val="0"/>
              </a:spcBef>
              <a:spcAft>
                <a:spcPts val="0"/>
              </a:spcAft>
              <a:buClr>
                <a:srgbClr val="FF0000"/>
              </a:buClr>
              <a:defRPr/>
            </a:pPr>
            <a:r>
              <a:rPr kumimoji="0" lang="en-US" altLang="zh-CN" b="1" kern="0" dirty="0">
                <a:solidFill>
                  <a:srgbClr val="002060"/>
                </a:solidFill>
                <a:latin typeface="隶书" pitchFamily="49" charset="-122"/>
                <a:cs typeface="Arial Unicode MS" pitchFamily="34" charset="-122"/>
              </a:rPr>
              <a:t>	</a:t>
            </a:r>
            <a:r>
              <a:rPr kumimoji="0" lang="zh-CN" altLang="en-US" b="1" kern="0" dirty="0">
                <a:solidFill>
                  <a:srgbClr val="002060"/>
                </a:solidFill>
                <a:latin typeface="隶书" pitchFamily="49" charset="-122"/>
                <a:cs typeface="Arial Unicode MS" pitchFamily="34" charset="-122"/>
              </a:rPr>
              <a:t>牛家庄，当凯撒跨过卢比孔，当太祖际会中国革命</a:t>
            </a:r>
            <a:r>
              <a:rPr kumimoji="0" lang="en-US" altLang="zh-CN" b="1" kern="0" dirty="0">
                <a:solidFill>
                  <a:srgbClr val="002060"/>
                </a:solidFill>
                <a:latin typeface="隶书" pitchFamily="49" charset="-122"/>
                <a:cs typeface="Arial Unicode MS" pitchFamily="34" charset="-122"/>
              </a:rPr>
              <a:t>…</a:t>
            </a:r>
          </a:p>
          <a:p>
            <a:pPr marL="285750" indent="-285750">
              <a:lnSpc>
                <a:spcPct val="150000"/>
              </a:lnSpc>
              <a:spcBef>
                <a:spcPts val="0"/>
              </a:spcBef>
              <a:spcAft>
                <a:spcPts val="0"/>
              </a:spcAft>
              <a:buClr>
                <a:srgbClr val="FF0000"/>
              </a:buClr>
              <a:buFont typeface="Arial" pitchFamily="34" charset="0"/>
              <a:buChar char="•"/>
              <a:defRPr/>
            </a:pPr>
            <a:r>
              <a:rPr kumimoji="0" lang="zh-CN" altLang="en-US" b="1" kern="0" dirty="0">
                <a:solidFill>
                  <a:srgbClr val="002060"/>
                </a:solidFill>
                <a:latin typeface="隶书" pitchFamily="49" charset="-122"/>
                <a:cs typeface="Arial Unicode MS" pitchFamily="34" charset="-122"/>
              </a:rPr>
              <a:t>历史的机遇：偶然中的必然，必然中的偶然</a:t>
            </a:r>
            <a:endParaRPr kumimoji="0" lang="en-US" altLang="zh-CN" b="1" kern="0" dirty="0">
              <a:solidFill>
                <a:srgbClr val="002060"/>
              </a:solidFill>
              <a:latin typeface="隶书" pitchFamily="49" charset="-122"/>
              <a:cs typeface="Arial Unicode MS" pitchFamily="34" charset="-122"/>
            </a:endParaRPr>
          </a:p>
        </p:txBody>
      </p:sp>
      <p:sp>
        <p:nvSpPr>
          <p:cNvPr id="6" name="矩形 5"/>
          <p:cNvSpPr/>
          <p:nvPr/>
        </p:nvSpPr>
        <p:spPr>
          <a:xfrm>
            <a:off x="3468217" y="3780330"/>
            <a:ext cx="5758911" cy="584775"/>
          </a:xfrm>
          <a:prstGeom prst="rect">
            <a:avLst/>
          </a:prstGeom>
        </p:spPr>
        <p:txBody>
          <a:bodyPr wrap="square">
            <a:spAutoFit/>
          </a:bodyPr>
          <a:lstStyle/>
          <a:p>
            <a:pPr>
              <a:spcBef>
                <a:spcPct val="0"/>
              </a:spcBef>
              <a:buSzTx/>
              <a:defRPr/>
            </a:pPr>
            <a:r>
              <a:rPr lang="zh-CN" altLang="en-US" sz="32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国家促进大数据发展行动纲要</a:t>
            </a:r>
            <a:endParaRPr lang="zh-CN" altLang="en-US" sz="28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endParaRPr>
          </a:p>
        </p:txBody>
      </p:sp>
    </p:spTree>
    <p:extLst>
      <p:ext uri="{BB962C8B-B14F-4D97-AF65-F5344CB8AC3E}">
        <p14:creationId xmlns:p14="http://schemas.microsoft.com/office/powerpoint/2010/main" val="366090225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47528" y="1340768"/>
            <a:ext cx="5726850" cy="3762568"/>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342900" indent="-342900" algn="just" defTabSz="685800">
              <a:lnSpc>
                <a:spcPct val="200000"/>
              </a:lnSpc>
              <a:buFont typeface="Arial" panose="020B0604020202020204" pitchFamily="34" charset="0"/>
              <a:buChar char="•"/>
              <a:defRPr/>
            </a:pP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科学公式 </a:t>
            </a:r>
            <a:r>
              <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(FORTRAN)</a:t>
            </a:r>
          </a:p>
          <a:p>
            <a:pPr marL="342900" indent="-342900" algn="just" defTabSz="685800">
              <a:lnSpc>
                <a:spcPct val="200000"/>
              </a:lnSpc>
              <a:buFont typeface="Arial" panose="020B0604020202020204" pitchFamily="34" charset="0"/>
              <a:buChar char="•"/>
              <a:defRPr/>
            </a:pP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传统的商业表格 </a:t>
            </a:r>
            <a:r>
              <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a:t>
            </a: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数据库</a:t>
            </a:r>
            <a:r>
              <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a:t>
            </a:r>
          </a:p>
          <a:p>
            <a:pPr marL="342900" indent="-342900" algn="just" defTabSz="685800">
              <a:lnSpc>
                <a:spcPct val="200000"/>
              </a:lnSpc>
              <a:buFont typeface="Arial" panose="020B0604020202020204" pitchFamily="34" charset="0"/>
              <a:buChar char="•"/>
              <a:defRPr/>
            </a:pP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文本 </a:t>
            </a:r>
            <a:r>
              <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a:t>
            </a: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数字图书馆，搜索引擎</a:t>
            </a:r>
            <a:r>
              <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a:t>
            </a:r>
          </a:p>
          <a:p>
            <a:pPr marL="342900" indent="-342900" algn="just" defTabSz="685800">
              <a:lnSpc>
                <a:spcPct val="200000"/>
              </a:lnSpc>
              <a:buFont typeface="Arial" panose="020B0604020202020204" pitchFamily="34" charset="0"/>
              <a:buChar char="•"/>
              <a:defRPr/>
            </a:pP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多媒体 </a:t>
            </a:r>
            <a:r>
              <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a:t>
            </a: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深度计算，识别猫脸</a:t>
            </a:r>
            <a:r>
              <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a:t>
            </a:r>
          </a:p>
          <a:p>
            <a:pPr marL="342900" indent="-342900" algn="just" defTabSz="685800">
              <a:lnSpc>
                <a:spcPct val="200000"/>
              </a:lnSpc>
              <a:buFont typeface="Arial" panose="020B0604020202020204" pitchFamily="34" charset="0"/>
              <a:buChar char="•"/>
              <a:defRPr/>
            </a:pP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情绪，心理 </a:t>
            </a:r>
            <a:r>
              <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a:t>
            </a: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传感器，可穿戴设备</a:t>
            </a:r>
            <a:r>
              <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a:t>
            </a:r>
          </a:p>
        </p:txBody>
      </p:sp>
      <p:sp>
        <p:nvSpPr>
          <p:cNvPr id="6" name="矩形 5"/>
          <p:cNvSpPr/>
          <p:nvPr/>
        </p:nvSpPr>
        <p:spPr>
          <a:xfrm>
            <a:off x="6960096" y="1150105"/>
            <a:ext cx="3294366" cy="623248"/>
          </a:xfrm>
          <a:prstGeom prst="rect">
            <a:avLst/>
          </a:prstGeom>
          <a:noFill/>
        </p:spPr>
        <p:txBody>
          <a:bodyPr wrap="square" lIns="68580" tIns="34290" rIns="68580" bIns="34290">
            <a:spAutoFit/>
          </a:bodyPr>
          <a:lstStyle/>
          <a:p>
            <a:pPr algn="ctr" defTabSz="685800">
              <a:defRPr/>
            </a:pPr>
            <a:r>
              <a:rPr lang="zh-CN" altLang="en-US" sz="3600" b="1" spc="38"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社会科学计算</a:t>
            </a:r>
          </a:p>
        </p:txBody>
      </p:sp>
      <p:sp>
        <p:nvSpPr>
          <p:cNvPr id="7" name="矩形 6"/>
          <p:cNvSpPr/>
          <p:nvPr/>
        </p:nvSpPr>
        <p:spPr>
          <a:xfrm>
            <a:off x="7702679" y="1828559"/>
            <a:ext cx="1809201" cy="3393237"/>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just" defTabSz="685800">
              <a:lnSpc>
                <a:spcPct val="150000"/>
              </a:lnSpc>
              <a:defRPr/>
            </a:pP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民意调查</a:t>
            </a:r>
            <a:endPar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endParaRPr>
          </a:p>
          <a:p>
            <a:pPr algn="just" defTabSz="685800">
              <a:lnSpc>
                <a:spcPct val="150000"/>
              </a:lnSpc>
              <a:defRPr/>
            </a:pP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政治观点</a:t>
            </a:r>
            <a:endPar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endParaRPr>
          </a:p>
          <a:p>
            <a:pPr algn="just" defTabSz="685800">
              <a:lnSpc>
                <a:spcPct val="150000"/>
              </a:lnSpc>
              <a:defRPr/>
            </a:pP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消费偏好</a:t>
            </a:r>
            <a:endPar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endParaRPr>
          </a:p>
          <a:p>
            <a:pPr algn="just" defTabSz="685800">
              <a:lnSpc>
                <a:spcPct val="150000"/>
              </a:lnSpc>
              <a:defRPr/>
            </a:pP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幸福指数</a:t>
            </a:r>
            <a:endPar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endParaRPr>
          </a:p>
          <a:p>
            <a:pPr algn="just" defTabSz="685800">
              <a:lnSpc>
                <a:spcPct val="150000"/>
              </a:lnSpc>
              <a:defRPr/>
            </a:pP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性格类型</a:t>
            </a:r>
            <a:endParaRPr kumimoji="0" lang="en-US" altLang="zh-CN"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endParaRPr>
          </a:p>
          <a:p>
            <a:pPr algn="just" defTabSz="685800">
              <a:lnSpc>
                <a:spcPct val="150000"/>
              </a:lnSpc>
              <a:defRPr/>
            </a:pPr>
            <a:r>
              <a:rPr kumimoji="0" lang="zh-CN" altLang="en-US" b="1" spc="38" dirty="0">
                <a:ln w="11430"/>
                <a:solidFill>
                  <a:srgbClr val="800080"/>
                </a:solidFill>
                <a:effectLst>
                  <a:outerShdw blurRad="76200" dist="50800" dir="5400000" algn="tl" rotWithShape="0">
                    <a:srgbClr val="000000">
                      <a:alpha val="65000"/>
                    </a:srgbClr>
                  </a:outerShdw>
                </a:effectLst>
                <a:latin typeface="华文新魏" pitchFamily="2" charset="-122"/>
                <a:ea typeface="华文新魏" pitchFamily="2" charset="-122"/>
                <a:cs typeface="Arial" charset="0"/>
              </a:rPr>
              <a:t>心因性癔症</a:t>
            </a:r>
          </a:p>
        </p:txBody>
      </p:sp>
      <p:sp>
        <p:nvSpPr>
          <p:cNvPr id="8" name="矩形 7"/>
          <p:cNvSpPr/>
          <p:nvPr/>
        </p:nvSpPr>
        <p:spPr>
          <a:xfrm>
            <a:off x="1596008" y="116632"/>
            <a:ext cx="8964488" cy="746358"/>
          </a:xfrm>
          <a:prstGeom prst="rect">
            <a:avLst/>
          </a:prstGeom>
          <a:noFill/>
        </p:spPr>
        <p:txBody>
          <a:bodyPr wrap="square" lIns="68580" tIns="34290" rIns="68580" bIns="34290">
            <a:spAutoFit/>
          </a:bodyPr>
          <a:lstStyle/>
          <a:p>
            <a:pPr algn="ctr" defTabSz="685800">
              <a:defRPr/>
            </a:pPr>
            <a:r>
              <a:rPr lang="zh-CN" altLang="en-US" sz="4400" b="1" spc="38"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大数据：一切都通往可计算的路上</a:t>
            </a:r>
          </a:p>
        </p:txBody>
      </p:sp>
    </p:spTree>
    <p:extLst>
      <p:ext uri="{BB962C8B-B14F-4D97-AF65-F5344CB8AC3E}">
        <p14:creationId xmlns:p14="http://schemas.microsoft.com/office/powerpoint/2010/main" val="244083824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24000" y="-48126"/>
            <a:ext cx="9144000" cy="1754326"/>
          </a:xfrm>
          <a:prstGeom prst="rect">
            <a:avLst/>
          </a:prstGeom>
          <a:noFill/>
        </p:spPr>
        <p:txBody>
          <a:bodyPr wrap="square" lIns="91440" tIns="45720" rIns="91440" bIns="45720">
            <a:spAutoFit/>
          </a:bodyPr>
          <a:lstStyle/>
          <a:p>
            <a:pPr algn="ctr">
              <a:defRPr/>
            </a:pP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大数据时代下的自然科学：</a:t>
            </a:r>
            <a:endParaRPr lang="en-US" altLang="zh-CN"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endParaRPr>
          </a:p>
          <a:p>
            <a:pPr algn="ctr">
              <a:defRPr/>
            </a:pPr>
            <a:r>
              <a:rPr lang="en-US" altLang="zh-CN"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4NF</a:t>
            </a:r>
            <a:endPar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endParaRPr>
          </a:p>
        </p:txBody>
      </p:sp>
      <p:pic>
        <p:nvPicPr>
          <p:cNvPr id="8" name="Picture 9" descr="http://dl.zhishi.sina.com.cn/upload/01/68/87/1236016887.19128608.JPG"/>
          <p:cNvPicPr>
            <a:picLocks noChangeAspect="1" noChangeArrowheads="1"/>
          </p:cNvPicPr>
          <p:nvPr/>
        </p:nvPicPr>
        <p:blipFill>
          <a:blip r:embed="rId3">
            <a:extLst>
              <a:ext uri="{28A0092B-C50C-407E-A947-70E740481C1C}">
                <a14:useLocalDpi xmlns:a14="http://schemas.microsoft.com/office/drawing/2010/main" val="0"/>
              </a:ext>
            </a:extLst>
          </a:blip>
          <a:srcRect r="37456" b="11111"/>
          <a:stretch>
            <a:fillRect/>
          </a:stretch>
        </p:blipFill>
        <p:spPr bwMode="auto">
          <a:xfrm>
            <a:off x="3515544" y="2451000"/>
            <a:ext cx="2032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http://imgk.zol.com.cn/techbbs/3055/a305403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544" y="2298601"/>
            <a:ext cx="2438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http://www.hinews.cn/pic/0/14/54/25/14542582_37173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5" y="2908200"/>
            <a:ext cx="138271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 descr="http://photocdn.sohu.com/20130521/Img37654966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945" y="1689001"/>
            <a:ext cx="1738313"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2448744" y="5651400"/>
            <a:ext cx="7543800" cy="158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直接连接符 12"/>
          <p:cNvCxnSpPr/>
          <p:nvPr/>
        </p:nvCxnSpPr>
        <p:spPr>
          <a:xfrm rot="5400000" flipH="1" flipV="1">
            <a:off x="2461444" y="5429150"/>
            <a:ext cx="438150" cy="6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p:cNvCxnSpPr/>
          <p:nvPr/>
        </p:nvCxnSpPr>
        <p:spPr>
          <a:xfrm rot="5400000" flipH="1" flipV="1">
            <a:off x="3934645" y="5156101"/>
            <a:ext cx="9906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p:cNvCxnSpPr/>
          <p:nvPr/>
        </p:nvCxnSpPr>
        <p:spPr>
          <a:xfrm rot="5400000" flipH="1" flipV="1">
            <a:off x="6030145" y="4737001"/>
            <a:ext cx="18288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p:cNvCxnSpPr/>
          <p:nvPr/>
        </p:nvCxnSpPr>
        <p:spPr>
          <a:xfrm rot="5400000" flipH="1" flipV="1">
            <a:off x="8125645" y="4392513"/>
            <a:ext cx="2514600" cy="3175"/>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21"/>
          <p:cNvSpPr txBox="1">
            <a:spLocks noChangeArrowheads="1"/>
          </p:cNvSpPr>
          <p:nvPr/>
        </p:nvSpPr>
        <p:spPr bwMode="auto">
          <a:xfrm>
            <a:off x="2336033" y="565140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0000"/>
                </a:solidFill>
                <a:latin typeface="华文新魏" panose="02010800040101010101" pitchFamily="2" charset="-122"/>
                <a:ea typeface="华文新魏" panose="02010800040101010101" pitchFamily="2" charset="-122"/>
              </a:rPr>
              <a:t>实验</a:t>
            </a:r>
          </a:p>
        </p:txBody>
      </p:sp>
      <p:sp>
        <p:nvSpPr>
          <p:cNvPr id="18" name="TextBox 22"/>
          <p:cNvSpPr txBox="1">
            <a:spLocks noChangeArrowheads="1"/>
          </p:cNvSpPr>
          <p:nvPr/>
        </p:nvSpPr>
        <p:spPr bwMode="auto">
          <a:xfrm>
            <a:off x="4164833" y="565140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0000"/>
                </a:solidFill>
                <a:latin typeface="华文新魏" panose="02010800040101010101" pitchFamily="2" charset="-122"/>
                <a:ea typeface="华文新魏" panose="02010800040101010101" pitchFamily="2" charset="-122"/>
              </a:rPr>
              <a:t>理论</a:t>
            </a:r>
          </a:p>
        </p:txBody>
      </p:sp>
      <p:sp>
        <p:nvSpPr>
          <p:cNvPr id="19" name="TextBox 23"/>
          <p:cNvSpPr txBox="1">
            <a:spLocks noChangeArrowheads="1"/>
          </p:cNvSpPr>
          <p:nvPr/>
        </p:nvSpPr>
        <p:spPr bwMode="auto">
          <a:xfrm>
            <a:off x="6639745" y="565140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0000"/>
                </a:solidFill>
                <a:latin typeface="华文新魏" panose="02010800040101010101" pitchFamily="2" charset="-122"/>
                <a:ea typeface="华文新魏" panose="02010800040101010101" pitchFamily="2" charset="-122"/>
              </a:rPr>
              <a:t>计算</a:t>
            </a:r>
          </a:p>
        </p:txBody>
      </p:sp>
      <p:sp>
        <p:nvSpPr>
          <p:cNvPr id="20" name="TextBox 24"/>
          <p:cNvSpPr txBox="1">
            <a:spLocks noChangeArrowheads="1"/>
          </p:cNvSpPr>
          <p:nvPr/>
        </p:nvSpPr>
        <p:spPr bwMode="auto">
          <a:xfrm>
            <a:off x="9078145" y="565140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0000"/>
                </a:solidFill>
                <a:latin typeface="华文新魏" panose="02010800040101010101" pitchFamily="2" charset="-122"/>
                <a:ea typeface="华文新魏" panose="02010800040101010101" pitchFamily="2" charset="-122"/>
              </a:rPr>
              <a:t>数据</a:t>
            </a:r>
          </a:p>
        </p:txBody>
      </p:sp>
    </p:spTree>
    <p:extLst>
      <p:ext uri="{BB962C8B-B14F-4D97-AF65-F5344CB8AC3E}">
        <p14:creationId xmlns:p14="http://schemas.microsoft.com/office/powerpoint/2010/main" val="18906590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24000" y="0"/>
            <a:ext cx="9144000" cy="923330"/>
          </a:xfrm>
          <a:prstGeom prst="rect">
            <a:avLst/>
          </a:prstGeom>
          <a:noFill/>
        </p:spPr>
        <p:txBody>
          <a:bodyPr wrap="square" lIns="91440" tIns="45720" rIns="91440" bIns="45720">
            <a:spAutoFit/>
          </a:bodyPr>
          <a:lstStyle/>
          <a:p>
            <a:pPr algn="ctr">
              <a:defRPr/>
            </a:pP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大数据下的统计语言模型</a:t>
            </a:r>
          </a:p>
        </p:txBody>
      </p:sp>
      <p:sp>
        <p:nvSpPr>
          <p:cNvPr id="4" name="MH_SubTitle_2"/>
          <p:cNvSpPr/>
          <p:nvPr>
            <p:custDataLst>
              <p:tags r:id="rId1"/>
            </p:custDataLst>
          </p:nvPr>
        </p:nvSpPr>
        <p:spPr>
          <a:xfrm>
            <a:off x="6168008" y="1052736"/>
            <a:ext cx="3024336" cy="161131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0" rIns="0" bIns="0" anchor="ctr">
            <a:normAutofit/>
          </a:bodyPr>
          <a:lstStyle/>
          <a:p>
            <a:pPr algn="ctr">
              <a:lnSpc>
                <a:spcPct val="120000"/>
              </a:lnSpc>
              <a:buFont typeface="Arial" charset="0"/>
              <a:buNone/>
              <a:defRPr/>
            </a:pPr>
            <a:r>
              <a:rPr lang="zh-CN" altLang="en-US" sz="2000" dirty="0">
                <a:solidFill>
                  <a:srgbClr val="FFFFFF"/>
                </a:solidFill>
                <a:latin typeface="华文新魏" panose="02010800040101010101" pitchFamily="2" charset="-122"/>
                <a:ea typeface="华文新魏" panose="02010800040101010101" pitchFamily="2" charset="-122"/>
              </a:rPr>
              <a:t>路径二：</a:t>
            </a:r>
            <a:endParaRPr lang="en-US" altLang="zh-CN" sz="2000" dirty="0">
              <a:solidFill>
                <a:srgbClr val="FFFFFF"/>
              </a:solidFill>
              <a:latin typeface="华文新魏" panose="02010800040101010101" pitchFamily="2" charset="-122"/>
              <a:ea typeface="华文新魏" panose="02010800040101010101" pitchFamily="2" charset="-122"/>
            </a:endParaRPr>
          </a:p>
          <a:p>
            <a:pPr algn="ctr">
              <a:lnSpc>
                <a:spcPct val="120000"/>
              </a:lnSpc>
              <a:buFont typeface="Arial" charset="0"/>
              <a:buNone/>
              <a:defRPr/>
            </a:pPr>
            <a:r>
              <a:rPr lang="zh-CN" altLang="en-US" sz="2000" dirty="0">
                <a:solidFill>
                  <a:srgbClr val="FFFFFF"/>
                </a:solidFill>
                <a:latin typeface="华文新魏" panose="02010800040101010101" pitchFamily="2" charset="-122"/>
                <a:ea typeface="华文新魏" panose="02010800040101010101" pitchFamily="2" charset="-122"/>
              </a:rPr>
              <a:t>大数据</a:t>
            </a:r>
          </a:p>
        </p:txBody>
      </p:sp>
      <p:sp>
        <p:nvSpPr>
          <p:cNvPr id="7" name="MH_SubTitle_1"/>
          <p:cNvSpPr/>
          <p:nvPr>
            <p:custDataLst>
              <p:tags r:id="rId2"/>
            </p:custDataLst>
          </p:nvPr>
        </p:nvSpPr>
        <p:spPr>
          <a:xfrm flipH="1">
            <a:off x="3071663" y="1052736"/>
            <a:ext cx="3096344" cy="161131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720000" bIns="0" anchor="ctr">
            <a:normAutofit/>
          </a:bodyPr>
          <a:lstStyle/>
          <a:p>
            <a:pPr algn="ctr">
              <a:lnSpc>
                <a:spcPct val="120000"/>
              </a:lnSpc>
              <a:buFont typeface="Arial" charset="0"/>
              <a:buNone/>
              <a:defRPr/>
            </a:pPr>
            <a:r>
              <a:rPr lang="zh-CN" altLang="en-US" sz="2000" dirty="0">
                <a:solidFill>
                  <a:srgbClr val="FFFFFF"/>
                </a:solidFill>
                <a:latin typeface="华文新魏" panose="02010800040101010101" pitchFamily="2" charset="-122"/>
                <a:ea typeface="华文新魏" panose="02010800040101010101" pitchFamily="2" charset="-122"/>
              </a:rPr>
              <a:t>路径一：</a:t>
            </a:r>
            <a:endParaRPr lang="en-US" altLang="zh-CN" sz="2000" dirty="0">
              <a:solidFill>
                <a:srgbClr val="FFFFFF"/>
              </a:solidFill>
              <a:latin typeface="华文新魏" panose="02010800040101010101" pitchFamily="2" charset="-122"/>
              <a:ea typeface="华文新魏" panose="02010800040101010101" pitchFamily="2" charset="-122"/>
            </a:endParaRPr>
          </a:p>
          <a:p>
            <a:pPr algn="ctr">
              <a:lnSpc>
                <a:spcPct val="120000"/>
              </a:lnSpc>
              <a:buFont typeface="Arial" charset="0"/>
              <a:buNone/>
              <a:defRPr/>
            </a:pPr>
            <a:r>
              <a:rPr lang="zh-CN" altLang="en-US" sz="2000" dirty="0" smtClean="0">
                <a:solidFill>
                  <a:srgbClr val="FFFFFF"/>
                </a:solidFill>
                <a:latin typeface="华文新魏" panose="02010800040101010101" pitchFamily="2" charset="-122"/>
                <a:ea typeface="华文新魏" panose="02010800040101010101" pitchFamily="2" charset="-122"/>
              </a:rPr>
              <a:t>文法规则</a:t>
            </a:r>
            <a:endParaRPr lang="zh-CN" altLang="en-US" sz="2000" dirty="0">
              <a:solidFill>
                <a:srgbClr val="FFFFFF"/>
              </a:solidFill>
              <a:latin typeface="华文新魏" panose="02010800040101010101" pitchFamily="2" charset="-122"/>
              <a:ea typeface="华文新魏" panose="02010800040101010101" pitchFamily="2" charset="-122"/>
            </a:endParaRPr>
          </a:p>
        </p:txBody>
      </p:sp>
      <p:sp>
        <p:nvSpPr>
          <p:cNvPr id="8" name="MH_Title_1"/>
          <p:cNvSpPr/>
          <p:nvPr>
            <p:custDataLst>
              <p:tags r:id="rId3"/>
            </p:custDataLst>
          </p:nvPr>
        </p:nvSpPr>
        <p:spPr>
          <a:xfrm>
            <a:off x="5087888" y="1560736"/>
            <a:ext cx="2160240" cy="609600"/>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buFont typeface="Arial" charset="0"/>
              <a:buNone/>
              <a:defRPr/>
            </a:pPr>
            <a:r>
              <a:rPr lang="zh-CN" altLang="en-US" b="1" dirty="0">
                <a:solidFill>
                  <a:srgbClr val="525252"/>
                </a:solidFill>
                <a:latin typeface="华文新魏" panose="02010800040101010101" pitchFamily="2" charset="-122"/>
                <a:ea typeface="华文新魏" panose="02010800040101010101" pitchFamily="2" charset="-122"/>
              </a:rPr>
              <a:t>自然语言处理</a:t>
            </a:r>
          </a:p>
        </p:txBody>
      </p:sp>
      <p:sp>
        <p:nvSpPr>
          <p:cNvPr id="15" name="内容占位符 2"/>
          <p:cNvSpPr>
            <a:spLocks noGrp="1"/>
          </p:cNvSpPr>
          <p:nvPr>
            <p:ph idx="4294967295"/>
          </p:nvPr>
        </p:nvSpPr>
        <p:spPr>
          <a:xfrm>
            <a:off x="2111375" y="2824784"/>
            <a:ext cx="8229600" cy="3556545"/>
          </a:xfrm>
          <a:prstGeom prst="rect">
            <a:avLst/>
          </a:prstGeom>
        </p:spPr>
        <p:txBody>
          <a:bodyPr/>
          <a:lstStyle/>
          <a:p>
            <a:pPr>
              <a:lnSpc>
                <a:spcPct val="150000"/>
              </a:lnSpc>
            </a:pPr>
            <a:r>
              <a:rPr lang="zh-CN" altLang="en-US" dirty="0" smtClean="0">
                <a:solidFill>
                  <a:srgbClr val="FF0000"/>
                </a:solidFill>
                <a:latin typeface="华文新魏" panose="02010800040101010101" pitchFamily="2" charset="-122"/>
                <a:ea typeface="华文新魏" panose="02010800040101010101" pitchFamily="2" charset="-122"/>
              </a:rPr>
              <a:t>分词：查字典 </a:t>
            </a:r>
            <a:r>
              <a:rPr lang="en-US" altLang="zh-CN" dirty="0" smtClean="0">
                <a:solidFill>
                  <a:srgbClr val="FF0000"/>
                </a:solidFill>
                <a:latin typeface="华文新魏" panose="02010800040101010101" pitchFamily="2" charset="-122"/>
                <a:ea typeface="华文新魏" panose="02010800040101010101" pitchFamily="2" charset="-122"/>
              </a:rPr>
              <a:t>+ </a:t>
            </a:r>
            <a:r>
              <a:rPr lang="zh-CN" altLang="en-US" dirty="0" smtClean="0">
                <a:solidFill>
                  <a:srgbClr val="FF0000"/>
                </a:solidFill>
                <a:latin typeface="华文新魏" panose="02010800040101010101" pitchFamily="2" charset="-122"/>
                <a:ea typeface="华文新魏" panose="02010800040101010101" pitchFamily="2" charset="-122"/>
              </a:rPr>
              <a:t>最大匹配</a:t>
            </a:r>
            <a:endParaRPr lang="en-US" altLang="zh-CN" dirty="0" smtClean="0">
              <a:solidFill>
                <a:srgbClr val="FF0000"/>
              </a:solidFill>
              <a:latin typeface="华文新魏" panose="02010800040101010101" pitchFamily="2" charset="-122"/>
              <a:ea typeface="华文新魏" panose="02010800040101010101" pitchFamily="2" charset="-122"/>
            </a:endParaRPr>
          </a:p>
          <a:p>
            <a:pPr>
              <a:lnSpc>
                <a:spcPct val="150000"/>
              </a:lnSpc>
            </a:pPr>
            <a:r>
              <a:rPr lang="zh-CN" altLang="en-US" dirty="0" smtClean="0">
                <a:latin typeface="华文新魏" panose="02010800040101010101" pitchFamily="2" charset="-122"/>
                <a:ea typeface="华文新魏" panose="02010800040101010101" pitchFamily="2" charset="-122"/>
              </a:rPr>
              <a:t>发展中国家：发展</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中国</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家，</a:t>
            </a:r>
            <a:r>
              <a:rPr lang="zh-CN" altLang="en-US" dirty="0" smtClean="0">
                <a:solidFill>
                  <a:srgbClr val="FF0000"/>
                </a:solidFill>
                <a:latin typeface="华文新魏" panose="02010800040101010101" pitchFamily="2" charset="-122"/>
                <a:ea typeface="华文新魏" panose="02010800040101010101" pitchFamily="2" charset="-122"/>
              </a:rPr>
              <a:t>发展</a:t>
            </a:r>
            <a:r>
              <a:rPr lang="en-US" altLang="zh-CN" dirty="0" smtClean="0">
                <a:solidFill>
                  <a:srgbClr val="FF0000"/>
                </a:solidFill>
                <a:latin typeface="华文新魏" panose="02010800040101010101" pitchFamily="2" charset="-122"/>
                <a:ea typeface="华文新魏" panose="02010800040101010101" pitchFamily="2" charset="-122"/>
              </a:rPr>
              <a:t>-</a:t>
            </a:r>
            <a:r>
              <a:rPr lang="zh-CN" altLang="en-US" dirty="0" smtClean="0">
                <a:solidFill>
                  <a:srgbClr val="FF0000"/>
                </a:solidFill>
                <a:latin typeface="华文新魏" panose="02010800040101010101" pitchFamily="2" charset="-122"/>
                <a:ea typeface="华文新魏" panose="02010800040101010101" pitchFamily="2" charset="-122"/>
              </a:rPr>
              <a:t>中</a:t>
            </a:r>
            <a:r>
              <a:rPr lang="en-US" altLang="zh-CN" dirty="0" smtClean="0">
                <a:solidFill>
                  <a:srgbClr val="FF0000"/>
                </a:solidFill>
                <a:latin typeface="华文新魏" panose="02010800040101010101" pitchFamily="2" charset="-122"/>
                <a:ea typeface="华文新魏" panose="02010800040101010101" pitchFamily="2" charset="-122"/>
              </a:rPr>
              <a:t>-</a:t>
            </a:r>
            <a:r>
              <a:rPr lang="zh-CN" altLang="en-US" dirty="0" smtClean="0">
                <a:solidFill>
                  <a:srgbClr val="FF0000"/>
                </a:solidFill>
                <a:latin typeface="华文新魏" panose="02010800040101010101" pitchFamily="2" charset="-122"/>
                <a:ea typeface="华文新魏" panose="02010800040101010101" pitchFamily="2" charset="-122"/>
              </a:rPr>
              <a:t>国家</a:t>
            </a:r>
            <a:endParaRPr lang="en-US" altLang="zh-CN" dirty="0" smtClean="0">
              <a:solidFill>
                <a:srgbClr val="FF0000"/>
              </a:solidFill>
              <a:latin typeface="华文新魏" panose="02010800040101010101" pitchFamily="2" charset="-122"/>
              <a:ea typeface="华文新魏" panose="02010800040101010101" pitchFamily="2" charset="-122"/>
            </a:endParaRPr>
          </a:p>
          <a:p>
            <a:pPr>
              <a:lnSpc>
                <a:spcPct val="150000"/>
              </a:lnSpc>
            </a:pPr>
            <a:r>
              <a:rPr lang="zh-CN" altLang="en-US" dirty="0" smtClean="0">
                <a:latin typeface="华文新魏" panose="02010800040101010101" pitchFamily="2" charset="-122"/>
                <a:ea typeface="华文新魏" panose="02010800040101010101" pitchFamily="2" charset="-122"/>
              </a:rPr>
              <a:t>上海大学城书店：上海大学</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城</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书店，</a:t>
            </a:r>
            <a:r>
              <a:rPr lang="zh-CN" altLang="en-US" dirty="0" smtClean="0">
                <a:solidFill>
                  <a:srgbClr val="FF0000"/>
                </a:solidFill>
                <a:latin typeface="华文新魏" panose="02010800040101010101" pitchFamily="2" charset="-122"/>
                <a:ea typeface="华文新魏" panose="02010800040101010101" pitchFamily="2" charset="-122"/>
              </a:rPr>
              <a:t>上海</a:t>
            </a:r>
            <a:r>
              <a:rPr lang="en-US" altLang="zh-CN" dirty="0" smtClean="0">
                <a:solidFill>
                  <a:srgbClr val="FF0000"/>
                </a:solidFill>
                <a:latin typeface="华文新魏" panose="02010800040101010101" pitchFamily="2" charset="-122"/>
                <a:ea typeface="华文新魏" panose="02010800040101010101" pitchFamily="2" charset="-122"/>
              </a:rPr>
              <a:t>-</a:t>
            </a:r>
            <a:r>
              <a:rPr lang="zh-CN" altLang="en-US" dirty="0" smtClean="0">
                <a:solidFill>
                  <a:srgbClr val="FF0000"/>
                </a:solidFill>
                <a:latin typeface="华文新魏" panose="02010800040101010101" pitchFamily="2" charset="-122"/>
                <a:ea typeface="华文新魏" panose="02010800040101010101" pitchFamily="2" charset="-122"/>
              </a:rPr>
              <a:t>大学城</a:t>
            </a:r>
            <a:r>
              <a:rPr lang="en-US" altLang="zh-CN" dirty="0" smtClean="0">
                <a:solidFill>
                  <a:srgbClr val="FF0000"/>
                </a:solidFill>
                <a:latin typeface="华文新魏" panose="02010800040101010101" pitchFamily="2" charset="-122"/>
                <a:ea typeface="华文新魏" panose="02010800040101010101" pitchFamily="2" charset="-122"/>
              </a:rPr>
              <a:t>-</a:t>
            </a:r>
            <a:r>
              <a:rPr lang="zh-CN" altLang="en-US" dirty="0" smtClean="0">
                <a:solidFill>
                  <a:srgbClr val="FF0000"/>
                </a:solidFill>
                <a:latin typeface="华文新魏" panose="02010800040101010101" pitchFamily="2" charset="-122"/>
                <a:ea typeface="华文新魏" panose="02010800040101010101" pitchFamily="2" charset="-122"/>
              </a:rPr>
              <a:t>书店</a:t>
            </a:r>
            <a:endParaRPr lang="en-US" altLang="zh-CN" dirty="0" smtClean="0">
              <a:latin typeface="华文新魏" panose="02010800040101010101" pitchFamily="2" charset="-122"/>
              <a:ea typeface="华文新魏" panose="02010800040101010101" pitchFamily="2" charset="-122"/>
            </a:endParaRPr>
          </a:p>
          <a:p>
            <a:pPr>
              <a:lnSpc>
                <a:spcPct val="150000"/>
              </a:lnSpc>
            </a:pPr>
            <a:r>
              <a:rPr lang="zh-CN" altLang="en-US" dirty="0" smtClean="0">
                <a:latin typeface="华文新魏" panose="02010800040101010101" pitchFamily="2" charset="-122"/>
                <a:ea typeface="华文新魏" panose="02010800040101010101" pitchFamily="2" charset="-122"/>
              </a:rPr>
              <a:t>北京大学生：北京大学</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生，</a:t>
            </a:r>
            <a:r>
              <a:rPr lang="zh-CN" altLang="en-US" dirty="0" smtClean="0">
                <a:solidFill>
                  <a:srgbClr val="FF0000"/>
                </a:solidFill>
                <a:latin typeface="华文新魏" panose="02010800040101010101" pitchFamily="2" charset="-122"/>
                <a:ea typeface="华文新魏" panose="02010800040101010101" pitchFamily="2" charset="-122"/>
              </a:rPr>
              <a:t>北京</a:t>
            </a:r>
            <a:r>
              <a:rPr lang="en-US" altLang="zh-CN" dirty="0" smtClean="0">
                <a:solidFill>
                  <a:srgbClr val="FF0000"/>
                </a:solidFill>
                <a:latin typeface="华文新魏" panose="02010800040101010101" pitchFamily="2" charset="-122"/>
                <a:ea typeface="华文新魏" panose="02010800040101010101" pitchFamily="2" charset="-122"/>
              </a:rPr>
              <a:t>-</a:t>
            </a:r>
            <a:r>
              <a:rPr lang="zh-CN" altLang="en-US" dirty="0" smtClean="0">
                <a:solidFill>
                  <a:srgbClr val="FF0000"/>
                </a:solidFill>
                <a:latin typeface="华文新魏" panose="02010800040101010101" pitchFamily="2" charset="-122"/>
                <a:ea typeface="华文新魏" panose="02010800040101010101" pitchFamily="2" charset="-122"/>
              </a:rPr>
              <a:t>大学生</a:t>
            </a:r>
            <a:endParaRPr lang="en-US" altLang="zh-CN" dirty="0" smtClean="0">
              <a:solidFill>
                <a:srgbClr val="FF0000"/>
              </a:solidFill>
              <a:latin typeface="华文新魏" panose="02010800040101010101" pitchFamily="2" charset="-122"/>
              <a:ea typeface="华文新魏" panose="02010800040101010101" pitchFamily="2" charset="-122"/>
            </a:endParaRPr>
          </a:p>
          <a:p>
            <a:pPr>
              <a:lnSpc>
                <a:spcPct val="150000"/>
              </a:lnSpc>
            </a:pPr>
            <a:r>
              <a:rPr lang="zh-CN" altLang="en-US" dirty="0" smtClean="0">
                <a:solidFill>
                  <a:srgbClr val="FF0000"/>
                </a:solidFill>
                <a:latin typeface="华文新魏" panose="02010800040101010101" pitchFamily="2" charset="-122"/>
                <a:ea typeface="华文新魏" panose="02010800040101010101" pitchFamily="2" charset="-122"/>
              </a:rPr>
              <a:t>统计方法：计算每种分词方法后句子出现的概率</a:t>
            </a:r>
            <a:endParaRPr lang="zh-CN" altLang="en-US"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5320786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美联储主席本伯南克昨天告诉媒体</a:t>
            </a:r>
            <a:r>
              <a:rPr lang="en-US" altLang="zh-CN" dirty="0"/>
              <a:t>7000</a:t>
            </a:r>
            <a:r>
              <a:rPr lang="zh-CN" altLang="en-US" dirty="0"/>
              <a:t>亿美元的救助资金将借给上百家银行、保险公司和汽车公司</a:t>
            </a:r>
            <a:endParaRPr lang="en-US" altLang="zh-CN" dirty="0"/>
          </a:p>
          <a:p>
            <a:r>
              <a:rPr lang="zh-CN" altLang="en-US" dirty="0"/>
              <a:t>本伯南克美联储主席昨天</a:t>
            </a:r>
            <a:r>
              <a:rPr lang="en-US" altLang="zh-CN" dirty="0"/>
              <a:t>7000</a:t>
            </a:r>
            <a:r>
              <a:rPr lang="zh-CN" altLang="en-US" dirty="0"/>
              <a:t>亿美元的救助资金告诉媒体将借给上百家银行、保险公司和汽车公司</a:t>
            </a:r>
          </a:p>
          <a:p>
            <a:r>
              <a:rPr lang="zh-CN" altLang="en-US" dirty="0"/>
              <a:t>联主美储席本伯诉体南将借天的救克告媒昨助资金</a:t>
            </a:r>
            <a:r>
              <a:rPr lang="en-US" altLang="zh-CN" dirty="0"/>
              <a:t>70</a:t>
            </a:r>
            <a:r>
              <a:rPr lang="zh-CN" altLang="en-US" dirty="0"/>
              <a:t>元亿</a:t>
            </a:r>
            <a:r>
              <a:rPr lang="en-US" altLang="zh-CN" dirty="0"/>
              <a:t>00</a:t>
            </a:r>
            <a:r>
              <a:rPr lang="zh-CN" altLang="en-US" dirty="0"/>
              <a:t>美给上百家银保行、汽车险公司公司和</a:t>
            </a:r>
            <a:endParaRPr lang="en-US" altLang="zh-CN" dirty="0"/>
          </a:p>
          <a:p>
            <a:endParaRPr lang="zh-CN" altLang="en-US" dirty="0"/>
          </a:p>
        </p:txBody>
      </p:sp>
      <p:sp>
        <p:nvSpPr>
          <p:cNvPr id="5" name="矩形 4"/>
          <p:cNvSpPr/>
          <p:nvPr/>
        </p:nvSpPr>
        <p:spPr>
          <a:xfrm>
            <a:off x="2175506" y="4417948"/>
            <a:ext cx="8026556"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kumimoji="0" lang="en-US" altLang="zh-CN" sz="2800" b="1" spc="50" dirty="0">
                <a:ln w="11430"/>
                <a:solidFill>
                  <a:srgbClr val="FF0000"/>
                </a:solidFill>
                <a:latin typeface="Arial" charset="0"/>
                <a:ea typeface="楷体_GB2312" pitchFamily="49" charset="-122"/>
                <a:cs typeface="Arial" charset="0"/>
              </a:rPr>
              <a:t>The pen is in the box    The box is in the pen</a:t>
            </a:r>
            <a:endParaRPr kumimoji="0" lang="zh-CN" altLang="en-US" sz="2800" b="1" spc="50" dirty="0">
              <a:ln w="11430"/>
              <a:solidFill>
                <a:srgbClr val="FF0000"/>
              </a:solidFill>
              <a:latin typeface="Arial" charset="0"/>
              <a:ea typeface="楷体_GB2312" pitchFamily="49" charset="-122"/>
              <a:cs typeface="Arial" charset="0"/>
            </a:endParaRPr>
          </a:p>
        </p:txBody>
      </p:sp>
      <p:sp>
        <p:nvSpPr>
          <p:cNvPr id="6" name="矩形 5"/>
          <p:cNvSpPr/>
          <p:nvPr/>
        </p:nvSpPr>
        <p:spPr>
          <a:xfrm>
            <a:off x="2927649" y="5229200"/>
            <a:ext cx="5665333"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kumimoji="0" lang="en-US" altLang="zh-CN" sz="2800" b="1" spc="50" dirty="0">
                <a:ln w="11430"/>
                <a:solidFill>
                  <a:srgbClr val="FF0000"/>
                </a:solidFill>
                <a:latin typeface="华文新魏" pitchFamily="2" charset="-122"/>
                <a:ea typeface="华文新魏" pitchFamily="2" charset="-122"/>
                <a:cs typeface="Arial" charset="0"/>
              </a:rPr>
              <a:t>bush </a:t>
            </a:r>
            <a:r>
              <a:rPr kumimoji="0" lang="en-US" altLang="zh-CN" sz="2800" b="1" spc="50" dirty="0" err="1">
                <a:ln w="11430"/>
                <a:solidFill>
                  <a:srgbClr val="FF0000"/>
                </a:solidFill>
                <a:latin typeface="华文新魏" pitchFamily="2" charset="-122"/>
                <a:ea typeface="华文新魏" pitchFamily="2" charset="-122"/>
                <a:cs typeface="Arial" charset="0"/>
              </a:rPr>
              <a:t>vs</a:t>
            </a:r>
            <a:r>
              <a:rPr kumimoji="0" lang="en-US" altLang="zh-CN" sz="2800" b="1" spc="50" dirty="0">
                <a:ln w="11430"/>
                <a:solidFill>
                  <a:srgbClr val="FF0000"/>
                </a:solidFill>
                <a:latin typeface="华文新魏" pitchFamily="2" charset="-122"/>
                <a:ea typeface="华文新魏" pitchFamily="2" charset="-122"/>
                <a:cs typeface="Arial" charset="0"/>
              </a:rPr>
              <a:t> </a:t>
            </a:r>
            <a:r>
              <a:rPr kumimoji="0" lang="en-US" altLang="zh-CN" sz="2800" b="1" spc="50" dirty="0" err="1">
                <a:ln w="11430"/>
                <a:solidFill>
                  <a:srgbClr val="FF0000"/>
                </a:solidFill>
                <a:latin typeface="华文新魏" pitchFamily="2" charset="-122"/>
                <a:ea typeface="华文新魏" pitchFamily="2" charset="-122"/>
                <a:cs typeface="Arial" charset="0"/>
              </a:rPr>
              <a:t>kerry</a:t>
            </a:r>
            <a:r>
              <a:rPr kumimoji="0" lang="zh-CN" altLang="en-US" sz="2800" b="1" spc="50" dirty="0">
                <a:ln w="11430"/>
                <a:solidFill>
                  <a:srgbClr val="FF0000"/>
                </a:solidFill>
                <a:latin typeface="华文新魏" pitchFamily="2" charset="-122"/>
                <a:ea typeface="华文新魏" pitchFamily="2" charset="-122"/>
                <a:cs typeface="Arial" charset="0"/>
              </a:rPr>
              <a:t>：灌木丛里的小母牛</a:t>
            </a:r>
          </a:p>
        </p:txBody>
      </p:sp>
      <p:sp>
        <p:nvSpPr>
          <p:cNvPr id="9" name="矩形 8"/>
          <p:cNvSpPr/>
          <p:nvPr/>
        </p:nvSpPr>
        <p:spPr>
          <a:xfrm>
            <a:off x="1524000" y="0"/>
            <a:ext cx="9144000" cy="923330"/>
          </a:xfrm>
          <a:prstGeom prst="rect">
            <a:avLst/>
          </a:prstGeom>
          <a:noFill/>
        </p:spPr>
        <p:txBody>
          <a:bodyPr wrap="square" lIns="91440" tIns="45720" rIns="91440" bIns="45720">
            <a:spAutoFit/>
          </a:bodyPr>
          <a:lstStyle/>
          <a:p>
            <a:pPr algn="ctr">
              <a:defRPr/>
            </a:pP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大数据下的统计语言模型</a:t>
            </a:r>
          </a:p>
        </p:txBody>
      </p:sp>
    </p:spTree>
    <p:extLst>
      <p:ext uri="{BB962C8B-B14F-4D97-AF65-F5344CB8AC3E}">
        <p14:creationId xmlns:p14="http://schemas.microsoft.com/office/powerpoint/2010/main" val="13327191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4346" y="1022933"/>
            <a:ext cx="8064896" cy="4869025"/>
          </a:xfrm>
          <a:prstGeom prst="rect">
            <a:avLst/>
          </a:prstGeom>
        </p:spPr>
        <p:txBody>
          <a:bodyPr wrap="square">
            <a:spAutoFit/>
          </a:bodyPr>
          <a:lstStyle/>
          <a:p>
            <a:pPr marL="342900" indent="-342900" algn="just" eaLnBrk="0" hangingPunct="0">
              <a:spcBef>
                <a:spcPct val="20000"/>
              </a:spcBef>
              <a:buClr>
                <a:srgbClr val="3333CC"/>
              </a:buClr>
              <a:buSzPct val="60000"/>
              <a:buFont typeface="Wingdings" pitchFamily="2" charset="2"/>
              <a:buChar char="n"/>
            </a:pPr>
            <a:r>
              <a:rPr lang="zh-CN" altLang="en-US" sz="3200" kern="0" dirty="0">
                <a:solidFill>
                  <a:srgbClr val="3333CC"/>
                </a:solidFill>
                <a:effectLst>
                  <a:outerShdw blurRad="38100" dist="38100" dir="2700000" algn="tl">
                    <a:srgbClr val="C0C0C0"/>
                  </a:outerShdw>
                </a:effectLst>
                <a:latin typeface="Tahoma"/>
                <a:ea typeface="隶书"/>
              </a:rPr>
              <a:t>小世界试验</a:t>
            </a:r>
            <a:endParaRPr lang="en-US" altLang="zh-CN" sz="3200" kern="0" dirty="0">
              <a:solidFill>
                <a:srgbClr val="3333CC"/>
              </a:solidFill>
              <a:effectLst>
                <a:outerShdw blurRad="38100" dist="38100" dir="2700000" algn="tl">
                  <a:srgbClr val="C0C0C0"/>
                </a:outerShdw>
              </a:effectLst>
              <a:latin typeface="Tahoma"/>
              <a:ea typeface="隶书"/>
            </a:endParaRPr>
          </a:p>
          <a:p>
            <a:pPr marL="742950" lvl="1" indent="-285750" algn="just" eaLnBrk="0" hangingPunct="0">
              <a:spcBef>
                <a:spcPct val="20000"/>
              </a:spcBef>
              <a:buClr>
                <a:srgbClr val="FF0000"/>
              </a:buClr>
              <a:buSzPct val="55000"/>
              <a:buFont typeface="Wingdings" pitchFamily="2" charset="2"/>
              <a:buChar char="n"/>
            </a:pPr>
            <a:r>
              <a:rPr lang="zh-CN" altLang="en-US" sz="2800" kern="0" dirty="0">
                <a:solidFill>
                  <a:srgbClr val="660066"/>
                </a:solidFill>
                <a:latin typeface="Tahoma"/>
                <a:ea typeface="华文新魏" pitchFamily="2" charset="-122"/>
              </a:rPr>
              <a:t>传统：纸制信封</a:t>
            </a:r>
            <a:endParaRPr lang="en-US" altLang="zh-CN" sz="2800" kern="0" dirty="0">
              <a:solidFill>
                <a:srgbClr val="660066"/>
              </a:solidFill>
              <a:latin typeface="Tahoma"/>
              <a:ea typeface="华文新魏" pitchFamily="2" charset="-122"/>
            </a:endParaRPr>
          </a:p>
          <a:p>
            <a:pPr marL="742950" lvl="1" indent="-285750" algn="just" eaLnBrk="0" hangingPunct="0">
              <a:spcBef>
                <a:spcPct val="20000"/>
              </a:spcBef>
              <a:buClr>
                <a:srgbClr val="FF0000"/>
              </a:buClr>
              <a:buSzPct val="55000"/>
              <a:buFont typeface="Wingdings" pitchFamily="2" charset="2"/>
              <a:buChar char="n"/>
            </a:pPr>
            <a:r>
              <a:rPr lang="zh-CN" altLang="en-US" sz="2800" kern="0" dirty="0">
                <a:solidFill>
                  <a:srgbClr val="660066"/>
                </a:solidFill>
                <a:latin typeface="Tahoma"/>
                <a:ea typeface="华文新魏" pitchFamily="2" charset="-122"/>
              </a:rPr>
              <a:t>大数据时代：</a:t>
            </a:r>
            <a:r>
              <a:rPr lang="en-US" altLang="zh-CN" sz="2800" kern="0" dirty="0">
                <a:solidFill>
                  <a:srgbClr val="660066"/>
                </a:solidFill>
                <a:latin typeface="Tahoma"/>
                <a:ea typeface="华文新魏" pitchFamily="2" charset="-122"/>
              </a:rPr>
              <a:t>Facebook</a:t>
            </a:r>
            <a:r>
              <a:rPr lang="zh-CN" altLang="en-US" sz="2800" kern="0" dirty="0">
                <a:solidFill>
                  <a:srgbClr val="660066"/>
                </a:solidFill>
                <a:latin typeface="Tahoma"/>
                <a:ea typeface="华文新魏" pitchFamily="2" charset="-122"/>
              </a:rPr>
              <a:t>，微信</a:t>
            </a:r>
            <a:endParaRPr lang="en-US" altLang="zh-CN" sz="2800" kern="0" dirty="0">
              <a:solidFill>
                <a:srgbClr val="660066"/>
              </a:solidFill>
              <a:latin typeface="Tahoma"/>
              <a:ea typeface="华文新魏" pitchFamily="2" charset="-122"/>
            </a:endParaRPr>
          </a:p>
          <a:p>
            <a:pPr marL="342900" indent="-342900" algn="just" eaLnBrk="0" hangingPunct="0">
              <a:spcBef>
                <a:spcPct val="20000"/>
              </a:spcBef>
              <a:buClr>
                <a:srgbClr val="3333CC"/>
              </a:buClr>
              <a:buSzPct val="60000"/>
              <a:buFont typeface="Wingdings" pitchFamily="2" charset="2"/>
              <a:buChar char="n"/>
            </a:pPr>
            <a:r>
              <a:rPr lang="zh-CN" altLang="en-US" sz="3200" kern="0" dirty="0">
                <a:solidFill>
                  <a:srgbClr val="3333CC"/>
                </a:solidFill>
                <a:effectLst>
                  <a:outerShdw blurRad="38100" dist="38100" dir="2700000" algn="tl">
                    <a:srgbClr val="C0C0C0"/>
                  </a:outerShdw>
                </a:effectLst>
                <a:latin typeface="Tahoma"/>
                <a:ea typeface="隶书"/>
              </a:rPr>
              <a:t>信用评估</a:t>
            </a:r>
            <a:endParaRPr lang="en-US" altLang="zh-CN" sz="3200" kern="0" dirty="0">
              <a:solidFill>
                <a:srgbClr val="3333CC"/>
              </a:solidFill>
              <a:effectLst>
                <a:outerShdw blurRad="38100" dist="38100" dir="2700000" algn="tl">
                  <a:srgbClr val="C0C0C0"/>
                </a:outerShdw>
              </a:effectLst>
              <a:latin typeface="Tahoma"/>
              <a:ea typeface="隶书"/>
            </a:endParaRPr>
          </a:p>
          <a:p>
            <a:pPr marL="742950" lvl="1" indent="-285750" algn="just" eaLnBrk="0" hangingPunct="0">
              <a:spcBef>
                <a:spcPct val="20000"/>
              </a:spcBef>
              <a:buClr>
                <a:srgbClr val="FF0000"/>
              </a:buClr>
              <a:buSzPct val="55000"/>
              <a:buFont typeface="Wingdings" pitchFamily="2" charset="2"/>
              <a:buChar char="n"/>
            </a:pPr>
            <a:r>
              <a:rPr lang="zh-CN" altLang="en-US" sz="2800" kern="0" dirty="0">
                <a:solidFill>
                  <a:srgbClr val="660066"/>
                </a:solidFill>
                <a:latin typeface="Tahoma"/>
                <a:ea typeface="华文新魏" pitchFamily="2" charset="-122"/>
              </a:rPr>
              <a:t>传统：收入、职业、消费等</a:t>
            </a:r>
            <a:endParaRPr lang="en-US" altLang="zh-CN" sz="2800" kern="0" dirty="0">
              <a:solidFill>
                <a:srgbClr val="660066"/>
              </a:solidFill>
              <a:latin typeface="Tahoma"/>
              <a:ea typeface="华文新魏" pitchFamily="2" charset="-122"/>
            </a:endParaRPr>
          </a:p>
          <a:p>
            <a:pPr marL="742950" lvl="1" indent="-285750" algn="just" eaLnBrk="0" hangingPunct="0">
              <a:spcBef>
                <a:spcPct val="20000"/>
              </a:spcBef>
              <a:buClr>
                <a:srgbClr val="FF0000"/>
              </a:buClr>
              <a:buSzPct val="55000"/>
              <a:buFont typeface="Wingdings" pitchFamily="2" charset="2"/>
              <a:buChar char="n"/>
            </a:pPr>
            <a:r>
              <a:rPr lang="zh-CN" altLang="en-US" sz="2800" kern="0" dirty="0">
                <a:solidFill>
                  <a:srgbClr val="660066"/>
                </a:solidFill>
                <a:latin typeface="Tahoma"/>
                <a:ea typeface="华文新魏" pitchFamily="2" charset="-122"/>
              </a:rPr>
              <a:t>大数据时代：</a:t>
            </a:r>
            <a:r>
              <a:rPr lang="en-US" altLang="zh-CN" sz="2800" kern="0" dirty="0">
                <a:solidFill>
                  <a:srgbClr val="660066"/>
                </a:solidFill>
                <a:latin typeface="Tahoma"/>
                <a:ea typeface="华文新魏" pitchFamily="2" charset="-122"/>
              </a:rPr>
              <a:t>Web</a:t>
            </a:r>
            <a:r>
              <a:rPr lang="zh-CN" altLang="en-US" sz="2800" kern="0" dirty="0">
                <a:solidFill>
                  <a:srgbClr val="660066"/>
                </a:solidFill>
                <a:latin typeface="Tahoma"/>
                <a:ea typeface="华文新魏" pitchFamily="2" charset="-122"/>
              </a:rPr>
              <a:t>对象提取，社交圈</a:t>
            </a:r>
            <a:endParaRPr lang="en-US" altLang="zh-CN" sz="2800" kern="0" dirty="0">
              <a:solidFill>
                <a:srgbClr val="660066"/>
              </a:solidFill>
              <a:latin typeface="Tahoma"/>
              <a:ea typeface="华文新魏" pitchFamily="2" charset="-122"/>
            </a:endParaRPr>
          </a:p>
          <a:p>
            <a:pPr marL="342900" indent="-342900" algn="just" eaLnBrk="0" hangingPunct="0">
              <a:spcBef>
                <a:spcPct val="20000"/>
              </a:spcBef>
              <a:buClr>
                <a:srgbClr val="3333CC"/>
              </a:buClr>
              <a:buSzPct val="60000"/>
              <a:buFont typeface="Wingdings" pitchFamily="2" charset="2"/>
              <a:buChar char="n"/>
            </a:pPr>
            <a:r>
              <a:rPr lang="zh-CN" altLang="en-US" sz="3200" kern="0" dirty="0">
                <a:solidFill>
                  <a:srgbClr val="3333CC"/>
                </a:solidFill>
                <a:effectLst>
                  <a:outerShdw blurRad="38100" dist="38100" dir="2700000" algn="tl">
                    <a:srgbClr val="C0C0C0"/>
                  </a:outerShdw>
                </a:effectLst>
                <a:latin typeface="Tahoma"/>
                <a:ea typeface="隶书"/>
              </a:rPr>
              <a:t>性格心理测试</a:t>
            </a:r>
            <a:endParaRPr lang="en-US" altLang="zh-CN" sz="3200" kern="0" dirty="0">
              <a:solidFill>
                <a:srgbClr val="3333CC"/>
              </a:solidFill>
              <a:effectLst>
                <a:outerShdw blurRad="38100" dist="38100" dir="2700000" algn="tl">
                  <a:srgbClr val="C0C0C0"/>
                </a:outerShdw>
              </a:effectLst>
              <a:latin typeface="Tahoma"/>
              <a:ea typeface="隶书"/>
            </a:endParaRPr>
          </a:p>
          <a:p>
            <a:pPr marL="742950" lvl="1" indent="-285750" algn="just" eaLnBrk="0" hangingPunct="0">
              <a:spcBef>
                <a:spcPct val="20000"/>
              </a:spcBef>
              <a:buClr>
                <a:srgbClr val="FF0000"/>
              </a:buClr>
              <a:buSzPct val="55000"/>
              <a:buFont typeface="Wingdings" pitchFamily="2" charset="2"/>
              <a:buChar char="n"/>
            </a:pPr>
            <a:r>
              <a:rPr lang="zh-CN" altLang="en-US" sz="2800" kern="0" dirty="0">
                <a:solidFill>
                  <a:srgbClr val="660066"/>
                </a:solidFill>
                <a:latin typeface="Tahoma"/>
                <a:ea typeface="华文新魏" pitchFamily="2" charset="-122"/>
              </a:rPr>
              <a:t>传统：问卷</a:t>
            </a:r>
            <a:endParaRPr lang="en-US" altLang="zh-CN" sz="2800" kern="0" dirty="0">
              <a:solidFill>
                <a:srgbClr val="660066"/>
              </a:solidFill>
              <a:latin typeface="Tahoma"/>
              <a:ea typeface="华文新魏" pitchFamily="2" charset="-122"/>
            </a:endParaRPr>
          </a:p>
          <a:p>
            <a:pPr marL="742950" lvl="1" indent="-285750" algn="just" eaLnBrk="0" hangingPunct="0">
              <a:spcBef>
                <a:spcPct val="20000"/>
              </a:spcBef>
              <a:buClr>
                <a:srgbClr val="FF0000"/>
              </a:buClr>
              <a:buSzPct val="55000"/>
              <a:buFont typeface="Wingdings" pitchFamily="2" charset="2"/>
              <a:buChar char="n"/>
            </a:pPr>
            <a:r>
              <a:rPr lang="zh-CN" altLang="en-US" sz="2800" kern="0" dirty="0">
                <a:solidFill>
                  <a:srgbClr val="660066"/>
                </a:solidFill>
                <a:latin typeface="Tahoma"/>
                <a:ea typeface="华文新魏" pitchFamily="2" charset="-122"/>
              </a:rPr>
              <a:t>大数据时代：社会网络中的地位、社交圈结构</a:t>
            </a:r>
          </a:p>
        </p:txBody>
      </p:sp>
      <p:sp>
        <p:nvSpPr>
          <p:cNvPr id="6" name="矩形 5"/>
          <p:cNvSpPr/>
          <p:nvPr/>
        </p:nvSpPr>
        <p:spPr>
          <a:xfrm>
            <a:off x="1524000" y="0"/>
            <a:ext cx="9144000" cy="923330"/>
          </a:xfrm>
          <a:prstGeom prst="rect">
            <a:avLst/>
          </a:prstGeom>
          <a:noFill/>
        </p:spPr>
        <p:txBody>
          <a:bodyPr wrap="square" lIns="91440" tIns="45720" rIns="91440" bIns="45720">
            <a:spAutoFit/>
          </a:bodyPr>
          <a:lstStyle/>
          <a:p>
            <a:pPr algn="ctr">
              <a:defRPr/>
            </a:pP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大数据时代下的社会科学</a:t>
            </a:r>
          </a:p>
        </p:txBody>
      </p:sp>
    </p:spTree>
    <p:extLst>
      <p:ext uri="{BB962C8B-B14F-4D97-AF65-F5344CB8AC3E}">
        <p14:creationId xmlns:p14="http://schemas.microsoft.com/office/powerpoint/2010/main" val="123192381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24000" y="1"/>
            <a:ext cx="9144000" cy="769441"/>
          </a:xfrm>
          <a:prstGeom prst="rect">
            <a:avLst/>
          </a:prstGeom>
          <a:noFill/>
        </p:spPr>
        <p:txBody>
          <a:bodyPr wrap="square" lIns="91440" tIns="45720" rIns="91440" bIns="45720">
            <a:spAutoFit/>
          </a:bodyPr>
          <a:lstStyle/>
          <a:p>
            <a:pPr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成功个人的社会网络结构是怎样的？</a:t>
            </a:r>
          </a:p>
        </p:txBody>
      </p:sp>
      <p:pic>
        <p:nvPicPr>
          <p:cNvPr id="8" name="Picture 2" descr="1.png"/>
          <p:cNvPicPr>
            <a:picLocks noChangeAspect="1" noChangeArrowheads="1"/>
          </p:cNvPicPr>
          <p:nvPr/>
        </p:nvPicPr>
        <p:blipFill>
          <a:blip r:embed="rId2" cstate="print"/>
          <a:srcRect/>
          <a:stretch>
            <a:fillRect/>
          </a:stretch>
        </p:blipFill>
        <p:spPr bwMode="auto">
          <a:xfrm>
            <a:off x="2135561" y="836712"/>
            <a:ext cx="7028007" cy="5410200"/>
          </a:xfrm>
          <a:prstGeom prst="rect">
            <a:avLst/>
          </a:prstGeom>
          <a:noFill/>
        </p:spPr>
      </p:pic>
    </p:spTree>
    <p:extLst>
      <p:ext uri="{BB962C8B-B14F-4D97-AF65-F5344CB8AC3E}">
        <p14:creationId xmlns:p14="http://schemas.microsoft.com/office/powerpoint/2010/main" val="271556551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367808" y="1052736"/>
            <a:ext cx="5265628" cy="5724772"/>
          </a:xfrm>
          <a:prstGeom prst="rect">
            <a:avLst/>
          </a:prstGeom>
        </p:spPr>
      </p:pic>
      <p:sp>
        <p:nvSpPr>
          <p:cNvPr id="6" name="矩形 5"/>
          <p:cNvSpPr/>
          <p:nvPr/>
        </p:nvSpPr>
        <p:spPr>
          <a:xfrm>
            <a:off x="1828800" y="-25063"/>
            <a:ext cx="8382000" cy="830997"/>
          </a:xfrm>
          <a:prstGeom prst="rect">
            <a:avLst/>
          </a:prstGeom>
          <a:noFill/>
        </p:spPr>
        <p:txBody>
          <a:bodyPr wrap="square" lIns="91440" tIns="45720" rIns="91440" bIns="45720">
            <a:spAutoFit/>
          </a:bodyPr>
          <a:lstStyle/>
          <a:p>
            <a:pPr lvl="0" algn="ctr">
              <a:defRPr/>
            </a:pP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魔镜告诉你：你快乐吗？</a:t>
            </a:r>
          </a:p>
        </p:txBody>
      </p:sp>
      <p:sp>
        <p:nvSpPr>
          <p:cNvPr id="8" name="文本框 7"/>
          <p:cNvSpPr txBox="1"/>
          <p:nvPr/>
        </p:nvSpPr>
        <p:spPr>
          <a:xfrm>
            <a:off x="1828801" y="2492897"/>
            <a:ext cx="2300881" cy="2246769"/>
          </a:xfrm>
          <a:prstGeom prst="rect">
            <a:avLst/>
          </a:prstGeom>
          <a:noFill/>
        </p:spPr>
        <p:txBody>
          <a:bodyPr wrap="square" rtlCol="0">
            <a:spAutoFit/>
          </a:bodyPr>
          <a:lstStyle/>
          <a:p>
            <a:pPr algn="just">
              <a:spcBef>
                <a:spcPct val="50000"/>
              </a:spcBef>
              <a:buSzPct val="60000"/>
            </a:pPr>
            <a:r>
              <a:rPr lang="zh-CN" altLang="en-US" sz="2000" dirty="0">
                <a:solidFill>
                  <a:srgbClr val="FF0000"/>
                </a:solidFill>
                <a:effectLst>
                  <a:outerShdw blurRad="38100" dist="38100" dir="2700000" algn="tl">
                    <a:srgbClr val="000000">
                      <a:alpha val="43137"/>
                    </a:srgbClr>
                  </a:outerShdw>
                </a:effectLst>
                <a:latin typeface="隶书"/>
                <a:ea typeface="隶书"/>
              </a:rPr>
              <a:t>圆形：女性</a:t>
            </a:r>
            <a:endParaRPr lang="en-US" altLang="zh-CN" sz="2000" dirty="0">
              <a:solidFill>
                <a:srgbClr val="FF0000"/>
              </a:solidFill>
              <a:effectLst>
                <a:outerShdw blurRad="38100" dist="38100" dir="2700000" algn="tl">
                  <a:srgbClr val="000000">
                    <a:alpha val="43137"/>
                  </a:srgbClr>
                </a:outerShdw>
              </a:effectLst>
              <a:latin typeface="隶书"/>
              <a:ea typeface="隶书"/>
            </a:endParaRPr>
          </a:p>
          <a:p>
            <a:pPr algn="just">
              <a:spcBef>
                <a:spcPct val="50000"/>
              </a:spcBef>
              <a:buSzPct val="60000"/>
            </a:pPr>
            <a:r>
              <a:rPr lang="zh-CN" altLang="en-US" sz="2000" dirty="0">
                <a:solidFill>
                  <a:srgbClr val="FF0000"/>
                </a:solidFill>
                <a:effectLst>
                  <a:outerShdw blurRad="38100" dist="38100" dir="2700000" algn="tl">
                    <a:srgbClr val="000000">
                      <a:alpha val="43137"/>
                    </a:srgbClr>
                  </a:outerShdw>
                </a:effectLst>
                <a:latin typeface="隶书"/>
                <a:ea typeface="隶书"/>
              </a:rPr>
              <a:t>方形：男性</a:t>
            </a:r>
            <a:endParaRPr lang="en-US" altLang="zh-CN" sz="2000" dirty="0">
              <a:solidFill>
                <a:srgbClr val="FF0000"/>
              </a:solidFill>
              <a:effectLst>
                <a:outerShdw blurRad="38100" dist="38100" dir="2700000" algn="tl">
                  <a:srgbClr val="000000">
                    <a:alpha val="43137"/>
                  </a:srgbClr>
                </a:outerShdw>
              </a:effectLst>
              <a:latin typeface="隶书"/>
              <a:ea typeface="隶书"/>
            </a:endParaRPr>
          </a:p>
          <a:p>
            <a:pPr algn="just">
              <a:spcBef>
                <a:spcPct val="50000"/>
              </a:spcBef>
              <a:buSzPct val="60000"/>
            </a:pPr>
            <a:r>
              <a:rPr lang="zh-CN" altLang="en-US" sz="2000" dirty="0">
                <a:solidFill>
                  <a:srgbClr val="FF0000"/>
                </a:solidFill>
                <a:effectLst>
                  <a:outerShdw blurRad="38100" dist="38100" dir="2700000" algn="tl">
                    <a:srgbClr val="000000">
                      <a:alpha val="43137"/>
                    </a:srgbClr>
                  </a:outerShdw>
                </a:effectLst>
                <a:latin typeface="隶书"/>
                <a:ea typeface="隶书"/>
              </a:rPr>
              <a:t>蓝色：非常不快乐</a:t>
            </a:r>
            <a:endParaRPr lang="en-US" altLang="zh-CN" sz="2000" dirty="0">
              <a:solidFill>
                <a:srgbClr val="FF0000"/>
              </a:solidFill>
              <a:effectLst>
                <a:outerShdw blurRad="38100" dist="38100" dir="2700000" algn="tl">
                  <a:srgbClr val="000000">
                    <a:alpha val="43137"/>
                  </a:srgbClr>
                </a:outerShdw>
              </a:effectLst>
              <a:latin typeface="隶书"/>
              <a:ea typeface="隶书"/>
            </a:endParaRPr>
          </a:p>
          <a:p>
            <a:pPr algn="just">
              <a:spcBef>
                <a:spcPct val="50000"/>
              </a:spcBef>
              <a:buSzPct val="60000"/>
            </a:pPr>
            <a:r>
              <a:rPr lang="zh-CN" altLang="en-US" sz="2000" dirty="0">
                <a:solidFill>
                  <a:srgbClr val="FF0000"/>
                </a:solidFill>
                <a:effectLst>
                  <a:outerShdw blurRad="38100" dist="38100" dir="2700000" algn="tl">
                    <a:srgbClr val="000000">
                      <a:alpha val="43137"/>
                    </a:srgbClr>
                  </a:outerShdw>
                </a:effectLst>
                <a:latin typeface="隶书"/>
                <a:ea typeface="隶书"/>
              </a:rPr>
              <a:t>黄色：非常快乐</a:t>
            </a:r>
            <a:endParaRPr lang="en-US" altLang="zh-CN" sz="2000" dirty="0">
              <a:solidFill>
                <a:srgbClr val="FF0000"/>
              </a:solidFill>
              <a:effectLst>
                <a:outerShdw blurRad="38100" dist="38100" dir="2700000" algn="tl">
                  <a:srgbClr val="000000">
                    <a:alpha val="43137"/>
                  </a:srgbClr>
                </a:outerShdw>
              </a:effectLst>
              <a:latin typeface="隶书"/>
              <a:ea typeface="隶书"/>
            </a:endParaRPr>
          </a:p>
          <a:p>
            <a:pPr algn="just">
              <a:spcBef>
                <a:spcPct val="50000"/>
              </a:spcBef>
              <a:buSzPct val="60000"/>
            </a:pPr>
            <a:r>
              <a:rPr lang="zh-CN" altLang="en-US" sz="2000" dirty="0">
                <a:solidFill>
                  <a:srgbClr val="FF0000"/>
                </a:solidFill>
                <a:effectLst>
                  <a:outerShdw blurRad="38100" dist="38100" dir="2700000" algn="tl">
                    <a:srgbClr val="000000">
                      <a:alpha val="43137"/>
                    </a:srgbClr>
                  </a:outerShdw>
                </a:effectLst>
                <a:latin typeface="隶书"/>
                <a:ea typeface="隶书"/>
              </a:rPr>
              <a:t>绿色：中等快乐</a:t>
            </a:r>
          </a:p>
        </p:txBody>
      </p:sp>
    </p:spTree>
    <p:extLst>
      <p:ext uri="{BB962C8B-B14F-4D97-AF65-F5344CB8AC3E}">
        <p14:creationId xmlns:p14="http://schemas.microsoft.com/office/powerpoint/2010/main" val="426615828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3"/>
          <p:cNvPicPr>
            <a:picLocks noChangeAspect="1"/>
          </p:cNvPicPr>
          <p:nvPr/>
        </p:nvPicPr>
        <p:blipFill>
          <a:blip r:embed="rId3"/>
          <a:stretch>
            <a:fillRect/>
          </a:stretch>
        </p:blipFill>
        <p:spPr>
          <a:xfrm>
            <a:off x="2855641" y="1084440"/>
            <a:ext cx="7587603" cy="5112568"/>
          </a:xfrm>
          <a:prstGeom prst="rect">
            <a:avLst/>
          </a:prstGeom>
        </p:spPr>
      </p:pic>
      <p:sp>
        <p:nvSpPr>
          <p:cNvPr id="5" name="矩形 4"/>
          <p:cNvSpPr/>
          <p:nvPr/>
        </p:nvSpPr>
        <p:spPr>
          <a:xfrm>
            <a:off x="1828800" y="-25063"/>
            <a:ext cx="8382000" cy="830997"/>
          </a:xfrm>
          <a:prstGeom prst="rect">
            <a:avLst/>
          </a:prstGeom>
          <a:noFill/>
        </p:spPr>
        <p:txBody>
          <a:bodyPr wrap="square" lIns="91440" tIns="45720" rIns="91440" bIns="45720">
            <a:spAutoFit/>
          </a:bodyPr>
          <a:lstStyle/>
          <a:p>
            <a:pPr lvl="0" algn="ctr">
              <a:defRPr/>
            </a:pPr>
            <a:r>
              <a:rPr kumimoji="0" lang="zh-CN" altLang="en-US" sz="48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保罗告诉你：你会发福吗？</a:t>
            </a:r>
          </a:p>
        </p:txBody>
      </p:sp>
      <p:pic>
        <p:nvPicPr>
          <p:cNvPr id="6" name="Picture 2" descr="http://article.joyme.com/article/uploads/allimg/140616/32-1406160945300-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0" y="1084441"/>
            <a:ext cx="1515580" cy="1512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24123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35814" y="955306"/>
            <a:ext cx="8820472" cy="1915909"/>
          </a:xfrm>
          <a:prstGeom prst="rect">
            <a:avLst/>
          </a:prstGeom>
          <a:noFill/>
        </p:spPr>
        <p:txBody>
          <a:bodyPr wrap="square" lIns="68580" tIns="34290" rIns="68580" bIns="34290">
            <a:spAutoFit/>
          </a:bodyPr>
          <a:lstStyle/>
          <a:p>
            <a:pPr algn="just">
              <a:lnSpc>
                <a:spcPct val="150000"/>
              </a:lnSpc>
              <a:defRPr/>
            </a:pPr>
            <a:r>
              <a:rPr lang="en-US" altLang="zh-CN" sz="2000" b="1" spc="38"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    Behind each complex system there is a network, that defines the interactions between the component</a:t>
            </a:r>
          </a:p>
          <a:p>
            <a:pPr algn="just">
              <a:lnSpc>
                <a:spcPct val="150000"/>
              </a:lnSpc>
              <a:defRPr/>
            </a:pPr>
            <a:r>
              <a:rPr lang="en-US" altLang="zh-CN" sz="2000" b="1" spc="38"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rPr>
              <a:t>    We will never understand complex system unless we map out and understand the networks behind them.</a:t>
            </a:r>
            <a:endParaRPr lang="zh-CN" altLang="en-US" sz="2000" b="1" spc="38"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effectLst>
            </a:endParaRPr>
          </a:p>
        </p:txBody>
      </p:sp>
      <p:sp>
        <p:nvSpPr>
          <p:cNvPr id="6" name="矩形 5"/>
          <p:cNvSpPr/>
          <p:nvPr/>
        </p:nvSpPr>
        <p:spPr>
          <a:xfrm>
            <a:off x="1596008" y="116632"/>
            <a:ext cx="8964488" cy="746358"/>
          </a:xfrm>
          <a:prstGeom prst="rect">
            <a:avLst/>
          </a:prstGeom>
          <a:noFill/>
        </p:spPr>
        <p:txBody>
          <a:bodyPr wrap="square" lIns="68580" tIns="34290" rIns="68580" bIns="34290">
            <a:spAutoFit/>
          </a:bodyPr>
          <a:lstStyle/>
          <a:p>
            <a:pPr algn="ctr" defTabSz="685800">
              <a:defRPr/>
            </a:pPr>
            <a:r>
              <a:rPr lang="zh-CN" altLang="en-US" sz="4400" b="1" spc="38"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大数据：开启复杂性之门</a:t>
            </a:r>
          </a:p>
        </p:txBody>
      </p:sp>
      <p:graphicFrame>
        <p:nvGraphicFramePr>
          <p:cNvPr id="8" name="内容占位符 3"/>
          <p:cNvGraphicFramePr>
            <a:graphicFrameLocks/>
          </p:cNvGraphicFramePr>
          <p:nvPr>
            <p:extLst>
              <p:ext uri="{D42A27DB-BD31-4B8C-83A1-F6EECF244321}">
                <p14:modId xmlns:p14="http://schemas.microsoft.com/office/powerpoint/2010/main" val="3457555267"/>
              </p:ext>
            </p:extLst>
          </p:nvPr>
        </p:nvGraphicFramePr>
        <p:xfrm>
          <a:off x="3935760" y="2808441"/>
          <a:ext cx="4464496" cy="2582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1847528" y="5253008"/>
            <a:ext cx="8748464" cy="1200329"/>
          </a:xfrm>
          <a:prstGeom prst="rect">
            <a:avLst/>
          </a:prstGeom>
        </p:spPr>
        <p:txBody>
          <a:bodyPr wrap="square">
            <a:spAutoFit/>
          </a:bodyPr>
          <a:lstStyle/>
          <a:p>
            <a:pPr algn="just" defTabSz="685800">
              <a:spcBef>
                <a:spcPct val="50000"/>
              </a:spcBef>
              <a:buSzPct val="60000"/>
              <a:defRPr/>
            </a:pPr>
            <a:r>
              <a:rPr lang="zh-CN" altLang="en-US"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随着手机、</a:t>
            </a:r>
            <a:r>
              <a:rPr lang="en-US" altLang="zh-CN"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GPS</a:t>
            </a:r>
            <a:r>
              <a:rPr lang="zh-CN" altLang="en-US"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和</a:t>
            </a:r>
            <a:r>
              <a:rPr lang="en-US" altLang="zh-CN"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Internet</a:t>
            </a:r>
            <a:r>
              <a:rPr lang="zh-CN" altLang="en-US"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等能够捕捉人类通信和行踪的电子设备的日益普及，我们最有可能在真正的定量意义上首先攻克的复杂系统可能并不是细胞或</a:t>
            </a:r>
            <a:r>
              <a:rPr lang="en-US" altLang="zh-CN"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Internet</a:t>
            </a:r>
            <a:r>
              <a:rPr lang="zh-CN" altLang="en-US"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，而是人类社会本身</a:t>
            </a:r>
            <a:endParaRPr lang="en-US" altLang="zh-CN" dirty="0">
              <a:solidFill>
                <a:srgbClr val="FF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14176527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24000" y="0"/>
            <a:ext cx="9144000" cy="923330"/>
          </a:xfrm>
          <a:prstGeom prst="rect">
            <a:avLst/>
          </a:prstGeom>
          <a:noFill/>
        </p:spPr>
        <p:txBody>
          <a:bodyPr wrap="square" lIns="91440" tIns="45720" rIns="91440" bIns="45720">
            <a:spAutoFit/>
          </a:bodyPr>
          <a:lstStyle/>
          <a:p>
            <a:pPr algn="ctr">
              <a:defRPr/>
            </a:pPr>
            <a:r>
              <a:rPr lang="zh-CN" altLang="en-US" sz="5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大数据时代下的政治变革</a:t>
            </a:r>
          </a:p>
        </p:txBody>
      </p:sp>
      <p:sp>
        <p:nvSpPr>
          <p:cNvPr id="8" name="矩形 7"/>
          <p:cNvSpPr/>
          <p:nvPr/>
        </p:nvSpPr>
        <p:spPr>
          <a:xfrm>
            <a:off x="1775520" y="1260049"/>
            <a:ext cx="8659688" cy="769441"/>
          </a:xfrm>
          <a:prstGeom prst="rect">
            <a:avLst/>
          </a:prstGeom>
          <a:noFill/>
        </p:spPr>
        <p:txBody>
          <a:bodyPr wrap="square" lIns="91440" tIns="45720" rIns="91440" bIns="45720">
            <a:spAutoFit/>
          </a:bodyPr>
          <a:lstStyle/>
          <a:p>
            <a:pPr algn="ctr"/>
            <a:r>
              <a:rPr kumimoji="0" lang="en-US" altLang="zh-CN" sz="44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Open Data</a:t>
            </a:r>
            <a:r>
              <a:rPr kumimoji="0" lang="zh-CN" altLang="en-US" sz="4400" b="1" spc="300" dirty="0">
                <a:ln w="11430" cmpd="sng">
                  <a:solidFill>
                    <a:srgbClr val="FF0000">
                      <a:tint val="10000"/>
                    </a:srgbClr>
                  </a:solidFill>
                  <a:prstDash val="solid"/>
                  <a:miter lim="800000"/>
                </a:ln>
                <a:solidFill>
                  <a:srgbClr val="FF0000"/>
                </a:solidFill>
                <a:effectLst>
                  <a:glow rad="101600">
                    <a:srgbClr val="009999">
                      <a:satMod val="175000"/>
                      <a:alpha val="40000"/>
                    </a:srgbClr>
                  </a:glow>
                  <a:innerShdw blurRad="114300">
                    <a:prstClr val="black"/>
                  </a:innerShdw>
                  <a:reflection blurRad="6350" stA="55000" endA="300" endPos="45500" dir="5400000" sy="-100000" algn="bl" rotWithShape="0"/>
                </a:effectLst>
                <a:latin typeface="隶书" pitchFamily="49" charset="-122"/>
                <a:cs typeface="Arial" charset="0"/>
              </a:rPr>
              <a:t>：让公民行使监督权</a:t>
            </a:r>
          </a:p>
        </p:txBody>
      </p:sp>
      <p:sp>
        <p:nvSpPr>
          <p:cNvPr id="9" name="矩形 8"/>
          <p:cNvSpPr/>
          <p:nvPr/>
        </p:nvSpPr>
        <p:spPr>
          <a:xfrm>
            <a:off x="2472953" y="2128788"/>
            <a:ext cx="7229864" cy="34163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en-US" altLang="zh-CN" sz="3600" b="1" spc="50" dirty="0">
                <a:ln w="11430"/>
                <a:solidFill>
                  <a:srgbClr val="FF0000"/>
                </a:solidFill>
                <a:effectLst>
                  <a:outerShdw blurRad="76200" dist="50800" dir="5400000" algn="tl" rotWithShape="0">
                    <a:srgbClr val="000000">
                      <a:alpha val="65000"/>
                    </a:srgbClr>
                  </a:outerShdw>
                </a:effectLst>
              </a:rPr>
              <a:t>data.gov</a:t>
            </a:r>
          </a:p>
          <a:p>
            <a:pPr algn="ctr">
              <a:lnSpc>
                <a:spcPct val="150000"/>
              </a:lnSpc>
            </a:pPr>
            <a:r>
              <a:rPr lang="zh-CN" altLang="en-US" sz="3600" b="1" spc="50" dirty="0">
                <a:ln w="11430"/>
                <a:solidFill>
                  <a:srgbClr val="FF0000"/>
                </a:solidFill>
                <a:effectLst>
                  <a:outerShdw blurRad="76200" dist="50800" dir="5400000" algn="tl" rotWithShape="0">
                    <a:srgbClr val="000000">
                      <a:alpha val="65000"/>
                    </a:srgbClr>
                  </a:outerShdw>
                </a:effectLst>
              </a:rPr>
              <a:t>阳光是最好的防腐剂</a:t>
            </a:r>
            <a:endParaRPr lang="en-US" altLang="zh-CN" sz="3600" b="1" spc="50" dirty="0">
              <a:ln w="11430"/>
              <a:solidFill>
                <a:srgbClr val="FF0000"/>
              </a:solidFill>
              <a:effectLst>
                <a:outerShdw blurRad="76200" dist="50800" dir="5400000" algn="tl" rotWithShape="0">
                  <a:srgbClr val="000000">
                    <a:alpha val="65000"/>
                  </a:srgbClr>
                </a:outerShdw>
              </a:effectLst>
            </a:endParaRPr>
          </a:p>
          <a:p>
            <a:pPr algn="ctr">
              <a:lnSpc>
                <a:spcPct val="150000"/>
              </a:lnSpc>
            </a:pPr>
            <a:r>
              <a:rPr lang="zh-CN" altLang="en-US" sz="3600" b="1" spc="50" dirty="0">
                <a:ln w="11430"/>
                <a:solidFill>
                  <a:srgbClr val="FF0000"/>
                </a:solidFill>
                <a:effectLst>
                  <a:outerShdw blurRad="76200" dist="50800" dir="5400000" algn="tl" rotWithShape="0">
                    <a:srgbClr val="000000">
                      <a:alpha val="65000"/>
                    </a:srgbClr>
                  </a:outerShdw>
                </a:effectLst>
              </a:rPr>
              <a:t>信息自由法  开放政府法</a:t>
            </a:r>
            <a:endParaRPr lang="en-US" altLang="zh-CN" sz="3600" b="1" spc="50" dirty="0">
              <a:ln w="11430"/>
              <a:solidFill>
                <a:srgbClr val="FF0000"/>
              </a:solidFill>
              <a:effectLst>
                <a:outerShdw blurRad="76200" dist="50800" dir="5400000" algn="tl" rotWithShape="0">
                  <a:srgbClr val="000000">
                    <a:alpha val="65000"/>
                  </a:srgbClr>
                </a:outerShdw>
              </a:effectLst>
            </a:endParaRPr>
          </a:p>
          <a:p>
            <a:pPr algn="ctr">
              <a:lnSpc>
                <a:spcPct val="150000"/>
              </a:lnSpc>
            </a:pPr>
            <a:r>
              <a:rPr lang="zh-CN" altLang="en-US" sz="3600" b="1" spc="50" dirty="0">
                <a:ln w="11430"/>
                <a:solidFill>
                  <a:srgbClr val="FF0000"/>
                </a:solidFill>
                <a:effectLst>
                  <a:outerShdw blurRad="76200" dist="50800" dir="5400000" algn="tl" rotWithShape="0">
                    <a:srgbClr val="000000">
                      <a:alpha val="65000"/>
                    </a:srgbClr>
                  </a:outerShdw>
                </a:effectLst>
              </a:rPr>
              <a:t>信息之于民主，如同货币之于经济</a:t>
            </a:r>
          </a:p>
        </p:txBody>
      </p:sp>
    </p:spTree>
    <p:extLst>
      <p:ext uri="{BB962C8B-B14F-4D97-AF65-F5344CB8AC3E}">
        <p14:creationId xmlns:p14="http://schemas.microsoft.com/office/powerpoint/2010/main" val="14882982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16633"/>
            <a:ext cx="9144000" cy="646331"/>
          </a:xfrm>
          <a:prstGeom prst="rect">
            <a:avLst/>
          </a:prstGeom>
          <a:noFill/>
        </p:spPr>
        <p:txBody>
          <a:bodyPr wrap="square" lIns="91440" tIns="45720" rIns="91440" bIns="45720">
            <a:spAutoFit/>
          </a:bodyPr>
          <a:lstStyle/>
          <a:p>
            <a:pPr algn="ctr">
              <a:defRPr/>
            </a:pPr>
            <a:r>
              <a:rPr lang="zh-CN" altLang="en-US" sz="36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大数据的历史机缘：数据产生方式的变革</a:t>
            </a:r>
          </a:p>
        </p:txBody>
      </p:sp>
      <p:pic>
        <p:nvPicPr>
          <p:cNvPr id="7" name="Picture 4" descr="图片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052736"/>
            <a:ext cx="8856984" cy="57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569063" y="4581129"/>
            <a:ext cx="1269898" cy="769441"/>
          </a:xfrm>
          <a:prstGeom prst="rect">
            <a:avLst/>
          </a:prstGeom>
          <a:noFill/>
        </p:spPr>
        <p:txBody>
          <a:bodyPr wrap="none" lIns="91440" tIns="45720" rIns="91440" bIns="45720">
            <a:spAutoFit/>
          </a:bodyPr>
          <a:lstStyle/>
          <a:p>
            <a:pPr algn="ctr"/>
            <a:r>
              <a:rPr lang="en-US" altLang="zh-CN" sz="4400" dirty="0">
                <a:ln w="0"/>
                <a:solidFill>
                  <a:schemeClr val="accent1"/>
                </a:solidFill>
                <a:effectLst>
                  <a:outerShdw blurRad="38100" dist="25400" dir="5400000" algn="ctr" rotWithShape="0">
                    <a:srgbClr val="6E747A">
                      <a:alpha val="43000"/>
                    </a:srgbClr>
                  </a:outerShdw>
                </a:effectLst>
              </a:rPr>
              <a:t>UGC</a:t>
            </a:r>
            <a:endParaRPr lang="zh-CN" altLang="en-US" sz="4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220985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Freeform 4"/>
          <p:cNvSpPr>
            <a:spLocks noEditPoints="1"/>
          </p:cNvSpPr>
          <p:nvPr/>
        </p:nvSpPr>
        <p:spPr bwMode="gray">
          <a:xfrm rot="20241944">
            <a:off x="2933700" y="2161602"/>
            <a:ext cx="6261100" cy="2490787"/>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42353"/>
                  <a:invGamma/>
                  <a:alpha val="36000"/>
                </a:schemeClr>
              </a:gs>
              <a:gs pos="100000">
                <a:schemeClr val="bg2"/>
              </a:gs>
            </a:gsLst>
            <a:lin ang="0" scaled="1"/>
          </a:gradFill>
          <a:ln w="0">
            <a:noFill/>
            <a:prstDash val="solid"/>
            <a:round/>
            <a:headEnd/>
            <a:tailEnd/>
          </a:ln>
        </p:spPr>
        <p:txBody>
          <a:bodyPr/>
          <a:lstStyle/>
          <a:p>
            <a:pPr>
              <a:defRPr/>
            </a:pPr>
            <a:endParaRPr lang="zh-CN" altLang="en-US"/>
          </a:p>
        </p:txBody>
      </p:sp>
      <p:sp>
        <p:nvSpPr>
          <p:cNvPr id="22532" name="Oval 5"/>
          <p:cNvSpPr>
            <a:spLocks noChangeArrowheads="1"/>
          </p:cNvSpPr>
          <p:nvPr/>
        </p:nvSpPr>
        <p:spPr bwMode="gray">
          <a:xfrm rot="-1543677">
            <a:off x="5753743" y="1944809"/>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18" name="Oval 10"/>
          <p:cNvSpPr>
            <a:spLocks noChangeArrowheads="1"/>
          </p:cNvSpPr>
          <p:nvPr/>
        </p:nvSpPr>
        <p:spPr bwMode="gray">
          <a:xfrm>
            <a:off x="5086992" y="1260597"/>
            <a:ext cx="1357312" cy="1274762"/>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2535" name="Oval 5"/>
          <p:cNvSpPr>
            <a:spLocks noChangeArrowheads="1"/>
          </p:cNvSpPr>
          <p:nvPr/>
        </p:nvSpPr>
        <p:spPr bwMode="gray">
          <a:xfrm rot="-1543677">
            <a:off x="8908940" y="2092778"/>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1" name="Oval 10"/>
          <p:cNvSpPr>
            <a:spLocks noChangeArrowheads="1"/>
          </p:cNvSpPr>
          <p:nvPr/>
        </p:nvSpPr>
        <p:spPr bwMode="gray">
          <a:xfrm>
            <a:off x="7930240" y="1556792"/>
            <a:ext cx="1357312" cy="1274762"/>
          </a:xfrm>
          <a:prstGeom prst="ellipse">
            <a:avLst/>
          </a:prstGeom>
          <a:gradFill rotWithShape="1">
            <a:gsLst>
              <a:gs pos="0">
                <a:srgbClr val="C123A3"/>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2" name="矩形 21"/>
          <p:cNvSpPr/>
          <p:nvPr/>
        </p:nvSpPr>
        <p:spPr>
          <a:xfrm>
            <a:off x="7886798" y="1785422"/>
            <a:ext cx="1521570" cy="646331"/>
          </a:xfrm>
          <a:prstGeom prst="rect">
            <a:avLst/>
          </a:prstGeom>
          <a:noFill/>
        </p:spPr>
        <p:txBody>
          <a:bodyPr wrap="none">
            <a:spAutoFit/>
          </a:bodyPr>
          <a:lstStyle/>
          <a:p>
            <a:pPr algn="ctr">
              <a:defRPr/>
            </a:pPr>
            <a:r>
              <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Spark</a:t>
            </a:r>
            <a:endPar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2538" name="Oval 5"/>
          <p:cNvSpPr>
            <a:spLocks noChangeArrowheads="1"/>
          </p:cNvSpPr>
          <p:nvPr/>
        </p:nvSpPr>
        <p:spPr bwMode="gray">
          <a:xfrm rot="-1543677">
            <a:off x="5400106" y="4969145"/>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4" name="Oval 10"/>
          <p:cNvSpPr>
            <a:spLocks noChangeArrowheads="1"/>
          </p:cNvSpPr>
          <p:nvPr/>
        </p:nvSpPr>
        <p:spPr bwMode="gray">
          <a:xfrm>
            <a:off x="4437720" y="4303983"/>
            <a:ext cx="1357312" cy="1274762"/>
          </a:xfrm>
          <a:prstGeom prst="ellipse">
            <a:avLst/>
          </a:prstGeom>
          <a:gradFill flip="none" rotWithShape="1">
            <a:gsLst>
              <a:gs pos="0">
                <a:schemeClr val="accent1">
                  <a:lumMod val="60000"/>
                  <a:lumOff val="40000"/>
                </a:schemeClr>
              </a:gs>
              <a:gs pos="100000">
                <a:schemeClr val="tx2">
                  <a:lumMod val="75000"/>
                </a:schemeClr>
              </a:gs>
            </a:gsLst>
            <a:path path="shape">
              <a:fillToRect l="50000" t="50000" r="50000" b="50000"/>
            </a:path>
            <a:tileRect/>
          </a:gradFill>
          <a:ln w="9525">
            <a:noFill/>
            <a:round/>
            <a:headEnd/>
            <a:tailEnd/>
          </a:ln>
          <a:effectLst/>
        </p:spPr>
        <p:txBody>
          <a:bodyPr wrap="none" anchor="ctr"/>
          <a:lstStyle/>
          <a:p>
            <a:pPr algn="ctr">
              <a:defRPr/>
            </a:pPr>
            <a:endParaRPr lang="zh-CN" altLang="zh-CN"/>
          </a:p>
        </p:txBody>
      </p:sp>
      <p:sp>
        <p:nvSpPr>
          <p:cNvPr id="25" name="矩形 24"/>
          <p:cNvSpPr/>
          <p:nvPr/>
        </p:nvSpPr>
        <p:spPr>
          <a:xfrm>
            <a:off x="4367808" y="4617172"/>
            <a:ext cx="1574470" cy="646331"/>
          </a:xfrm>
          <a:prstGeom prst="rect">
            <a:avLst/>
          </a:prstGeom>
          <a:noFill/>
        </p:spPr>
        <p:txBody>
          <a:bodyPr wrap="none">
            <a:spAutoFit/>
          </a:bodyPr>
          <a:lstStyle/>
          <a:p>
            <a:pPr algn="ctr">
              <a:defRPr/>
            </a:pPr>
            <a:r>
              <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流处理</a:t>
            </a:r>
            <a:endPar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2541" name="Oval 5"/>
          <p:cNvSpPr>
            <a:spLocks noChangeArrowheads="1"/>
          </p:cNvSpPr>
          <p:nvPr/>
        </p:nvSpPr>
        <p:spPr bwMode="gray">
          <a:xfrm rot="-1543677">
            <a:off x="3471864" y="3639563"/>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7" name="Oval 10"/>
          <p:cNvSpPr>
            <a:spLocks noChangeArrowheads="1"/>
          </p:cNvSpPr>
          <p:nvPr/>
        </p:nvSpPr>
        <p:spPr bwMode="gray">
          <a:xfrm>
            <a:off x="2608872" y="2974401"/>
            <a:ext cx="1357312" cy="1274762"/>
          </a:xfrm>
          <a:prstGeom prst="ellipse">
            <a:avLst/>
          </a:prstGeom>
          <a:gradFill flip="none" rotWithShape="1">
            <a:gsLst>
              <a:gs pos="0">
                <a:schemeClr val="accent6">
                  <a:lumMod val="60000"/>
                  <a:lumOff val="40000"/>
                </a:schemeClr>
              </a:gs>
              <a:gs pos="100000">
                <a:schemeClr val="tx2">
                  <a:lumMod val="75000"/>
                </a:schemeClr>
              </a:gs>
            </a:gsLst>
            <a:path path="shape">
              <a:fillToRect l="50000" t="50000" r="50000" b="50000"/>
            </a:path>
            <a:tileRect/>
          </a:gradFill>
          <a:ln w="9525">
            <a:noFill/>
            <a:round/>
            <a:headEnd/>
            <a:tailEnd/>
          </a:ln>
          <a:effectLst/>
        </p:spPr>
        <p:txBody>
          <a:bodyPr wrap="none" anchor="ctr"/>
          <a:lstStyle/>
          <a:p>
            <a:pPr algn="ctr">
              <a:defRPr/>
            </a:pPr>
            <a:endParaRPr lang="zh-CN" altLang="zh-CN"/>
          </a:p>
        </p:txBody>
      </p:sp>
      <p:sp>
        <p:nvSpPr>
          <p:cNvPr id="28" name="矩形 27"/>
          <p:cNvSpPr/>
          <p:nvPr/>
        </p:nvSpPr>
        <p:spPr>
          <a:xfrm>
            <a:off x="4439816" y="1492383"/>
            <a:ext cx="2903360" cy="646331"/>
          </a:xfrm>
          <a:prstGeom prst="rect">
            <a:avLst/>
          </a:prstGeom>
          <a:noFill/>
        </p:spPr>
        <p:txBody>
          <a:bodyPr wrap="none">
            <a:spAutoFit/>
          </a:bodyPr>
          <a:lstStyle/>
          <a:p>
            <a:pPr algn="ctr">
              <a:defRPr/>
            </a:pPr>
            <a:r>
              <a:rPr lang="en-US" altLang="zh-CN" sz="3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MapReduce</a:t>
            </a:r>
            <a:endPar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7" name="矩形 16"/>
          <p:cNvSpPr/>
          <p:nvPr/>
        </p:nvSpPr>
        <p:spPr>
          <a:xfrm>
            <a:off x="2279577" y="3198363"/>
            <a:ext cx="1963999" cy="646331"/>
          </a:xfrm>
          <a:prstGeom prst="rect">
            <a:avLst/>
          </a:prstGeom>
          <a:noFill/>
        </p:spPr>
        <p:txBody>
          <a:bodyPr wrap="none">
            <a:spAutoFit/>
          </a:bodyPr>
          <a:lstStyle/>
          <a:p>
            <a:pPr algn="ctr">
              <a:defRPr/>
            </a:pPr>
            <a:r>
              <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Hadoop</a:t>
            </a:r>
            <a:endPar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0" name="矩形 19"/>
          <p:cNvSpPr/>
          <p:nvPr/>
        </p:nvSpPr>
        <p:spPr>
          <a:xfrm>
            <a:off x="4223793" y="2466762"/>
            <a:ext cx="3121367" cy="1754326"/>
          </a:xfrm>
          <a:prstGeom prst="rect">
            <a:avLst/>
          </a:prstGeom>
          <a:noFill/>
        </p:spPr>
        <p:txBody>
          <a:bodyPr wrap="none">
            <a:spAutoFit/>
          </a:bodyPr>
          <a:lstStyle/>
          <a:p>
            <a:pPr algn="ctr">
              <a:defRPr/>
            </a:pPr>
            <a:r>
              <a:rPr lang="zh-CN" altLang="en-US"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rPr>
              <a:t>大数据</a:t>
            </a:r>
            <a:endParaRPr lang="en-US" altLang="zh-CN"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endParaRPr>
          </a:p>
          <a:p>
            <a:pPr algn="ctr">
              <a:defRPr/>
            </a:pPr>
            <a:r>
              <a:rPr lang="zh-CN" altLang="en-US"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rPr>
              <a:t>处理技术</a:t>
            </a:r>
          </a:p>
        </p:txBody>
      </p:sp>
      <p:sp>
        <p:nvSpPr>
          <p:cNvPr id="23" name="Oval 5"/>
          <p:cNvSpPr>
            <a:spLocks noChangeArrowheads="1"/>
          </p:cNvSpPr>
          <p:nvPr/>
        </p:nvSpPr>
        <p:spPr bwMode="gray">
          <a:xfrm rot="-1543677">
            <a:off x="7998741" y="4147590"/>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6" name="Oval 10"/>
          <p:cNvSpPr>
            <a:spLocks noChangeArrowheads="1"/>
          </p:cNvSpPr>
          <p:nvPr/>
        </p:nvSpPr>
        <p:spPr bwMode="gray">
          <a:xfrm>
            <a:off x="7221905" y="3429000"/>
            <a:ext cx="1357312" cy="1274762"/>
          </a:xfrm>
          <a:prstGeom prst="ellipse">
            <a:avLst/>
          </a:prstGeom>
          <a:gradFill rotWithShape="1">
            <a:gsLst>
              <a:gs pos="0">
                <a:srgbClr val="92D050"/>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9" name="矩形 28"/>
          <p:cNvSpPr/>
          <p:nvPr/>
        </p:nvSpPr>
        <p:spPr>
          <a:xfrm>
            <a:off x="7152012" y="3657630"/>
            <a:ext cx="1574470" cy="646331"/>
          </a:xfrm>
          <a:prstGeom prst="rect">
            <a:avLst/>
          </a:prstGeom>
          <a:noFill/>
        </p:spPr>
        <p:txBody>
          <a:bodyPr wrap="none">
            <a:spAutoFit/>
          </a:bodyPr>
          <a:lstStyle/>
          <a:p>
            <a:pPr algn="ctr">
              <a:defRPr/>
            </a:pPr>
            <a:r>
              <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可视化</a:t>
            </a:r>
          </a:p>
        </p:txBody>
      </p:sp>
      <p:sp>
        <p:nvSpPr>
          <p:cNvPr id="2" name="同心圆 1"/>
          <p:cNvSpPr/>
          <p:nvPr/>
        </p:nvSpPr>
        <p:spPr bwMode="auto">
          <a:xfrm>
            <a:off x="1981384" y="2354486"/>
            <a:ext cx="2446176" cy="2397187"/>
          </a:xfrm>
          <a:prstGeom prst="donut">
            <a:avLst>
              <a:gd name="adj" fmla="val 6217"/>
            </a:avLst>
          </a:prstGeom>
          <a:solidFill>
            <a:schemeClr val="accent5">
              <a:lumMod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9586" name="Picture 2" descr="2016大数据版图"/>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1524001" y="-7375"/>
            <a:ext cx="9144000" cy="686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01437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a:t>
            </a:r>
            <a:r>
              <a:rPr lang="zh-CN" altLang="en-US" dirty="0"/>
              <a:t>简介</a:t>
            </a:r>
          </a:p>
        </p:txBody>
      </p:sp>
      <p:sp>
        <p:nvSpPr>
          <p:cNvPr id="3" name="内容占位符 2"/>
          <p:cNvSpPr>
            <a:spLocks noGrp="1"/>
          </p:cNvSpPr>
          <p:nvPr>
            <p:ph idx="1"/>
          </p:nvPr>
        </p:nvSpPr>
        <p:spPr>
          <a:xfrm>
            <a:off x="1575539" y="1844824"/>
            <a:ext cx="9036495" cy="4708376"/>
          </a:xfrm>
        </p:spPr>
        <p:txBody>
          <a:bodyPr/>
          <a:lstStyle/>
          <a:p>
            <a:r>
              <a:rPr lang="en-US" altLang="zh-CN" dirty="0"/>
              <a:t> Hadoop</a:t>
            </a:r>
            <a:r>
              <a:rPr lang="zh-CN" altLang="en-US" dirty="0"/>
              <a:t>是</a:t>
            </a:r>
            <a:r>
              <a:rPr lang="en-US" altLang="zh-CN" dirty="0"/>
              <a:t>Apache</a:t>
            </a:r>
            <a:r>
              <a:rPr lang="zh-CN" altLang="en-US" dirty="0"/>
              <a:t>软件基金会旗下的一个开源分布式计算平台，为用户提供了系统底层细节透明的分布式基础架构</a:t>
            </a:r>
          </a:p>
          <a:p>
            <a:r>
              <a:rPr lang="en-US" altLang="zh-CN" dirty="0"/>
              <a:t>Hadoop</a:t>
            </a:r>
            <a:r>
              <a:rPr lang="zh-CN" altLang="en-US" dirty="0"/>
              <a:t>的核心是</a:t>
            </a:r>
            <a:r>
              <a:rPr lang="en-US" altLang="zh-CN" dirty="0"/>
              <a:t>HDFS</a:t>
            </a:r>
            <a:r>
              <a:rPr lang="zh-CN" altLang="en-US" dirty="0"/>
              <a:t>和</a:t>
            </a:r>
            <a:r>
              <a:rPr lang="en-US" altLang="zh-CN" dirty="0" err="1" smtClean="0"/>
              <a:t>MapReduce</a:t>
            </a:r>
            <a:endParaRPr lang="en-US" altLang="zh-CN" dirty="0"/>
          </a:p>
          <a:p>
            <a:pPr eaLnBrk="1" hangingPunct="1">
              <a:spcBef>
                <a:spcPct val="0"/>
              </a:spcBef>
            </a:pPr>
            <a:r>
              <a:rPr lang="en-US" altLang="zh-CN" dirty="0"/>
              <a:t>Hadoop</a:t>
            </a:r>
            <a:r>
              <a:rPr lang="zh-CN" altLang="en-US" dirty="0"/>
              <a:t>里程碑：</a:t>
            </a:r>
            <a:r>
              <a:rPr lang="en-US" altLang="zh-CN" dirty="0" err="1" smtClean="0"/>
              <a:t>TeraSort</a:t>
            </a:r>
            <a:endParaRPr lang="en-US" altLang="zh-CN" dirty="0"/>
          </a:p>
          <a:p>
            <a:pPr eaLnBrk="1" hangingPunct="1">
              <a:spcBef>
                <a:spcPct val="0"/>
              </a:spcBef>
            </a:pPr>
            <a:r>
              <a:rPr lang="en-US" altLang="zh-CN" dirty="0"/>
              <a:t>Hadoop</a:t>
            </a:r>
            <a:r>
              <a:rPr lang="zh-CN" altLang="en-US" dirty="0"/>
              <a:t>被公认为行业大数据标准开源软件，在分布式环境下提供了海量数据的处理能力</a:t>
            </a:r>
            <a:r>
              <a:rPr lang="zh-CN" altLang="en-US" dirty="0" smtClean="0"/>
              <a:t>，是</a:t>
            </a:r>
            <a:r>
              <a:rPr lang="zh-CN" altLang="zh-CN" dirty="0" smtClean="0"/>
              <a:t>事实上</a:t>
            </a:r>
            <a:r>
              <a:rPr lang="zh-CN" altLang="zh-CN" dirty="0"/>
              <a:t>的大数据处理</a:t>
            </a:r>
            <a:r>
              <a:rPr lang="zh-CN" altLang="zh-CN" dirty="0" smtClean="0"/>
              <a:t>标准</a:t>
            </a:r>
            <a:endParaRPr lang="en-US" altLang="zh-CN" dirty="0" smtClean="0"/>
          </a:p>
          <a:p>
            <a:pPr eaLnBrk="1" hangingPunct="1">
              <a:spcBef>
                <a:spcPct val="0"/>
              </a:spcBef>
            </a:pPr>
            <a:r>
              <a:rPr lang="en-US" altLang="zh-CN" dirty="0" smtClean="0"/>
              <a:t>Hadoop</a:t>
            </a:r>
            <a:r>
              <a:rPr lang="zh-CN" altLang="en-US" dirty="0" smtClean="0"/>
              <a:t>特征：高可靠性、高可扩展性、低成本</a:t>
            </a:r>
            <a:endParaRPr lang="en-US" altLang="zh-CN" dirty="0" smtClean="0"/>
          </a:p>
          <a:p>
            <a:pPr eaLnBrk="1" hangingPunct="1">
              <a:spcBef>
                <a:spcPct val="0"/>
              </a:spcBef>
            </a:pPr>
            <a:endParaRPr lang="en-US" altLang="zh-CN"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808" y="908721"/>
            <a:ext cx="2895600" cy="80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52732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Hadoop</a:t>
            </a:r>
            <a:r>
              <a:rPr lang="zh-CN" altLang="en-US" dirty="0" smtClean="0"/>
              <a:t>生态环境</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204" y="818592"/>
            <a:ext cx="8886284" cy="58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9491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Hadoop</a:t>
            </a:r>
            <a:r>
              <a:rPr lang="zh-CN" altLang="en-US" dirty="0" smtClean="0"/>
              <a:t>全家福</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926028786"/>
              </p:ext>
            </p:extLst>
          </p:nvPr>
        </p:nvGraphicFramePr>
        <p:xfrm>
          <a:off x="1631504" y="870106"/>
          <a:ext cx="9036496" cy="5943270"/>
        </p:xfrm>
        <a:graphic>
          <a:graphicData uri="http://schemas.openxmlformats.org/drawingml/2006/table">
            <a:tbl>
              <a:tblPr firstRow="1" bandRow="1">
                <a:tableStyleId>{5C22544A-7EE6-4342-B048-85BDC9FD1C3A}</a:tableStyleId>
              </a:tblPr>
              <a:tblGrid>
                <a:gridCol w="1872208">
                  <a:extLst>
                    <a:ext uri="{9D8B030D-6E8A-4147-A177-3AD203B41FA5}">
                      <a16:colId xmlns:a16="http://schemas.microsoft.com/office/drawing/2014/main" val="20000"/>
                    </a:ext>
                  </a:extLst>
                </a:gridCol>
                <a:gridCol w="7164288">
                  <a:extLst>
                    <a:ext uri="{9D8B030D-6E8A-4147-A177-3AD203B41FA5}">
                      <a16:colId xmlns:a16="http://schemas.microsoft.com/office/drawing/2014/main" val="20001"/>
                    </a:ext>
                  </a:extLst>
                </a:gridCol>
              </a:tblGrid>
              <a:tr h="371830">
                <a:tc>
                  <a:txBody>
                    <a:bodyPr/>
                    <a:lstStyle/>
                    <a:p>
                      <a:r>
                        <a:rPr lang="en-US" altLang="zh-CN" sz="2000" dirty="0" smtClean="0"/>
                        <a:t>HDFS</a:t>
                      </a:r>
                      <a:endParaRPr lang="zh-CN" altLang="en-US" sz="2000" dirty="0"/>
                    </a:p>
                  </a:txBody>
                  <a:tcPr marT="45709" marB="45709"/>
                </a:tc>
                <a:tc>
                  <a:txBody>
                    <a:bodyPr/>
                    <a:lstStyle/>
                    <a:p>
                      <a:r>
                        <a:rPr lang="zh-CN" altLang="en-US" sz="2000" dirty="0" smtClean="0"/>
                        <a:t>分布式文件系统</a:t>
                      </a:r>
                      <a:endParaRPr lang="zh-CN" altLang="en-US" sz="2000" dirty="0"/>
                    </a:p>
                  </a:txBody>
                  <a:tcPr marT="45709" marB="45709"/>
                </a:tc>
                <a:extLst>
                  <a:ext uri="{0D108BD9-81ED-4DB2-BD59-A6C34878D82A}">
                    <a16:rowId xmlns:a16="http://schemas.microsoft.com/office/drawing/2014/main" val="10001"/>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MapReduce</a:t>
                      </a:r>
                      <a:endParaRPr lang="zh-CN" altLang="en-US" sz="2000" dirty="0" smtClean="0"/>
                    </a:p>
                  </a:txBody>
                  <a:tcPr marT="45709" marB="45709"/>
                </a:tc>
                <a:tc>
                  <a:txBody>
                    <a:bodyPr/>
                    <a:lstStyle/>
                    <a:p>
                      <a:r>
                        <a:rPr lang="zh-CN" altLang="en-US" sz="2000" dirty="0" smtClean="0"/>
                        <a:t>分布式并行编程模型</a:t>
                      </a:r>
                      <a:endParaRPr lang="zh-CN" altLang="en-US" sz="2000" dirty="0"/>
                    </a:p>
                  </a:txBody>
                  <a:tcPr marT="45709" marB="45709"/>
                </a:tc>
                <a:extLst>
                  <a:ext uri="{0D108BD9-81ED-4DB2-BD59-A6C34878D82A}">
                    <a16:rowId xmlns:a16="http://schemas.microsoft.com/office/drawing/2014/main" val="10002"/>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YARN</a:t>
                      </a:r>
                    </a:p>
                  </a:txBody>
                  <a:tcPr marT="45709" marB="45709"/>
                </a:tc>
                <a:tc>
                  <a:txBody>
                    <a:bodyPr/>
                    <a:lstStyle/>
                    <a:p>
                      <a:r>
                        <a:rPr lang="zh-CN" altLang="en-US" sz="2000" dirty="0" smtClean="0"/>
                        <a:t>资源管理和调度器</a:t>
                      </a:r>
                      <a:endParaRPr lang="zh-CN" altLang="en-US" sz="2000" dirty="0"/>
                    </a:p>
                  </a:txBody>
                  <a:tcPr marT="45709" marB="45709"/>
                </a:tc>
                <a:extLst>
                  <a:ext uri="{0D108BD9-81ED-4DB2-BD59-A6C34878D82A}">
                    <a16:rowId xmlns:a16="http://schemas.microsoft.com/office/drawing/2014/main" val="10003"/>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Tez</a:t>
                      </a:r>
                      <a:endParaRPr lang="en-US" altLang="zh-CN" sz="2000" dirty="0" smtClean="0"/>
                    </a:p>
                  </a:txBody>
                  <a:tcPr marT="45709" marB="45709"/>
                </a:tc>
                <a:tc>
                  <a:txBody>
                    <a:bodyPr/>
                    <a:lstStyle/>
                    <a:p>
                      <a:r>
                        <a:rPr lang="zh-CN" altLang="en-US" sz="2000" dirty="0" smtClean="0"/>
                        <a:t>运行在</a:t>
                      </a:r>
                      <a:r>
                        <a:rPr lang="en-US" altLang="zh-CN" sz="2000" dirty="0" smtClean="0"/>
                        <a:t>YARN</a:t>
                      </a:r>
                      <a:r>
                        <a:rPr lang="zh-CN" altLang="en-US" sz="2000" dirty="0" smtClean="0"/>
                        <a:t>之上的下一代</a:t>
                      </a:r>
                      <a:r>
                        <a:rPr lang="en-US" altLang="zh-CN" sz="2000" dirty="0" err="1" smtClean="0"/>
                        <a:t>Hadoop</a:t>
                      </a:r>
                      <a:r>
                        <a:rPr lang="zh-CN" altLang="en-US" sz="2000" dirty="0" smtClean="0"/>
                        <a:t>查询处理框架</a:t>
                      </a:r>
                      <a:endParaRPr lang="zh-CN" altLang="en-US" sz="2000" dirty="0"/>
                    </a:p>
                  </a:txBody>
                  <a:tcPr marT="45709" marB="45709"/>
                </a:tc>
                <a:extLst>
                  <a:ext uri="{0D108BD9-81ED-4DB2-BD59-A6C34878D82A}">
                    <a16:rowId xmlns:a16="http://schemas.microsoft.com/office/drawing/2014/main" val="10004"/>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Hive</a:t>
                      </a:r>
                    </a:p>
                  </a:txBody>
                  <a:tcPr marT="45709" marB="45709"/>
                </a:tc>
                <a:tc>
                  <a:txBody>
                    <a:bodyPr/>
                    <a:lstStyle/>
                    <a:p>
                      <a:r>
                        <a:rPr lang="en-US" altLang="zh-CN" sz="2000" dirty="0" err="1" smtClean="0"/>
                        <a:t>Hadoop</a:t>
                      </a:r>
                      <a:r>
                        <a:rPr lang="zh-CN" altLang="en-US" sz="2000" dirty="0" smtClean="0"/>
                        <a:t>上的数据仓库</a:t>
                      </a:r>
                      <a:endParaRPr lang="zh-CN" altLang="en-US" sz="2000" dirty="0"/>
                    </a:p>
                  </a:txBody>
                  <a:tcPr marT="45709" marB="45709"/>
                </a:tc>
                <a:extLst>
                  <a:ext uri="{0D108BD9-81ED-4DB2-BD59-A6C34878D82A}">
                    <a16:rowId xmlns:a16="http://schemas.microsoft.com/office/drawing/2014/main" val="10005"/>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HBase</a:t>
                      </a:r>
                      <a:endParaRPr lang="en-US" altLang="zh-CN" sz="2000" dirty="0" smtClean="0"/>
                    </a:p>
                  </a:txBody>
                  <a:tcPr marT="45709" marB="45709"/>
                </a:tc>
                <a:tc>
                  <a:txBody>
                    <a:bodyPr/>
                    <a:lstStyle/>
                    <a:p>
                      <a:r>
                        <a:rPr lang="en-US" altLang="zh-CN" sz="2000" dirty="0" err="1" smtClean="0"/>
                        <a:t>Hadoop</a:t>
                      </a:r>
                      <a:r>
                        <a:rPr lang="zh-CN" altLang="en-US" sz="2000" dirty="0" smtClean="0"/>
                        <a:t>上的非关系型的分布式数据库</a:t>
                      </a:r>
                      <a:endParaRPr lang="zh-CN" altLang="en-US" sz="2000" dirty="0"/>
                    </a:p>
                  </a:txBody>
                  <a:tcPr marT="45709" marB="45709"/>
                </a:tc>
                <a:extLst>
                  <a:ext uri="{0D108BD9-81ED-4DB2-BD59-A6C34878D82A}">
                    <a16:rowId xmlns:a16="http://schemas.microsoft.com/office/drawing/2014/main" val="10006"/>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Pig</a:t>
                      </a:r>
                    </a:p>
                  </a:txBody>
                  <a:tcPr marT="45709" marB="45709"/>
                </a:tc>
                <a:tc>
                  <a:txBody>
                    <a:bodyPr/>
                    <a:lstStyle/>
                    <a:p>
                      <a:r>
                        <a:rPr lang="zh-CN" altLang="en-US" sz="2000" dirty="0" smtClean="0"/>
                        <a:t>提供类似</a:t>
                      </a:r>
                      <a:r>
                        <a:rPr lang="en-US" altLang="zh-CN" sz="2000" dirty="0" smtClean="0"/>
                        <a:t>SQL</a:t>
                      </a:r>
                      <a:r>
                        <a:rPr lang="zh-CN" altLang="en-US" sz="2000" dirty="0" smtClean="0"/>
                        <a:t>的查询语言</a:t>
                      </a:r>
                      <a:r>
                        <a:rPr lang="en-US" altLang="zh-CN" sz="2000" dirty="0" smtClean="0"/>
                        <a:t>Pig Latin</a:t>
                      </a:r>
                      <a:endParaRPr lang="zh-CN" altLang="en-US" sz="2000" dirty="0"/>
                    </a:p>
                  </a:txBody>
                  <a:tcPr marT="45709" marB="45709"/>
                </a:tc>
                <a:extLst>
                  <a:ext uri="{0D108BD9-81ED-4DB2-BD59-A6C34878D82A}">
                    <a16:rowId xmlns:a16="http://schemas.microsoft.com/office/drawing/2014/main" val="10007"/>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Sqoop</a:t>
                      </a:r>
                      <a:endParaRPr lang="en-US" altLang="zh-CN" sz="2000" dirty="0" smtClean="0"/>
                    </a:p>
                  </a:txBody>
                  <a:tcPr marT="45709" marB="45709"/>
                </a:tc>
                <a:tc>
                  <a:txBody>
                    <a:bodyPr/>
                    <a:lstStyle/>
                    <a:p>
                      <a:r>
                        <a:rPr lang="zh-CN" altLang="en-US" sz="2000" dirty="0" smtClean="0"/>
                        <a:t>用于在</a:t>
                      </a:r>
                      <a:r>
                        <a:rPr lang="en-US" altLang="zh-CN" sz="2000" dirty="0" err="1" smtClean="0"/>
                        <a:t>Hadoop</a:t>
                      </a:r>
                      <a:r>
                        <a:rPr lang="zh-CN" altLang="en-US" sz="2000" dirty="0" smtClean="0"/>
                        <a:t>与传统数据库之间进行数据传递</a:t>
                      </a:r>
                      <a:endParaRPr lang="zh-CN" altLang="en-US" sz="2000" dirty="0"/>
                    </a:p>
                  </a:txBody>
                  <a:tcPr marT="45709" marB="45709"/>
                </a:tc>
                <a:extLst>
                  <a:ext uri="{0D108BD9-81ED-4DB2-BD59-A6C34878D82A}">
                    <a16:rowId xmlns:a16="http://schemas.microsoft.com/office/drawing/2014/main" val="10008"/>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Oozie</a:t>
                      </a:r>
                      <a:endParaRPr lang="en-US" altLang="zh-CN" sz="2000" dirty="0" smtClean="0"/>
                    </a:p>
                  </a:txBody>
                  <a:tcPr marT="45709" marB="45709"/>
                </a:tc>
                <a:tc>
                  <a:txBody>
                    <a:bodyPr/>
                    <a:lstStyle/>
                    <a:p>
                      <a:r>
                        <a:rPr lang="en-US" altLang="zh-CN" sz="2000" dirty="0" err="1" smtClean="0"/>
                        <a:t>Hadoop</a:t>
                      </a:r>
                      <a:r>
                        <a:rPr lang="zh-CN" altLang="en-US" sz="2000" dirty="0" smtClean="0"/>
                        <a:t>上的工作流管理系统</a:t>
                      </a:r>
                      <a:endParaRPr lang="zh-CN" altLang="en-US" sz="2000" dirty="0"/>
                    </a:p>
                  </a:txBody>
                  <a:tcPr marT="45709" marB="45709"/>
                </a:tc>
                <a:extLst>
                  <a:ext uri="{0D108BD9-81ED-4DB2-BD59-A6C34878D82A}">
                    <a16:rowId xmlns:a16="http://schemas.microsoft.com/office/drawing/2014/main" val="10009"/>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Zookeeper</a:t>
                      </a:r>
                    </a:p>
                  </a:txBody>
                  <a:tcPr marT="45709" marB="45709"/>
                </a:tc>
                <a:tc>
                  <a:txBody>
                    <a:bodyPr/>
                    <a:lstStyle/>
                    <a:p>
                      <a:r>
                        <a:rPr lang="zh-CN" altLang="en-US" sz="2000" dirty="0" smtClean="0"/>
                        <a:t>提供分布式协调一致性服务</a:t>
                      </a:r>
                      <a:endParaRPr lang="zh-CN" altLang="en-US" sz="2000" dirty="0"/>
                    </a:p>
                  </a:txBody>
                  <a:tcPr marT="45709" marB="45709"/>
                </a:tc>
                <a:extLst>
                  <a:ext uri="{0D108BD9-81ED-4DB2-BD59-A6C34878D82A}">
                    <a16:rowId xmlns:a16="http://schemas.microsoft.com/office/drawing/2014/main" val="10010"/>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Storm</a:t>
                      </a:r>
                    </a:p>
                  </a:txBody>
                  <a:tcPr marT="45709" marB="45709"/>
                </a:tc>
                <a:tc>
                  <a:txBody>
                    <a:bodyPr/>
                    <a:lstStyle/>
                    <a:p>
                      <a:r>
                        <a:rPr lang="zh-CN" altLang="en-US" sz="2000" dirty="0" smtClean="0"/>
                        <a:t>流计算框架</a:t>
                      </a:r>
                      <a:endParaRPr lang="zh-CN" altLang="en-US" sz="2000" dirty="0"/>
                    </a:p>
                  </a:txBody>
                  <a:tcPr marT="45709" marB="45709"/>
                </a:tc>
                <a:extLst>
                  <a:ext uri="{0D108BD9-81ED-4DB2-BD59-A6C34878D82A}">
                    <a16:rowId xmlns:a16="http://schemas.microsoft.com/office/drawing/2014/main" val="10011"/>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Flume</a:t>
                      </a:r>
                    </a:p>
                  </a:txBody>
                  <a:tcPr marT="45709" marB="45709"/>
                </a:tc>
                <a:tc>
                  <a:txBody>
                    <a:bodyPr/>
                    <a:lstStyle/>
                    <a:p>
                      <a:r>
                        <a:rPr lang="zh-CN" altLang="en-US" sz="2000" dirty="0" smtClean="0"/>
                        <a:t>海量日志采集、聚合和传输系统</a:t>
                      </a:r>
                      <a:endParaRPr lang="zh-CN" altLang="en-US" sz="2000" dirty="0"/>
                    </a:p>
                  </a:txBody>
                  <a:tcPr marT="45709" marB="45709"/>
                </a:tc>
                <a:extLst>
                  <a:ext uri="{0D108BD9-81ED-4DB2-BD59-A6C34878D82A}">
                    <a16:rowId xmlns:a16="http://schemas.microsoft.com/office/drawing/2014/main" val="10012"/>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Ambari</a:t>
                      </a:r>
                      <a:endParaRPr lang="en-US" altLang="zh-CN" sz="2000" dirty="0" smtClean="0"/>
                    </a:p>
                  </a:txBody>
                  <a:tcPr marT="45709" marB="45709"/>
                </a:tc>
                <a:tc>
                  <a:txBody>
                    <a:bodyPr/>
                    <a:lstStyle/>
                    <a:p>
                      <a:r>
                        <a:rPr lang="en-US" altLang="zh-CN" sz="2000" dirty="0" err="1" smtClean="0"/>
                        <a:t>Hadoop</a:t>
                      </a:r>
                      <a:r>
                        <a:rPr lang="zh-CN" altLang="en-US" sz="2000" dirty="0" smtClean="0"/>
                        <a:t>快速部署工具</a:t>
                      </a:r>
                      <a:endParaRPr lang="zh-CN" altLang="en-US" sz="2000" dirty="0"/>
                    </a:p>
                  </a:txBody>
                  <a:tcPr marT="45709" marB="45709"/>
                </a:tc>
                <a:extLst>
                  <a:ext uri="{0D108BD9-81ED-4DB2-BD59-A6C34878D82A}">
                    <a16:rowId xmlns:a16="http://schemas.microsoft.com/office/drawing/2014/main" val="10013"/>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Kafka</a:t>
                      </a:r>
                    </a:p>
                  </a:txBody>
                  <a:tcPr marT="45709" marB="45709"/>
                </a:tc>
                <a:tc>
                  <a:txBody>
                    <a:bodyPr/>
                    <a:lstStyle/>
                    <a:p>
                      <a:r>
                        <a:rPr lang="zh-CN" altLang="en-US" sz="2000" dirty="0" smtClean="0"/>
                        <a:t>一种高吞吐量的分布式发布订阅消息系统</a:t>
                      </a:r>
                      <a:endParaRPr lang="zh-CN" altLang="en-US" sz="2000" dirty="0"/>
                    </a:p>
                  </a:txBody>
                  <a:tcPr marT="45709" marB="45709"/>
                </a:tc>
                <a:extLst>
                  <a:ext uri="{0D108BD9-81ED-4DB2-BD59-A6C34878D82A}">
                    <a16:rowId xmlns:a16="http://schemas.microsoft.com/office/drawing/2014/main" val="10014"/>
                  </a:ext>
                </a:extLst>
              </a:tr>
              <a:tr h="371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smtClean="0">
                          <a:solidFill>
                            <a:schemeClr val="dk1"/>
                          </a:solidFill>
                          <a:latin typeface="+mn-lt"/>
                          <a:ea typeface="+mn-ea"/>
                          <a:cs typeface="+mn-cs"/>
                        </a:rPr>
                        <a:t>Spark</a:t>
                      </a:r>
                    </a:p>
                  </a:txBody>
                  <a:tcPr marT="45709" marB="45709"/>
                </a:tc>
                <a:tc>
                  <a:txBody>
                    <a:bodyPr/>
                    <a:lstStyle/>
                    <a:p>
                      <a:r>
                        <a:rPr lang="zh-CN" altLang="en-US" sz="2000" kern="1200" dirty="0" smtClean="0">
                          <a:solidFill>
                            <a:schemeClr val="dk1"/>
                          </a:solidFill>
                          <a:latin typeface="+mn-lt"/>
                          <a:ea typeface="+mn-ea"/>
                          <a:cs typeface="+mn-cs"/>
                        </a:rPr>
                        <a:t>类似于</a:t>
                      </a:r>
                      <a:r>
                        <a:rPr lang="en-US" altLang="zh-CN" sz="2000" kern="1200" dirty="0" err="1" smtClean="0">
                          <a:solidFill>
                            <a:schemeClr val="dk1"/>
                          </a:solidFill>
                          <a:latin typeface="+mn-lt"/>
                          <a:ea typeface="+mn-ea"/>
                          <a:cs typeface="+mn-cs"/>
                        </a:rPr>
                        <a:t>Hadoop</a:t>
                      </a:r>
                      <a:r>
                        <a:rPr lang="en-US" altLang="zh-CN" sz="2000" kern="1200" dirty="0" smtClean="0">
                          <a:solidFill>
                            <a:schemeClr val="dk1"/>
                          </a:solidFill>
                          <a:latin typeface="+mn-lt"/>
                          <a:ea typeface="+mn-ea"/>
                          <a:cs typeface="+mn-cs"/>
                        </a:rPr>
                        <a:t> </a:t>
                      </a:r>
                      <a:r>
                        <a:rPr lang="en-US" altLang="zh-CN" sz="2000" kern="1200" dirty="0" err="1" smtClean="0">
                          <a:solidFill>
                            <a:schemeClr val="dk1"/>
                          </a:solidFill>
                          <a:latin typeface="+mn-lt"/>
                          <a:ea typeface="+mn-ea"/>
                          <a:cs typeface="+mn-cs"/>
                        </a:rPr>
                        <a:t>MapReduce</a:t>
                      </a:r>
                      <a:r>
                        <a:rPr lang="zh-CN" altLang="en-US" sz="2000" kern="1200" dirty="0" smtClean="0">
                          <a:solidFill>
                            <a:schemeClr val="dk1"/>
                          </a:solidFill>
                          <a:latin typeface="+mn-lt"/>
                          <a:ea typeface="+mn-ea"/>
                          <a:cs typeface="+mn-cs"/>
                        </a:rPr>
                        <a:t>的通用并行框架</a:t>
                      </a:r>
                    </a:p>
                  </a:txBody>
                  <a:tcPr marT="45709" marB="45709"/>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4840903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分布式文件系统</a:t>
            </a:r>
          </a:p>
        </p:txBody>
      </p:sp>
      <p:pic>
        <p:nvPicPr>
          <p:cNvPr id="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3" y="1196753"/>
            <a:ext cx="8750883" cy="52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19838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err="1"/>
              <a:t>HDFS</a:t>
            </a:r>
            <a:r>
              <a:rPr lang="en-US" altLang="en-US" dirty="0" err="1" smtClean="0"/>
              <a:t>体系结构</a:t>
            </a:r>
            <a:endParaRPr lang="zh-CN" altLang="en-US"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2455" y="1124744"/>
            <a:ext cx="9062548"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7089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HDFS</a:t>
            </a:r>
            <a:r>
              <a:rPr lang="zh-CN" altLang="en-US" dirty="0" smtClean="0"/>
              <a:t>冗余设计</a:t>
            </a:r>
            <a:endParaRPr lang="zh-CN" altLang="en-US"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3200" y="1282510"/>
            <a:ext cx="7477216" cy="43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351584" y="5858108"/>
            <a:ext cx="7488832" cy="523220"/>
          </a:xfrm>
          <a:prstGeom prst="rect">
            <a:avLst/>
          </a:prstGeom>
        </p:spPr>
        <p:txBody>
          <a:bodyPr wrap="square">
            <a:spAutoFit/>
          </a:bodyPr>
          <a:lstStyle/>
          <a:p>
            <a:pPr>
              <a:spcBef>
                <a:spcPts val="600"/>
              </a:spcBef>
              <a:spcAft>
                <a:spcPts val="600"/>
              </a:spcAft>
            </a:pPr>
            <a:r>
              <a:rPr lang="zh-CN" altLang="en-US" sz="2800" dirty="0">
                <a:solidFill>
                  <a:srgbClr val="FF0000"/>
                </a:solidFill>
              </a:rPr>
              <a:t>多副本：</a:t>
            </a:r>
            <a:r>
              <a:rPr lang="zh-CN" altLang="en-US" sz="2800" b="1" dirty="0">
                <a:solidFill>
                  <a:srgbClr val="FF0000"/>
                </a:solidFill>
              </a:rPr>
              <a:t>加快数据传输速度、保证数据可靠性</a:t>
            </a:r>
            <a:endParaRPr lang="zh-CN" altLang="en-US" dirty="0">
              <a:solidFill>
                <a:srgbClr val="FF0000"/>
              </a:solidFill>
            </a:endParaRPr>
          </a:p>
        </p:txBody>
      </p:sp>
    </p:spTree>
    <p:extLst>
      <p:ext uri="{BB962C8B-B14F-4D97-AF65-F5344CB8AC3E}">
        <p14:creationId xmlns:p14="http://schemas.microsoft.com/office/powerpoint/2010/main" val="32593383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4"/>
          <p:cNvSpPr>
            <a:spLocks noEditPoints="1"/>
          </p:cNvSpPr>
          <p:nvPr/>
        </p:nvSpPr>
        <p:spPr bwMode="gray">
          <a:xfrm rot="20241944">
            <a:off x="2933700" y="2161602"/>
            <a:ext cx="6261100" cy="2490787"/>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42353"/>
                  <a:invGamma/>
                  <a:alpha val="36000"/>
                </a:schemeClr>
              </a:gs>
              <a:gs pos="100000">
                <a:schemeClr val="bg2"/>
              </a:gs>
            </a:gsLst>
            <a:lin ang="0" scaled="1"/>
          </a:gradFill>
          <a:ln w="0">
            <a:noFill/>
            <a:prstDash val="solid"/>
            <a:round/>
            <a:headEnd/>
            <a:tailEnd/>
          </a:ln>
        </p:spPr>
        <p:txBody>
          <a:bodyPr/>
          <a:lstStyle/>
          <a:p>
            <a:pPr>
              <a:defRPr/>
            </a:pPr>
            <a:endParaRPr lang="zh-CN" altLang="en-US"/>
          </a:p>
        </p:txBody>
      </p:sp>
      <p:sp>
        <p:nvSpPr>
          <p:cNvPr id="22532" name="Oval 5"/>
          <p:cNvSpPr>
            <a:spLocks noChangeArrowheads="1"/>
          </p:cNvSpPr>
          <p:nvPr/>
        </p:nvSpPr>
        <p:spPr bwMode="gray">
          <a:xfrm rot="-1543677">
            <a:off x="5753743" y="1944809"/>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18" name="Oval 10"/>
          <p:cNvSpPr>
            <a:spLocks noChangeArrowheads="1"/>
          </p:cNvSpPr>
          <p:nvPr/>
        </p:nvSpPr>
        <p:spPr bwMode="gray">
          <a:xfrm>
            <a:off x="5086992" y="1260597"/>
            <a:ext cx="1357312" cy="1274762"/>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2535" name="Oval 5"/>
          <p:cNvSpPr>
            <a:spLocks noChangeArrowheads="1"/>
          </p:cNvSpPr>
          <p:nvPr/>
        </p:nvSpPr>
        <p:spPr bwMode="gray">
          <a:xfrm rot="-1543677">
            <a:off x="8908940" y="2092778"/>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1" name="Oval 10"/>
          <p:cNvSpPr>
            <a:spLocks noChangeArrowheads="1"/>
          </p:cNvSpPr>
          <p:nvPr/>
        </p:nvSpPr>
        <p:spPr bwMode="gray">
          <a:xfrm>
            <a:off x="7930240" y="1556792"/>
            <a:ext cx="1357312" cy="1274762"/>
          </a:xfrm>
          <a:prstGeom prst="ellipse">
            <a:avLst/>
          </a:prstGeom>
          <a:gradFill rotWithShape="1">
            <a:gsLst>
              <a:gs pos="0">
                <a:srgbClr val="C123A3"/>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2" name="矩形 21"/>
          <p:cNvSpPr/>
          <p:nvPr/>
        </p:nvSpPr>
        <p:spPr>
          <a:xfrm>
            <a:off x="7886798" y="1785422"/>
            <a:ext cx="1521570" cy="646331"/>
          </a:xfrm>
          <a:prstGeom prst="rect">
            <a:avLst/>
          </a:prstGeom>
          <a:noFill/>
        </p:spPr>
        <p:txBody>
          <a:bodyPr wrap="none">
            <a:spAutoFit/>
          </a:bodyPr>
          <a:lstStyle/>
          <a:p>
            <a:pPr algn="ctr">
              <a:defRPr/>
            </a:pPr>
            <a:r>
              <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Spark</a:t>
            </a:r>
            <a:endPar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2538" name="Oval 5"/>
          <p:cNvSpPr>
            <a:spLocks noChangeArrowheads="1"/>
          </p:cNvSpPr>
          <p:nvPr/>
        </p:nvSpPr>
        <p:spPr bwMode="gray">
          <a:xfrm rot="-1543677">
            <a:off x="5400106" y="4969145"/>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4" name="Oval 10"/>
          <p:cNvSpPr>
            <a:spLocks noChangeArrowheads="1"/>
          </p:cNvSpPr>
          <p:nvPr/>
        </p:nvSpPr>
        <p:spPr bwMode="gray">
          <a:xfrm>
            <a:off x="4437720" y="4303983"/>
            <a:ext cx="1357312" cy="1274762"/>
          </a:xfrm>
          <a:prstGeom prst="ellipse">
            <a:avLst/>
          </a:prstGeom>
          <a:gradFill flip="none" rotWithShape="1">
            <a:gsLst>
              <a:gs pos="0">
                <a:schemeClr val="accent1">
                  <a:lumMod val="60000"/>
                  <a:lumOff val="40000"/>
                </a:schemeClr>
              </a:gs>
              <a:gs pos="100000">
                <a:schemeClr val="tx2">
                  <a:lumMod val="75000"/>
                </a:schemeClr>
              </a:gs>
            </a:gsLst>
            <a:path path="shape">
              <a:fillToRect l="50000" t="50000" r="50000" b="50000"/>
            </a:path>
            <a:tileRect/>
          </a:gradFill>
          <a:ln w="9525">
            <a:noFill/>
            <a:round/>
            <a:headEnd/>
            <a:tailEnd/>
          </a:ln>
          <a:effectLst/>
        </p:spPr>
        <p:txBody>
          <a:bodyPr wrap="none" anchor="ctr"/>
          <a:lstStyle/>
          <a:p>
            <a:pPr algn="ctr">
              <a:defRPr/>
            </a:pPr>
            <a:endParaRPr lang="zh-CN" altLang="zh-CN"/>
          </a:p>
        </p:txBody>
      </p:sp>
      <p:sp>
        <p:nvSpPr>
          <p:cNvPr id="25" name="矩形 24"/>
          <p:cNvSpPr/>
          <p:nvPr/>
        </p:nvSpPr>
        <p:spPr>
          <a:xfrm>
            <a:off x="4367808" y="4617172"/>
            <a:ext cx="1574470" cy="646331"/>
          </a:xfrm>
          <a:prstGeom prst="rect">
            <a:avLst/>
          </a:prstGeom>
          <a:noFill/>
        </p:spPr>
        <p:txBody>
          <a:bodyPr wrap="none">
            <a:spAutoFit/>
          </a:bodyPr>
          <a:lstStyle/>
          <a:p>
            <a:pPr algn="ctr">
              <a:defRPr/>
            </a:pPr>
            <a:r>
              <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流处理</a:t>
            </a:r>
            <a:endPar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2541" name="Oval 5"/>
          <p:cNvSpPr>
            <a:spLocks noChangeArrowheads="1"/>
          </p:cNvSpPr>
          <p:nvPr/>
        </p:nvSpPr>
        <p:spPr bwMode="gray">
          <a:xfrm rot="-1543677">
            <a:off x="3471864" y="3639563"/>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7" name="Oval 10"/>
          <p:cNvSpPr>
            <a:spLocks noChangeArrowheads="1"/>
          </p:cNvSpPr>
          <p:nvPr/>
        </p:nvSpPr>
        <p:spPr bwMode="gray">
          <a:xfrm>
            <a:off x="2608872" y="2974401"/>
            <a:ext cx="1357312" cy="1274762"/>
          </a:xfrm>
          <a:prstGeom prst="ellipse">
            <a:avLst/>
          </a:prstGeom>
          <a:gradFill flip="none" rotWithShape="1">
            <a:gsLst>
              <a:gs pos="0">
                <a:schemeClr val="accent6">
                  <a:lumMod val="60000"/>
                  <a:lumOff val="40000"/>
                </a:schemeClr>
              </a:gs>
              <a:gs pos="100000">
                <a:schemeClr val="tx2">
                  <a:lumMod val="75000"/>
                </a:schemeClr>
              </a:gs>
            </a:gsLst>
            <a:path path="shape">
              <a:fillToRect l="50000" t="50000" r="50000" b="50000"/>
            </a:path>
            <a:tileRect/>
          </a:gradFill>
          <a:ln w="9525">
            <a:noFill/>
            <a:round/>
            <a:headEnd/>
            <a:tailEnd/>
          </a:ln>
          <a:effectLst/>
        </p:spPr>
        <p:txBody>
          <a:bodyPr wrap="none" anchor="ctr"/>
          <a:lstStyle/>
          <a:p>
            <a:pPr algn="ctr">
              <a:defRPr/>
            </a:pPr>
            <a:endParaRPr lang="zh-CN" altLang="zh-CN"/>
          </a:p>
        </p:txBody>
      </p:sp>
      <p:sp>
        <p:nvSpPr>
          <p:cNvPr id="28" name="矩形 27"/>
          <p:cNvSpPr/>
          <p:nvPr/>
        </p:nvSpPr>
        <p:spPr>
          <a:xfrm>
            <a:off x="4439816" y="1492383"/>
            <a:ext cx="2903360" cy="646331"/>
          </a:xfrm>
          <a:prstGeom prst="rect">
            <a:avLst/>
          </a:prstGeom>
          <a:noFill/>
        </p:spPr>
        <p:txBody>
          <a:bodyPr wrap="none">
            <a:spAutoFit/>
          </a:bodyPr>
          <a:lstStyle/>
          <a:p>
            <a:pPr algn="ctr">
              <a:defRPr/>
            </a:pPr>
            <a:r>
              <a:rPr lang="en-US" altLang="zh-CN" sz="3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MapReduce</a:t>
            </a:r>
            <a:endPar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7" name="矩形 16"/>
          <p:cNvSpPr/>
          <p:nvPr/>
        </p:nvSpPr>
        <p:spPr>
          <a:xfrm>
            <a:off x="2279577" y="3198363"/>
            <a:ext cx="1963999" cy="646331"/>
          </a:xfrm>
          <a:prstGeom prst="rect">
            <a:avLst/>
          </a:prstGeom>
          <a:noFill/>
        </p:spPr>
        <p:txBody>
          <a:bodyPr wrap="none">
            <a:spAutoFit/>
          </a:bodyPr>
          <a:lstStyle/>
          <a:p>
            <a:pPr algn="ctr">
              <a:defRPr/>
            </a:pPr>
            <a:r>
              <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Hadoop</a:t>
            </a:r>
            <a:endPar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0" name="矩形 19"/>
          <p:cNvSpPr/>
          <p:nvPr/>
        </p:nvSpPr>
        <p:spPr>
          <a:xfrm>
            <a:off x="4223793" y="2466762"/>
            <a:ext cx="3121367" cy="1754326"/>
          </a:xfrm>
          <a:prstGeom prst="rect">
            <a:avLst/>
          </a:prstGeom>
          <a:noFill/>
        </p:spPr>
        <p:txBody>
          <a:bodyPr wrap="none">
            <a:spAutoFit/>
          </a:bodyPr>
          <a:lstStyle/>
          <a:p>
            <a:pPr algn="ctr">
              <a:defRPr/>
            </a:pPr>
            <a:r>
              <a:rPr lang="zh-CN" altLang="en-US"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rPr>
              <a:t>大数据</a:t>
            </a:r>
            <a:endParaRPr lang="en-US" altLang="zh-CN"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endParaRPr>
          </a:p>
          <a:p>
            <a:pPr algn="ctr">
              <a:defRPr/>
            </a:pPr>
            <a:r>
              <a:rPr lang="zh-CN" altLang="en-US"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rPr>
              <a:t>处理技术</a:t>
            </a:r>
          </a:p>
        </p:txBody>
      </p:sp>
      <p:sp>
        <p:nvSpPr>
          <p:cNvPr id="23" name="Oval 5"/>
          <p:cNvSpPr>
            <a:spLocks noChangeArrowheads="1"/>
          </p:cNvSpPr>
          <p:nvPr/>
        </p:nvSpPr>
        <p:spPr bwMode="gray">
          <a:xfrm rot="-1543677">
            <a:off x="7998741" y="4147590"/>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6" name="Oval 10"/>
          <p:cNvSpPr>
            <a:spLocks noChangeArrowheads="1"/>
          </p:cNvSpPr>
          <p:nvPr/>
        </p:nvSpPr>
        <p:spPr bwMode="gray">
          <a:xfrm>
            <a:off x="7221905" y="3429000"/>
            <a:ext cx="1357312" cy="1274762"/>
          </a:xfrm>
          <a:prstGeom prst="ellipse">
            <a:avLst/>
          </a:prstGeom>
          <a:gradFill rotWithShape="1">
            <a:gsLst>
              <a:gs pos="0">
                <a:srgbClr val="92D050"/>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9" name="矩形 28"/>
          <p:cNvSpPr/>
          <p:nvPr/>
        </p:nvSpPr>
        <p:spPr>
          <a:xfrm>
            <a:off x="7152012" y="3657630"/>
            <a:ext cx="1574470" cy="646331"/>
          </a:xfrm>
          <a:prstGeom prst="rect">
            <a:avLst/>
          </a:prstGeom>
          <a:noFill/>
        </p:spPr>
        <p:txBody>
          <a:bodyPr wrap="none">
            <a:spAutoFit/>
          </a:bodyPr>
          <a:lstStyle/>
          <a:p>
            <a:pPr algn="ctr">
              <a:defRPr/>
            </a:pPr>
            <a:r>
              <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可视化</a:t>
            </a:r>
          </a:p>
        </p:txBody>
      </p:sp>
      <p:sp>
        <p:nvSpPr>
          <p:cNvPr id="2" name="同心圆 1"/>
          <p:cNvSpPr/>
          <p:nvPr/>
        </p:nvSpPr>
        <p:spPr bwMode="auto">
          <a:xfrm>
            <a:off x="4324807" y="619777"/>
            <a:ext cx="3063794" cy="2397187"/>
          </a:xfrm>
          <a:prstGeom prst="donut">
            <a:avLst>
              <a:gd name="adj" fmla="val 6217"/>
            </a:avLst>
          </a:prstGeom>
          <a:solidFill>
            <a:schemeClr val="accent5">
              <a:lumMod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07177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err="1"/>
              <a:t>MapReduce模型简介</a:t>
            </a:r>
            <a:endParaRPr lang="zh-CN" altLang="en-US" dirty="0"/>
          </a:p>
        </p:txBody>
      </p:sp>
      <p:sp>
        <p:nvSpPr>
          <p:cNvPr id="3" name="内容占位符 2"/>
          <p:cNvSpPr>
            <a:spLocks noGrp="1"/>
          </p:cNvSpPr>
          <p:nvPr>
            <p:ph idx="1"/>
          </p:nvPr>
        </p:nvSpPr>
        <p:spPr/>
        <p:txBody>
          <a:bodyPr/>
          <a:lstStyle/>
          <a:p>
            <a:r>
              <a:rPr lang="en-US" altLang="zh-CN" dirty="0" err="1"/>
              <a:t>MapReduce</a:t>
            </a:r>
            <a:r>
              <a:rPr lang="zh-CN" altLang="en-US" dirty="0"/>
              <a:t>将复杂的、运行于大规模集群上的并行计算过程</a:t>
            </a:r>
            <a:r>
              <a:rPr lang="zh-CN" altLang="en-US" dirty="0" smtClean="0"/>
              <a:t>高度抽象成两</a:t>
            </a:r>
            <a:r>
              <a:rPr lang="zh-CN" altLang="en-US" dirty="0"/>
              <a:t>个函数：</a:t>
            </a:r>
            <a:r>
              <a:rPr lang="en-US" altLang="zh-CN" dirty="0"/>
              <a:t>Map</a:t>
            </a:r>
            <a:r>
              <a:rPr lang="zh-CN" altLang="en-US" dirty="0"/>
              <a:t>和</a:t>
            </a:r>
            <a:r>
              <a:rPr lang="en-US" altLang="zh-CN" dirty="0"/>
              <a:t>Reduce</a:t>
            </a:r>
          </a:p>
          <a:p>
            <a:r>
              <a:rPr lang="en-US" altLang="zh-CN" dirty="0" err="1" smtClean="0"/>
              <a:t>MapReduce</a:t>
            </a:r>
            <a:r>
              <a:rPr lang="zh-CN" altLang="en-US" dirty="0" smtClean="0"/>
              <a:t>优点：</a:t>
            </a:r>
            <a:endParaRPr lang="en-US" altLang="zh-CN" dirty="0" smtClean="0"/>
          </a:p>
          <a:p>
            <a:pPr lvl="1"/>
            <a:r>
              <a:rPr lang="zh-CN" altLang="zh-CN" dirty="0" smtClean="0"/>
              <a:t>非</a:t>
            </a:r>
            <a:r>
              <a:rPr lang="zh-CN" altLang="zh-CN" dirty="0"/>
              <a:t>共享式，容错性</a:t>
            </a:r>
            <a:r>
              <a:rPr lang="zh-CN" altLang="zh-CN" dirty="0" smtClean="0"/>
              <a:t>好</a:t>
            </a:r>
            <a:endParaRPr lang="en-US" altLang="zh-CN" dirty="0" smtClean="0"/>
          </a:p>
          <a:p>
            <a:pPr lvl="1"/>
            <a:r>
              <a:rPr lang="zh-CN" altLang="zh-CN" dirty="0" smtClean="0"/>
              <a:t>普通</a:t>
            </a:r>
            <a:r>
              <a:rPr lang="en-US" altLang="zh-CN" dirty="0"/>
              <a:t>PC</a:t>
            </a:r>
            <a:r>
              <a:rPr lang="zh-CN" altLang="zh-CN" dirty="0"/>
              <a:t>机，便宜，扩展性</a:t>
            </a:r>
            <a:r>
              <a:rPr lang="zh-CN" altLang="zh-CN" dirty="0" smtClean="0"/>
              <a:t>好</a:t>
            </a:r>
            <a:endParaRPr lang="en-US" altLang="zh-CN" dirty="0" smtClean="0"/>
          </a:p>
          <a:p>
            <a:pPr lvl="1"/>
            <a:r>
              <a:rPr lang="zh-CN" altLang="en-US" dirty="0"/>
              <a:t>编程容易，不需要掌握分布式并行编程</a:t>
            </a:r>
            <a:r>
              <a:rPr lang="zh-CN" altLang="en-US" dirty="0" smtClean="0"/>
              <a:t>细节</a:t>
            </a:r>
            <a:endParaRPr lang="zh-CN" altLang="zh-CN" dirty="0"/>
          </a:p>
          <a:p>
            <a:r>
              <a:rPr lang="en-US" altLang="zh-CN" dirty="0" err="1"/>
              <a:t>MapReduce</a:t>
            </a:r>
            <a:r>
              <a:rPr lang="zh-CN" altLang="en-US" dirty="0"/>
              <a:t>并行策略：“分而治之”</a:t>
            </a:r>
          </a:p>
          <a:p>
            <a:r>
              <a:rPr lang="en-US" altLang="zh-CN" dirty="0" err="1"/>
              <a:t>MapReduce</a:t>
            </a:r>
            <a:r>
              <a:rPr lang="zh-CN" altLang="en-US" dirty="0"/>
              <a:t>设计理念：“计算向数据靠拢” </a:t>
            </a:r>
            <a:endParaRPr lang="en-US" altLang="zh-CN" dirty="0"/>
          </a:p>
          <a:p>
            <a:r>
              <a:rPr lang="en-US" altLang="zh-CN" dirty="0" err="1"/>
              <a:t>MapReduce</a:t>
            </a:r>
            <a:r>
              <a:rPr lang="zh-CN" altLang="en-US" dirty="0"/>
              <a:t>框架：</a:t>
            </a:r>
            <a:r>
              <a:rPr lang="en-US" altLang="zh-CN" dirty="0"/>
              <a:t>Master/Slave</a:t>
            </a:r>
            <a:r>
              <a:rPr lang="zh-CN" altLang="en-US" dirty="0" smtClean="0"/>
              <a:t>架构</a:t>
            </a:r>
            <a:endParaRPr lang="zh-CN" altLang="en-US" dirty="0"/>
          </a:p>
        </p:txBody>
      </p:sp>
    </p:spTree>
    <p:extLst>
      <p:ext uri="{BB962C8B-B14F-4D97-AF65-F5344CB8AC3E}">
        <p14:creationId xmlns:p14="http://schemas.microsoft.com/office/powerpoint/2010/main" val="1741817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16633"/>
            <a:ext cx="9144000" cy="769441"/>
          </a:xfrm>
          <a:prstGeom prst="rect">
            <a:avLst/>
          </a:prstGeom>
          <a:noFill/>
        </p:spPr>
        <p:txBody>
          <a:bodyPr wrap="square" lIns="91440" tIns="45720" rIns="91440" bIns="45720">
            <a:spAutoFit/>
          </a:bodyPr>
          <a:lstStyle/>
          <a:p>
            <a:pPr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大数据的流行定义：</a:t>
            </a:r>
            <a:r>
              <a:rPr lang="en-US" altLang="zh-CN"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4V</a:t>
            </a:r>
            <a:endPar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1052736"/>
            <a:ext cx="9022179"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217387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r>
              <a:rPr lang="zh-CN" altLang="en-US" dirty="0" smtClean="0"/>
              <a:t>体系结构</a:t>
            </a:r>
            <a:endParaRPr lang="zh-CN" altLang="en-US" dirty="0"/>
          </a:p>
        </p:txBody>
      </p:sp>
      <p:graphicFrame>
        <p:nvGraphicFramePr>
          <p:cNvPr id="4" name="Object 1"/>
          <p:cNvGraphicFramePr>
            <a:graphicFrameLocks noChangeAspect="1"/>
          </p:cNvGraphicFramePr>
          <p:nvPr>
            <p:extLst>
              <p:ext uri="{D42A27DB-BD31-4B8C-83A1-F6EECF244321}">
                <p14:modId xmlns:p14="http://schemas.microsoft.com/office/powerpoint/2010/main" val="2201626822"/>
              </p:ext>
            </p:extLst>
          </p:nvPr>
        </p:nvGraphicFramePr>
        <p:xfrm>
          <a:off x="1585680" y="1052736"/>
          <a:ext cx="8903540" cy="5424264"/>
        </p:xfrm>
        <a:graphic>
          <a:graphicData uri="http://schemas.openxmlformats.org/presentationml/2006/ole">
            <mc:AlternateContent xmlns:mc="http://schemas.openxmlformats.org/markup-compatibility/2006">
              <mc:Choice xmlns:v="urn:schemas-microsoft-com:vml" Requires="v">
                <p:oleObj spid="_x0000_s619721" r:id="rId4" imgW="8905897" imgH="5143500" progId="Visio.Drawing.15">
                  <p:embed/>
                </p:oleObj>
              </mc:Choice>
              <mc:Fallback>
                <p:oleObj r:id="rId4" imgW="8905897" imgH="5143500" progId="Visio.Drawing.15">
                  <p:embed/>
                  <p:pic>
                    <p:nvPicPr>
                      <p:cNvPr id="10138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5680" y="1052736"/>
                        <a:ext cx="8903540" cy="542426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660470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err="1"/>
              <a:t>Map和Reduce函数</a:t>
            </a:r>
            <a:endParaRPr lang="zh-CN" altLang="en-US" dirty="0"/>
          </a:p>
        </p:txBody>
      </p:sp>
      <p:graphicFrame>
        <p:nvGraphicFramePr>
          <p:cNvPr id="4" name="Group 95"/>
          <p:cNvGraphicFramePr>
            <a:graphicFrameLocks noGrp="1"/>
          </p:cNvGraphicFramePr>
          <p:nvPr>
            <p:extLst>
              <p:ext uri="{D42A27DB-BD31-4B8C-83A1-F6EECF244321}">
                <p14:modId xmlns:p14="http://schemas.microsoft.com/office/powerpoint/2010/main" val="2474069577"/>
              </p:ext>
            </p:extLst>
          </p:nvPr>
        </p:nvGraphicFramePr>
        <p:xfrm>
          <a:off x="1631505" y="1412777"/>
          <a:ext cx="8964487" cy="4437979"/>
        </p:xfrm>
        <a:graphic>
          <a:graphicData uri="http://schemas.openxmlformats.org/drawingml/2006/table">
            <a:tbl>
              <a:tblPr/>
              <a:tblGrid>
                <a:gridCol w="1040521">
                  <a:extLst>
                    <a:ext uri="{9D8B030D-6E8A-4147-A177-3AD203B41FA5}">
                      <a16:colId xmlns:a16="http://schemas.microsoft.com/office/drawing/2014/main" val="20000"/>
                    </a:ext>
                  </a:extLst>
                </a:gridCol>
                <a:gridCol w="1760881">
                  <a:extLst>
                    <a:ext uri="{9D8B030D-6E8A-4147-A177-3AD203B41FA5}">
                      <a16:colId xmlns:a16="http://schemas.microsoft.com/office/drawing/2014/main" val="20001"/>
                    </a:ext>
                  </a:extLst>
                </a:gridCol>
                <a:gridCol w="1760881">
                  <a:extLst>
                    <a:ext uri="{9D8B030D-6E8A-4147-A177-3AD203B41FA5}">
                      <a16:colId xmlns:a16="http://schemas.microsoft.com/office/drawing/2014/main" val="20002"/>
                    </a:ext>
                  </a:extLst>
                </a:gridCol>
                <a:gridCol w="4402204">
                  <a:extLst>
                    <a:ext uri="{9D8B030D-6E8A-4147-A177-3AD203B41FA5}">
                      <a16:colId xmlns:a16="http://schemas.microsoft.com/office/drawing/2014/main" val="20003"/>
                    </a:ext>
                  </a:extLst>
                </a:gridCol>
              </a:tblGrid>
              <a:tr h="516850">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函数</a:t>
                      </a:r>
                      <a:endParaRPr kumimoji="0" lang="zh-CN" altLang="en-US" sz="2000" b="0" i="0" u="none" strike="noStrike" cap="none" normalizeH="0" baseline="0" dirty="0" smtClean="0">
                        <a:ln>
                          <a:noFill/>
                        </a:ln>
                        <a:solidFill>
                          <a:schemeClr val="tx1"/>
                        </a:solidFill>
                        <a:effectLst/>
                        <a:latin typeface="Arial" pitchFamily="34"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输入</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输出</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说明</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T="45725" marB="4572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2441158">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Map</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&gt;</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如：</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行号</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 b c”&gt;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List(&lt;</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&gt;)</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如：</a:t>
                      </a:r>
                      <a:endPar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&lt;“a”,1&gt;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&lt;“b”,1&gt;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&lt;“c”,1&gt;</a:t>
                      </a:r>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将小数据集进一步解析成一批</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&lt;key,value&gt;</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对，输入</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Map</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函数中进行处理</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每一个输入的</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v</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会输出一批</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v</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&lt;</a:t>
                      </a: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v</a:t>
                      </a:r>
                      <a:r>
                        <a:rPr kumimoji="0"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&gt;</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是计算的中间结果</a:t>
                      </a:r>
                      <a:endParaRPr kumimoji="0" lang="zh-CN" altLang="en-US" sz="2000" b="0" i="0" u="none" strike="noStrike" cap="none" normalizeH="0" baseline="0" smtClean="0">
                        <a:ln>
                          <a:noFill/>
                        </a:ln>
                        <a:solidFill>
                          <a:schemeClr val="tx1"/>
                        </a:solidFill>
                        <a:effectLst/>
                        <a:latin typeface="Arial" pitchFamily="34" charset="0"/>
                        <a:ea typeface="宋体" pitchFamily="2" charset="-122"/>
                      </a:endParaRPr>
                    </a:p>
                  </a:txBody>
                  <a:tcPr marT="45725" marB="4572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79971">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Reduce</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marT="45725" marB="4572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,List(</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)&gt;</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如：</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&lt;“a”,&lt;1,1,1&gt;&gt;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&lt;“a”,3&gt;</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输入的中间结果</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,List(</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)&gt;</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中的</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List(</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表示是一批属于同一个</a:t>
                      </a:r>
                      <a:r>
                        <a:rPr kumimoji="0"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20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a:t>
                      </a: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value</a:t>
                      </a:r>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marT="45725" marB="4572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35201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zh-CN" dirty="0" err="1"/>
              <a:t>MapReduce</a:t>
            </a:r>
            <a:r>
              <a:rPr lang="zh-CN" altLang="en-US" dirty="0" smtClean="0"/>
              <a:t>工作流程</a:t>
            </a:r>
          </a:p>
        </p:txBody>
      </p:sp>
      <p:pic>
        <p:nvPicPr>
          <p:cNvPr id="10547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490" y="1441574"/>
            <a:ext cx="8846007"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7" name="TextBox 4"/>
          <p:cNvSpPr txBox="1">
            <a:spLocks noChangeArrowheads="1"/>
          </p:cNvSpPr>
          <p:nvPr/>
        </p:nvSpPr>
        <p:spPr bwMode="auto">
          <a:xfrm>
            <a:off x="5333680" y="1484784"/>
            <a:ext cx="9783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dirty="0"/>
              <a:t>Shuffle</a:t>
            </a:r>
            <a:endParaRPr lang="zh-CN" altLang="en-US" sz="2000" dirty="0"/>
          </a:p>
        </p:txBody>
      </p:sp>
    </p:spTree>
    <p:extLst>
      <p:ext uri="{BB962C8B-B14F-4D97-AF65-F5344CB8AC3E}">
        <p14:creationId xmlns:p14="http://schemas.microsoft.com/office/powerpoint/2010/main" val="40009646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zh-CN" dirty="0" err="1" smtClean="0"/>
              <a:t>MapReduce</a:t>
            </a:r>
            <a:r>
              <a:rPr lang="zh-CN" altLang="en-US" dirty="0" smtClean="0"/>
              <a:t>各个执行阶段</a:t>
            </a:r>
          </a:p>
        </p:txBody>
      </p:sp>
      <p:pic>
        <p:nvPicPr>
          <p:cNvPr id="10649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3512" y="867256"/>
            <a:ext cx="8856984" cy="594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486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zh-CN" dirty="0" smtClean="0"/>
              <a:t>Shuffle</a:t>
            </a:r>
            <a:r>
              <a:rPr lang="zh-CN" altLang="en-US" dirty="0" smtClean="0"/>
              <a:t>过程</a:t>
            </a:r>
          </a:p>
        </p:txBody>
      </p:sp>
      <p:pic>
        <p:nvPicPr>
          <p:cNvPr id="10957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7674" y="1268760"/>
            <a:ext cx="9044830"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69837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zh-CN" altLang="en-US" dirty="0" smtClean="0"/>
              <a:t>执行</a:t>
            </a:r>
            <a:r>
              <a:rPr lang="en-US" altLang="en-US" dirty="0" err="1" smtClean="0"/>
              <a:t>WordCount</a:t>
            </a:r>
            <a:r>
              <a:rPr lang="zh-CN" altLang="en-US" dirty="0" smtClean="0"/>
              <a:t>的</a:t>
            </a:r>
            <a:r>
              <a:rPr lang="en-US" altLang="zh-CN" dirty="0" err="1" smtClean="0"/>
              <a:t>MR</a:t>
            </a:r>
            <a:r>
              <a:rPr lang="en-US" altLang="en-US" dirty="0" err="1" smtClean="0"/>
              <a:t>程序</a:t>
            </a:r>
            <a:endParaRPr lang="zh-CN" altLang="en-US" dirty="0" smtClean="0"/>
          </a:p>
        </p:txBody>
      </p:sp>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3592" y="1052736"/>
            <a:ext cx="7560840" cy="564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43468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zh-CN" altLang="en-US" dirty="0"/>
              <a:t>执行</a:t>
            </a:r>
            <a:r>
              <a:rPr lang="en-US" altLang="en-US" dirty="0" err="1"/>
              <a:t>WordCount</a:t>
            </a:r>
            <a:r>
              <a:rPr lang="zh-CN" altLang="en-US" dirty="0"/>
              <a:t>的</a:t>
            </a:r>
            <a:r>
              <a:rPr lang="en-US" altLang="zh-CN" dirty="0" err="1"/>
              <a:t>MR</a:t>
            </a:r>
            <a:r>
              <a:rPr lang="en-US" altLang="en-US" dirty="0" err="1"/>
              <a:t>程序</a:t>
            </a:r>
            <a:endParaRPr lang="zh-CN" altLang="en-US" dirty="0" smtClean="0"/>
          </a:p>
        </p:txBody>
      </p:sp>
      <p:pic>
        <p:nvPicPr>
          <p:cNvPr id="11776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8894" y="980729"/>
            <a:ext cx="8689594"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1540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执行</a:t>
            </a:r>
            <a:r>
              <a:rPr lang="en-US" altLang="en-US" dirty="0" err="1"/>
              <a:t>WordCount</a:t>
            </a:r>
            <a:r>
              <a:rPr lang="zh-CN" altLang="en-US" dirty="0"/>
              <a:t>的</a:t>
            </a:r>
            <a:r>
              <a:rPr lang="en-US" altLang="zh-CN" dirty="0" err="1"/>
              <a:t>MR</a:t>
            </a:r>
            <a:r>
              <a:rPr lang="en-US" altLang="en-US" dirty="0" err="1"/>
              <a:t>程序</a:t>
            </a:r>
            <a:endParaRPr lang="zh-CN" altLang="en-US" dirty="0"/>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3974" y="854608"/>
            <a:ext cx="7722467" cy="5958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25402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r>
              <a:rPr lang="zh-CN" altLang="en-US" dirty="0" smtClean="0"/>
              <a:t>带来的研究问题</a:t>
            </a:r>
            <a:endParaRPr lang="zh-CN" altLang="en-US" dirty="0"/>
          </a:p>
        </p:txBody>
      </p:sp>
      <p:sp>
        <p:nvSpPr>
          <p:cNvPr id="3" name="内容占位符 2"/>
          <p:cNvSpPr>
            <a:spLocks noGrp="1"/>
          </p:cNvSpPr>
          <p:nvPr>
            <p:ph idx="1"/>
          </p:nvPr>
        </p:nvSpPr>
        <p:spPr/>
        <p:txBody>
          <a:bodyPr/>
          <a:lstStyle/>
          <a:p>
            <a:r>
              <a:rPr lang="zh-CN" altLang="en-US" dirty="0" smtClean="0"/>
              <a:t>基于</a:t>
            </a:r>
            <a:r>
              <a:rPr lang="en-US" altLang="zh-CN" dirty="0" smtClean="0"/>
              <a:t>MR</a:t>
            </a:r>
            <a:r>
              <a:rPr lang="zh-CN" altLang="en-US" dirty="0" smtClean="0"/>
              <a:t>的关系代数操作</a:t>
            </a:r>
            <a:endParaRPr lang="en-US" altLang="zh-CN" dirty="0" smtClean="0"/>
          </a:p>
          <a:p>
            <a:r>
              <a:rPr lang="zh-CN" altLang="en-US" dirty="0"/>
              <a:t>基于</a:t>
            </a:r>
            <a:r>
              <a:rPr lang="en-US" altLang="zh-CN" dirty="0"/>
              <a:t>MR</a:t>
            </a:r>
            <a:r>
              <a:rPr lang="zh-CN" altLang="en-US" dirty="0"/>
              <a:t>的</a:t>
            </a:r>
            <a:r>
              <a:rPr lang="zh-CN" altLang="en-US" dirty="0" smtClean="0"/>
              <a:t>各种数据挖掘算法</a:t>
            </a:r>
            <a:endParaRPr lang="en-US" altLang="zh-CN" dirty="0" smtClean="0"/>
          </a:p>
          <a:p>
            <a:r>
              <a:rPr lang="zh-CN" altLang="en-US" dirty="0"/>
              <a:t>基于</a:t>
            </a:r>
            <a:r>
              <a:rPr lang="en-US" altLang="zh-CN" dirty="0"/>
              <a:t>MR</a:t>
            </a:r>
            <a:r>
              <a:rPr lang="zh-CN" altLang="en-US" dirty="0"/>
              <a:t>的</a:t>
            </a:r>
            <a:r>
              <a:rPr lang="zh-CN" altLang="en-US" dirty="0" smtClean="0"/>
              <a:t>各种图算法</a:t>
            </a:r>
            <a:endParaRPr lang="en-US" altLang="zh-CN" dirty="0" smtClean="0"/>
          </a:p>
          <a:p>
            <a:r>
              <a:rPr lang="zh-CN" altLang="en-US" dirty="0"/>
              <a:t>基于</a:t>
            </a:r>
            <a:r>
              <a:rPr lang="en-US" altLang="zh-CN" dirty="0"/>
              <a:t>MR</a:t>
            </a:r>
            <a:r>
              <a:rPr lang="zh-CN" altLang="en-US" dirty="0" smtClean="0"/>
              <a:t>的矩阵运算</a:t>
            </a:r>
            <a:endParaRPr lang="en-US" altLang="zh-CN" dirty="0" smtClean="0"/>
          </a:p>
          <a:p>
            <a:r>
              <a:rPr lang="zh-CN" altLang="en-US" dirty="0" smtClean="0"/>
              <a:t>针对</a:t>
            </a:r>
            <a:r>
              <a:rPr lang="en-US" altLang="zh-CN" dirty="0" smtClean="0"/>
              <a:t>MR</a:t>
            </a:r>
            <a:r>
              <a:rPr lang="zh-CN" altLang="en-US" dirty="0" smtClean="0"/>
              <a:t>程序的优化执行</a:t>
            </a:r>
            <a:endParaRPr lang="zh-CN" altLang="en-US" dirty="0"/>
          </a:p>
        </p:txBody>
      </p:sp>
    </p:spTree>
    <p:extLst>
      <p:ext uri="{BB962C8B-B14F-4D97-AF65-F5344CB8AC3E}">
        <p14:creationId xmlns:p14="http://schemas.microsoft.com/office/powerpoint/2010/main" val="16996233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4"/>
          <p:cNvSpPr>
            <a:spLocks noEditPoints="1"/>
          </p:cNvSpPr>
          <p:nvPr/>
        </p:nvSpPr>
        <p:spPr bwMode="gray">
          <a:xfrm rot="20241944">
            <a:off x="2933700" y="2161602"/>
            <a:ext cx="6261100" cy="2490787"/>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42353"/>
                  <a:invGamma/>
                  <a:alpha val="36000"/>
                </a:schemeClr>
              </a:gs>
              <a:gs pos="100000">
                <a:schemeClr val="bg2"/>
              </a:gs>
            </a:gsLst>
            <a:lin ang="0" scaled="1"/>
          </a:gradFill>
          <a:ln w="0">
            <a:noFill/>
            <a:prstDash val="solid"/>
            <a:round/>
            <a:headEnd/>
            <a:tailEnd/>
          </a:ln>
        </p:spPr>
        <p:txBody>
          <a:bodyPr/>
          <a:lstStyle/>
          <a:p>
            <a:pPr>
              <a:defRPr/>
            </a:pPr>
            <a:endParaRPr lang="zh-CN" altLang="en-US"/>
          </a:p>
        </p:txBody>
      </p:sp>
      <p:sp>
        <p:nvSpPr>
          <p:cNvPr id="22532" name="Oval 5"/>
          <p:cNvSpPr>
            <a:spLocks noChangeArrowheads="1"/>
          </p:cNvSpPr>
          <p:nvPr/>
        </p:nvSpPr>
        <p:spPr bwMode="gray">
          <a:xfrm rot="-1543677">
            <a:off x="5753743" y="1944809"/>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18" name="Oval 10"/>
          <p:cNvSpPr>
            <a:spLocks noChangeArrowheads="1"/>
          </p:cNvSpPr>
          <p:nvPr/>
        </p:nvSpPr>
        <p:spPr bwMode="gray">
          <a:xfrm>
            <a:off x="5086992" y="1260597"/>
            <a:ext cx="1357312" cy="1274762"/>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2535" name="Oval 5"/>
          <p:cNvSpPr>
            <a:spLocks noChangeArrowheads="1"/>
          </p:cNvSpPr>
          <p:nvPr/>
        </p:nvSpPr>
        <p:spPr bwMode="gray">
          <a:xfrm rot="-1543677">
            <a:off x="8908940" y="2092778"/>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1" name="Oval 10"/>
          <p:cNvSpPr>
            <a:spLocks noChangeArrowheads="1"/>
          </p:cNvSpPr>
          <p:nvPr/>
        </p:nvSpPr>
        <p:spPr bwMode="gray">
          <a:xfrm>
            <a:off x="7930240" y="1556792"/>
            <a:ext cx="1357312" cy="1274762"/>
          </a:xfrm>
          <a:prstGeom prst="ellipse">
            <a:avLst/>
          </a:prstGeom>
          <a:gradFill rotWithShape="1">
            <a:gsLst>
              <a:gs pos="0">
                <a:srgbClr val="C123A3"/>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2" name="矩形 21"/>
          <p:cNvSpPr/>
          <p:nvPr/>
        </p:nvSpPr>
        <p:spPr>
          <a:xfrm>
            <a:off x="7886798" y="1785422"/>
            <a:ext cx="1521570" cy="646331"/>
          </a:xfrm>
          <a:prstGeom prst="rect">
            <a:avLst/>
          </a:prstGeom>
          <a:noFill/>
        </p:spPr>
        <p:txBody>
          <a:bodyPr wrap="none">
            <a:spAutoFit/>
          </a:bodyPr>
          <a:lstStyle/>
          <a:p>
            <a:pPr algn="ctr">
              <a:defRPr/>
            </a:pPr>
            <a:r>
              <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Spark</a:t>
            </a:r>
            <a:endPar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2538" name="Oval 5"/>
          <p:cNvSpPr>
            <a:spLocks noChangeArrowheads="1"/>
          </p:cNvSpPr>
          <p:nvPr/>
        </p:nvSpPr>
        <p:spPr bwMode="gray">
          <a:xfrm rot="-1543677">
            <a:off x="5400106" y="4969145"/>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4" name="Oval 10"/>
          <p:cNvSpPr>
            <a:spLocks noChangeArrowheads="1"/>
          </p:cNvSpPr>
          <p:nvPr/>
        </p:nvSpPr>
        <p:spPr bwMode="gray">
          <a:xfrm>
            <a:off x="4437720" y="4303983"/>
            <a:ext cx="1357312" cy="1274762"/>
          </a:xfrm>
          <a:prstGeom prst="ellipse">
            <a:avLst/>
          </a:prstGeom>
          <a:gradFill flip="none" rotWithShape="1">
            <a:gsLst>
              <a:gs pos="0">
                <a:schemeClr val="accent1">
                  <a:lumMod val="60000"/>
                  <a:lumOff val="40000"/>
                </a:schemeClr>
              </a:gs>
              <a:gs pos="100000">
                <a:schemeClr val="tx2">
                  <a:lumMod val="75000"/>
                </a:schemeClr>
              </a:gs>
            </a:gsLst>
            <a:path path="shape">
              <a:fillToRect l="50000" t="50000" r="50000" b="50000"/>
            </a:path>
            <a:tileRect/>
          </a:gradFill>
          <a:ln w="9525">
            <a:noFill/>
            <a:round/>
            <a:headEnd/>
            <a:tailEnd/>
          </a:ln>
          <a:effectLst/>
        </p:spPr>
        <p:txBody>
          <a:bodyPr wrap="none" anchor="ctr"/>
          <a:lstStyle/>
          <a:p>
            <a:pPr algn="ctr">
              <a:defRPr/>
            </a:pPr>
            <a:endParaRPr lang="zh-CN" altLang="zh-CN"/>
          </a:p>
        </p:txBody>
      </p:sp>
      <p:sp>
        <p:nvSpPr>
          <p:cNvPr id="25" name="矩形 24"/>
          <p:cNvSpPr/>
          <p:nvPr/>
        </p:nvSpPr>
        <p:spPr>
          <a:xfrm>
            <a:off x="4367808" y="4617172"/>
            <a:ext cx="1574470" cy="646331"/>
          </a:xfrm>
          <a:prstGeom prst="rect">
            <a:avLst/>
          </a:prstGeom>
          <a:noFill/>
        </p:spPr>
        <p:txBody>
          <a:bodyPr wrap="none">
            <a:spAutoFit/>
          </a:bodyPr>
          <a:lstStyle/>
          <a:p>
            <a:pPr algn="ctr">
              <a:defRPr/>
            </a:pPr>
            <a:r>
              <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流处理</a:t>
            </a:r>
            <a:endPar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2541" name="Oval 5"/>
          <p:cNvSpPr>
            <a:spLocks noChangeArrowheads="1"/>
          </p:cNvSpPr>
          <p:nvPr/>
        </p:nvSpPr>
        <p:spPr bwMode="gray">
          <a:xfrm rot="-1543677">
            <a:off x="3471864" y="3639563"/>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7" name="Oval 10"/>
          <p:cNvSpPr>
            <a:spLocks noChangeArrowheads="1"/>
          </p:cNvSpPr>
          <p:nvPr/>
        </p:nvSpPr>
        <p:spPr bwMode="gray">
          <a:xfrm>
            <a:off x="2608872" y="2974401"/>
            <a:ext cx="1357312" cy="1274762"/>
          </a:xfrm>
          <a:prstGeom prst="ellipse">
            <a:avLst/>
          </a:prstGeom>
          <a:gradFill flip="none" rotWithShape="1">
            <a:gsLst>
              <a:gs pos="0">
                <a:schemeClr val="accent6">
                  <a:lumMod val="60000"/>
                  <a:lumOff val="40000"/>
                </a:schemeClr>
              </a:gs>
              <a:gs pos="100000">
                <a:schemeClr val="tx2">
                  <a:lumMod val="75000"/>
                </a:schemeClr>
              </a:gs>
            </a:gsLst>
            <a:path path="shape">
              <a:fillToRect l="50000" t="50000" r="50000" b="50000"/>
            </a:path>
            <a:tileRect/>
          </a:gradFill>
          <a:ln w="9525">
            <a:noFill/>
            <a:round/>
            <a:headEnd/>
            <a:tailEnd/>
          </a:ln>
          <a:effectLst/>
        </p:spPr>
        <p:txBody>
          <a:bodyPr wrap="none" anchor="ctr"/>
          <a:lstStyle/>
          <a:p>
            <a:pPr algn="ctr">
              <a:defRPr/>
            </a:pPr>
            <a:endParaRPr lang="zh-CN" altLang="zh-CN"/>
          </a:p>
        </p:txBody>
      </p:sp>
      <p:sp>
        <p:nvSpPr>
          <p:cNvPr id="28" name="矩形 27"/>
          <p:cNvSpPr/>
          <p:nvPr/>
        </p:nvSpPr>
        <p:spPr>
          <a:xfrm>
            <a:off x="4439816" y="1492383"/>
            <a:ext cx="2903360" cy="646331"/>
          </a:xfrm>
          <a:prstGeom prst="rect">
            <a:avLst/>
          </a:prstGeom>
          <a:noFill/>
        </p:spPr>
        <p:txBody>
          <a:bodyPr wrap="none">
            <a:spAutoFit/>
          </a:bodyPr>
          <a:lstStyle/>
          <a:p>
            <a:pPr algn="ctr">
              <a:defRPr/>
            </a:pPr>
            <a:r>
              <a:rPr lang="en-US" altLang="zh-CN" sz="3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MapReduce</a:t>
            </a:r>
            <a:endPar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7" name="矩形 16"/>
          <p:cNvSpPr/>
          <p:nvPr/>
        </p:nvSpPr>
        <p:spPr>
          <a:xfrm>
            <a:off x="2279577" y="3198363"/>
            <a:ext cx="1963999" cy="646331"/>
          </a:xfrm>
          <a:prstGeom prst="rect">
            <a:avLst/>
          </a:prstGeom>
          <a:noFill/>
        </p:spPr>
        <p:txBody>
          <a:bodyPr wrap="none">
            <a:spAutoFit/>
          </a:bodyPr>
          <a:lstStyle/>
          <a:p>
            <a:pPr algn="ctr">
              <a:defRPr/>
            </a:pPr>
            <a:r>
              <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Hadoop</a:t>
            </a:r>
            <a:endPar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0" name="矩形 19"/>
          <p:cNvSpPr/>
          <p:nvPr/>
        </p:nvSpPr>
        <p:spPr>
          <a:xfrm>
            <a:off x="4223793" y="2466762"/>
            <a:ext cx="3121367" cy="1754326"/>
          </a:xfrm>
          <a:prstGeom prst="rect">
            <a:avLst/>
          </a:prstGeom>
          <a:noFill/>
        </p:spPr>
        <p:txBody>
          <a:bodyPr wrap="none">
            <a:spAutoFit/>
          </a:bodyPr>
          <a:lstStyle/>
          <a:p>
            <a:pPr algn="ctr">
              <a:defRPr/>
            </a:pPr>
            <a:r>
              <a:rPr lang="zh-CN" altLang="en-US"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rPr>
              <a:t>大数据</a:t>
            </a:r>
            <a:endParaRPr lang="en-US" altLang="zh-CN"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endParaRPr>
          </a:p>
          <a:p>
            <a:pPr algn="ctr">
              <a:defRPr/>
            </a:pPr>
            <a:r>
              <a:rPr lang="zh-CN" altLang="en-US"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rPr>
              <a:t>处理技术</a:t>
            </a:r>
          </a:p>
        </p:txBody>
      </p:sp>
      <p:sp>
        <p:nvSpPr>
          <p:cNvPr id="23" name="Oval 5"/>
          <p:cNvSpPr>
            <a:spLocks noChangeArrowheads="1"/>
          </p:cNvSpPr>
          <p:nvPr/>
        </p:nvSpPr>
        <p:spPr bwMode="gray">
          <a:xfrm rot="-1543677">
            <a:off x="7998741" y="4147590"/>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6" name="Oval 10"/>
          <p:cNvSpPr>
            <a:spLocks noChangeArrowheads="1"/>
          </p:cNvSpPr>
          <p:nvPr/>
        </p:nvSpPr>
        <p:spPr bwMode="gray">
          <a:xfrm>
            <a:off x="7221905" y="3429000"/>
            <a:ext cx="1357312" cy="1274762"/>
          </a:xfrm>
          <a:prstGeom prst="ellipse">
            <a:avLst/>
          </a:prstGeom>
          <a:gradFill rotWithShape="1">
            <a:gsLst>
              <a:gs pos="0">
                <a:srgbClr val="92D050"/>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9" name="矩形 28"/>
          <p:cNvSpPr/>
          <p:nvPr/>
        </p:nvSpPr>
        <p:spPr>
          <a:xfrm>
            <a:off x="7152012" y="3657630"/>
            <a:ext cx="1574470" cy="646331"/>
          </a:xfrm>
          <a:prstGeom prst="rect">
            <a:avLst/>
          </a:prstGeom>
          <a:noFill/>
        </p:spPr>
        <p:txBody>
          <a:bodyPr wrap="none">
            <a:spAutoFit/>
          </a:bodyPr>
          <a:lstStyle/>
          <a:p>
            <a:pPr algn="ctr">
              <a:defRPr/>
            </a:pPr>
            <a:r>
              <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可视化</a:t>
            </a:r>
          </a:p>
        </p:txBody>
      </p:sp>
      <p:sp>
        <p:nvSpPr>
          <p:cNvPr id="2" name="同心圆 1"/>
          <p:cNvSpPr/>
          <p:nvPr/>
        </p:nvSpPr>
        <p:spPr bwMode="auto">
          <a:xfrm>
            <a:off x="7424495" y="967891"/>
            <a:ext cx="2446176" cy="2397187"/>
          </a:xfrm>
          <a:prstGeom prst="donut">
            <a:avLst>
              <a:gd name="adj" fmla="val 6217"/>
            </a:avLst>
          </a:prstGeom>
          <a:solidFill>
            <a:schemeClr val="accent5">
              <a:lumMod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6344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16633"/>
            <a:ext cx="9144000" cy="769441"/>
          </a:xfrm>
          <a:prstGeom prst="rect">
            <a:avLst/>
          </a:prstGeom>
          <a:noFill/>
        </p:spPr>
        <p:txBody>
          <a:bodyPr wrap="square" lIns="91440" tIns="45720" rIns="91440" bIns="45720">
            <a:spAutoFit/>
          </a:bodyPr>
          <a:lstStyle/>
          <a:p>
            <a:pPr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大数据的流行定义：数据量大</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907653"/>
            <a:ext cx="7241250" cy="468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1991544" y="911026"/>
            <a:ext cx="882047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rgbClr val="FF3300"/>
              </a:buClr>
              <a:buFont typeface="Wingdings" panose="05000000000000000000" pitchFamily="2" charset="2"/>
              <a:buChar char="n"/>
            </a:pPr>
            <a:r>
              <a:rPr lang="zh-CN" altLang="en-US" sz="2000" dirty="0">
                <a:solidFill>
                  <a:srgbClr val="FF0000"/>
                </a:solidFill>
                <a:latin typeface="华文新魏" panose="02010800040101010101" pitchFamily="2" charset="-122"/>
                <a:ea typeface="华文新魏" panose="02010800040101010101" pitchFamily="2" charset="-122"/>
              </a:rPr>
              <a:t>大数据摩尔定律：数据以每年</a:t>
            </a:r>
            <a:r>
              <a:rPr lang="en-US" altLang="zh-CN" sz="2000" dirty="0">
                <a:solidFill>
                  <a:srgbClr val="FF0000"/>
                </a:solidFill>
                <a:latin typeface="华文新魏" panose="02010800040101010101" pitchFamily="2" charset="-122"/>
                <a:ea typeface="华文新魏" panose="02010800040101010101" pitchFamily="2" charset="-122"/>
              </a:rPr>
              <a:t>50%</a:t>
            </a:r>
            <a:r>
              <a:rPr lang="zh-CN" altLang="en-US" sz="2000" dirty="0">
                <a:solidFill>
                  <a:srgbClr val="FF0000"/>
                </a:solidFill>
                <a:latin typeface="华文新魏" panose="02010800040101010101" pitchFamily="2" charset="-122"/>
                <a:ea typeface="华文新魏" panose="02010800040101010101" pitchFamily="2" charset="-122"/>
              </a:rPr>
              <a:t>的速度增长，也即每两年就增长一倍</a:t>
            </a:r>
          </a:p>
          <a:p>
            <a:pPr eaLnBrk="1" hangingPunct="1">
              <a:lnSpc>
                <a:spcPct val="150000"/>
              </a:lnSpc>
              <a:spcBef>
                <a:spcPct val="0"/>
              </a:spcBef>
              <a:buClr>
                <a:srgbClr val="FF3300"/>
              </a:buClr>
              <a:buFont typeface="Wingdings" panose="05000000000000000000" pitchFamily="2" charset="2"/>
              <a:buChar char="n"/>
            </a:pPr>
            <a:r>
              <a:rPr lang="zh-CN" altLang="en-US" sz="2000" dirty="0">
                <a:solidFill>
                  <a:srgbClr val="FF0000"/>
                </a:solidFill>
                <a:latin typeface="华文新魏" panose="02010800040101010101" pitchFamily="2" charset="-122"/>
                <a:ea typeface="华文新魏" panose="02010800040101010101" pitchFamily="2" charset="-122"/>
              </a:rPr>
              <a:t>到</a:t>
            </a:r>
            <a:r>
              <a:rPr lang="en-US" altLang="zh-CN" sz="2000" dirty="0">
                <a:solidFill>
                  <a:srgbClr val="FF0000"/>
                </a:solidFill>
                <a:latin typeface="华文新魏" panose="02010800040101010101" pitchFamily="2" charset="-122"/>
                <a:ea typeface="华文新魏" panose="02010800040101010101" pitchFamily="2" charset="-122"/>
              </a:rPr>
              <a:t>2020</a:t>
            </a:r>
            <a:r>
              <a:rPr lang="zh-CN" altLang="en-US" sz="2000" dirty="0">
                <a:solidFill>
                  <a:srgbClr val="FF0000"/>
                </a:solidFill>
                <a:latin typeface="华文新魏" panose="02010800040101010101" pitchFamily="2" charset="-122"/>
                <a:ea typeface="华文新魏" panose="02010800040101010101" pitchFamily="2" charset="-122"/>
              </a:rPr>
              <a:t>年，全球将总共拥有</a:t>
            </a:r>
            <a:r>
              <a:rPr lang="en-US" altLang="zh-CN" sz="2000" dirty="0">
                <a:solidFill>
                  <a:srgbClr val="FF0000"/>
                </a:solidFill>
                <a:latin typeface="华文新魏" panose="02010800040101010101" pitchFamily="2" charset="-122"/>
                <a:ea typeface="华文新魏" panose="02010800040101010101" pitchFamily="2" charset="-122"/>
              </a:rPr>
              <a:t>35ZB</a:t>
            </a:r>
            <a:r>
              <a:rPr lang="zh-CN" altLang="en-US" sz="2000" dirty="0">
                <a:solidFill>
                  <a:srgbClr val="FF0000"/>
                </a:solidFill>
                <a:latin typeface="华文新魏" panose="02010800040101010101" pitchFamily="2" charset="-122"/>
                <a:ea typeface="华文新魏" panose="02010800040101010101" pitchFamily="2" charset="-122"/>
              </a:rPr>
              <a:t>的数据量，是</a:t>
            </a:r>
            <a:r>
              <a:rPr lang="en-US" altLang="zh-CN" sz="2000" dirty="0">
                <a:solidFill>
                  <a:srgbClr val="FF0000"/>
                </a:solidFill>
                <a:latin typeface="华文新魏" panose="02010800040101010101" pitchFamily="2" charset="-122"/>
                <a:ea typeface="华文新魏" panose="02010800040101010101" pitchFamily="2" charset="-122"/>
              </a:rPr>
              <a:t>2010</a:t>
            </a:r>
            <a:r>
              <a:rPr lang="zh-CN" altLang="en-US" sz="2000" dirty="0">
                <a:solidFill>
                  <a:srgbClr val="FF0000"/>
                </a:solidFill>
                <a:latin typeface="华文新魏" panose="02010800040101010101" pitchFamily="2" charset="-122"/>
                <a:ea typeface="华文新魏" panose="02010800040101010101" pitchFamily="2" charset="-122"/>
              </a:rPr>
              <a:t>年的</a:t>
            </a:r>
            <a:r>
              <a:rPr lang="en-US" altLang="zh-CN" sz="2000" dirty="0">
                <a:solidFill>
                  <a:srgbClr val="FF0000"/>
                </a:solidFill>
                <a:latin typeface="华文新魏" panose="02010800040101010101" pitchFamily="2" charset="-122"/>
                <a:ea typeface="华文新魏" panose="02010800040101010101" pitchFamily="2" charset="-122"/>
              </a:rPr>
              <a:t>30</a:t>
            </a:r>
            <a:r>
              <a:rPr lang="zh-CN" altLang="en-US" sz="2000" dirty="0">
                <a:solidFill>
                  <a:srgbClr val="FF0000"/>
                </a:solidFill>
                <a:latin typeface="华文新魏" panose="02010800040101010101" pitchFamily="2" charset="-122"/>
                <a:ea typeface="华文新魏" panose="02010800040101010101" pitchFamily="2" charset="-122"/>
              </a:rPr>
              <a:t>倍</a:t>
            </a:r>
          </a:p>
        </p:txBody>
      </p:sp>
    </p:spTree>
    <p:extLst>
      <p:ext uri="{BB962C8B-B14F-4D97-AF65-F5344CB8AC3E}">
        <p14:creationId xmlns:p14="http://schemas.microsoft.com/office/powerpoint/2010/main" val="3152231137"/>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zh-CN" dirty="0"/>
              <a:t>简介</a:t>
            </a:r>
            <a:endParaRPr lang="zh-CN" altLang="en-US" dirty="0"/>
          </a:p>
        </p:txBody>
      </p:sp>
      <p:sp>
        <p:nvSpPr>
          <p:cNvPr id="3" name="内容占位符 2"/>
          <p:cNvSpPr>
            <a:spLocks noGrp="1"/>
          </p:cNvSpPr>
          <p:nvPr>
            <p:ph idx="1"/>
          </p:nvPr>
        </p:nvSpPr>
        <p:spPr/>
        <p:txBody>
          <a:bodyPr/>
          <a:lstStyle/>
          <a:p>
            <a:r>
              <a:rPr lang="en-US" altLang="zh-CN" dirty="0" smtClean="0"/>
              <a:t>Spark</a:t>
            </a:r>
            <a:r>
              <a:rPr lang="zh-CN" altLang="en-US" dirty="0" smtClean="0"/>
              <a:t>由美国加州伯克利大学于</a:t>
            </a:r>
            <a:r>
              <a:rPr lang="en-US" altLang="zh-CN" dirty="0"/>
              <a:t>2009</a:t>
            </a:r>
            <a:r>
              <a:rPr lang="zh-CN" altLang="en-US" dirty="0"/>
              <a:t>年开发，是基于内存计算的大数据并行计算框架</a:t>
            </a:r>
            <a:r>
              <a:rPr lang="zh-CN" altLang="en-US" dirty="0" smtClean="0"/>
              <a:t>，用于</a:t>
            </a:r>
            <a:r>
              <a:rPr lang="zh-CN" altLang="en-US" dirty="0"/>
              <a:t>构建大型的、低延迟的数据分析应用程序</a:t>
            </a:r>
          </a:p>
          <a:p>
            <a:r>
              <a:rPr lang="en-US" altLang="zh-CN" dirty="0" smtClean="0"/>
              <a:t>Spark</a:t>
            </a:r>
            <a:r>
              <a:rPr lang="zh-CN" altLang="en-US" dirty="0" smtClean="0"/>
              <a:t>打破</a:t>
            </a:r>
            <a:r>
              <a:rPr lang="zh-CN" altLang="en-US" dirty="0"/>
              <a:t>了</a:t>
            </a:r>
            <a:r>
              <a:rPr lang="en-US" altLang="zh-CN" dirty="0"/>
              <a:t>Hadoop</a:t>
            </a:r>
            <a:r>
              <a:rPr lang="zh-CN" altLang="en-US" dirty="0"/>
              <a:t>保持的基准排序纪录</a:t>
            </a:r>
          </a:p>
          <a:p>
            <a:pPr lvl="1"/>
            <a:r>
              <a:rPr lang="en-US" altLang="zh-CN" dirty="0"/>
              <a:t>Spark/206</a:t>
            </a:r>
            <a:r>
              <a:rPr lang="zh-CN" altLang="en-US" dirty="0"/>
              <a:t>个节点</a:t>
            </a:r>
            <a:r>
              <a:rPr lang="en-US" altLang="zh-CN" dirty="0"/>
              <a:t>/23</a:t>
            </a:r>
            <a:r>
              <a:rPr lang="zh-CN" altLang="en-US" dirty="0"/>
              <a:t>分钟</a:t>
            </a:r>
            <a:r>
              <a:rPr lang="en-US" altLang="zh-CN" dirty="0"/>
              <a:t>/100TB</a:t>
            </a:r>
            <a:r>
              <a:rPr lang="zh-CN" altLang="en-US" dirty="0"/>
              <a:t>数据</a:t>
            </a:r>
          </a:p>
          <a:p>
            <a:pPr lvl="1"/>
            <a:r>
              <a:rPr lang="en-US" altLang="zh-CN" dirty="0"/>
              <a:t>Hadoop/2000</a:t>
            </a:r>
            <a:r>
              <a:rPr lang="zh-CN" altLang="en-US" dirty="0"/>
              <a:t>个节点</a:t>
            </a:r>
            <a:r>
              <a:rPr lang="en-US" altLang="zh-CN" dirty="0"/>
              <a:t>/72</a:t>
            </a:r>
            <a:r>
              <a:rPr lang="zh-CN" altLang="en-US" dirty="0"/>
              <a:t>分钟</a:t>
            </a:r>
            <a:r>
              <a:rPr lang="en-US" altLang="zh-CN" dirty="0"/>
              <a:t>/100TB</a:t>
            </a:r>
            <a:r>
              <a:rPr lang="zh-CN" altLang="en-US" dirty="0" smtClean="0"/>
              <a:t>数据</a:t>
            </a:r>
            <a:endParaRPr lang="zh-CN" altLang="en-US" dirty="0"/>
          </a:p>
        </p:txBody>
      </p:sp>
      <p:pic>
        <p:nvPicPr>
          <p:cNvPr id="4" name="Picture 2" descr="spark&amp;had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040" y="4365104"/>
            <a:ext cx="7540680"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332534" y="4869161"/>
            <a:ext cx="4458272" cy="461665"/>
          </a:xfrm>
          <a:prstGeom prst="rect">
            <a:avLst/>
          </a:prstGeom>
        </p:spPr>
        <p:txBody>
          <a:bodyPr wrap="none">
            <a:spAutoFit/>
          </a:bodyPr>
          <a:lstStyle/>
          <a:p>
            <a:r>
              <a:rPr lang="zh-CN" altLang="zh-CN" dirty="0">
                <a:solidFill>
                  <a:srgbClr val="FF0000"/>
                </a:solidFill>
              </a:rPr>
              <a:t>谷歌趋势：</a:t>
            </a:r>
            <a:r>
              <a:rPr lang="en-US" altLang="zh-CN" dirty="0">
                <a:solidFill>
                  <a:srgbClr val="FF0000"/>
                </a:solidFill>
              </a:rPr>
              <a:t>Spark</a:t>
            </a:r>
            <a:r>
              <a:rPr lang="zh-CN" altLang="zh-CN" dirty="0">
                <a:solidFill>
                  <a:srgbClr val="FF0000"/>
                </a:solidFill>
              </a:rPr>
              <a:t>与</a:t>
            </a:r>
            <a:r>
              <a:rPr lang="en-US" altLang="zh-CN" dirty="0">
                <a:solidFill>
                  <a:srgbClr val="FF0000"/>
                </a:solidFill>
              </a:rPr>
              <a:t>Hadoop</a:t>
            </a:r>
            <a:r>
              <a:rPr lang="zh-CN" altLang="zh-CN" dirty="0">
                <a:solidFill>
                  <a:srgbClr val="FF0000"/>
                </a:solidFill>
              </a:rPr>
              <a:t>对比</a:t>
            </a:r>
            <a:endParaRPr lang="zh-CN" altLang="en-US" dirty="0">
              <a:solidFill>
                <a:srgbClr val="FF0000"/>
              </a:solidFill>
            </a:endParaRPr>
          </a:p>
        </p:txBody>
      </p:sp>
    </p:spTree>
    <p:extLst>
      <p:ext uri="{BB962C8B-B14F-4D97-AF65-F5344CB8AC3E}">
        <p14:creationId xmlns:p14="http://schemas.microsoft.com/office/powerpoint/2010/main" val="23587279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Hadoop   vs   Spark</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1" y="3573016"/>
            <a:ext cx="7793339" cy="280831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513" y="1196752"/>
            <a:ext cx="8784977" cy="1800200"/>
          </a:xfrm>
          <a:prstGeom prst="rect">
            <a:avLst/>
          </a:prstGeom>
        </p:spPr>
      </p:pic>
      <p:sp>
        <p:nvSpPr>
          <p:cNvPr id="6" name="文本框 5"/>
          <p:cNvSpPr txBox="1"/>
          <p:nvPr/>
        </p:nvSpPr>
        <p:spPr>
          <a:xfrm>
            <a:off x="4727848" y="2679304"/>
            <a:ext cx="2880320" cy="461665"/>
          </a:xfrm>
          <a:prstGeom prst="rect">
            <a:avLst/>
          </a:prstGeom>
          <a:noFill/>
        </p:spPr>
        <p:txBody>
          <a:bodyPr wrap="square" rtlCol="0">
            <a:spAutoFit/>
          </a:bodyPr>
          <a:lstStyle/>
          <a:p>
            <a:r>
              <a:rPr lang="en-US" altLang="zh-CN" dirty="0"/>
              <a:t>Hadoop</a:t>
            </a:r>
            <a:r>
              <a:rPr lang="zh-CN" altLang="en-US" dirty="0"/>
              <a:t>执行流程</a:t>
            </a:r>
          </a:p>
        </p:txBody>
      </p:sp>
    </p:spTree>
    <p:extLst>
      <p:ext uri="{BB962C8B-B14F-4D97-AF65-F5344CB8AC3E}">
        <p14:creationId xmlns:p14="http://schemas.microsoft.com/office/powerpoint/2010/main" val="30331012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Hadoop</a:t>
            </a:r>
            <a:r>
              <a:rPr lang="zh-CN" altLang="zh-CN" sz="3600" dirty="0"/>
              <a:t>与</a:t>
            </a:r>
            <a:r>
              <a:rPr lang="en-US" altLang="zh-CN" sz="3600" dirty="0"/>
              <a:t>Spark</a:t>
            </a:r>
            <a:r>
              <a:rPr lang="zh-CN" altLang="zh-CN" sz="3600" dirty="0"/>
              <a:t>执行逻辑回归的时间对比</a:t>
            </a:r>
            <a:endParaRPr lang="zh-CN" altLang="en-US" sz="3600" dirty="0"/>
          </a:p>
        </p:txBody>
      </p:sp>
      <p:graphicFrame>
        <p:nvGraphicFramePr>
          <p:cNvPr id="6" name="Content Placeholder 3"/>
          <p:cNvGraphicFramePr>
            <a:graphicFrameLocks/>
          </p:cNvGraphicFramePr>
          <p:nvPr>
            <p:extLst>
              <p:ext uri="{D42A27DB-BD31-4B8C-83A1-F6EECF244321}">
                <p14:modId xmlns:p14="http://schemas.microsoft.com/office/powerpoint/2010/main" val="3103187645"/>
              </p:ext>
            </p:extLst>
          </p:nvPr>
        </p:nvGraphicFramePr>
        <p:xfrm>
          <a:off x="1847528" y="1951038"/>
          <a:ext cx="7467600" cy="4221162"/>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16"/>
          <p:cNvGrpSpPr>
            <a:grpSpLocks/>
          </p:cNvGrpSpPr>
          <p:nvPr/>
        </p:nvGrpSpPr>
        <p:grpSpPr bwMode="auto">
          <a:xfrm>
            <a:off x="8353010" y="2463169"/>
            <a:ext cx="1851119" cy="965833"/>
            <a:chOff x="7021694" y="2615568"/>
            <a:chExt cx="1850936" cy="965833"/>
          </a:xfrm>
        </p:grpSpPr>
        <p:cxnSp>
          <p:nvCxnSpPr>
            <p:cNvPr id="8" name="Straight Arrow Connector 5"/>
            <p:cNvCxnSpPr/>
            <p:nvPr/>
          </p:nvCxnSpPr>
          <p:spPr>
            <a:xfrm rot="5400000">
              <a:off x="6972455" y="3238508"/>
              <a:ext cx="533400" cy="15238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a:spLocks noChangeArrowheads="1"/>
            </p:cNvSpPr>
            <p:nvPr/>
          </p:nvSpPr>
          <p:spPr bwMode="auto">
            <a:xfrm>
              <a:off x="7021694" y="2615568"/>
              <a:ext cx="1850936" cy="415498"/>
            </a:xfrm>
            <a:prstGeom prst="rect">
              <a:avLst/>
            </a:prstGeom>
            <a:noFill/>
            <a:ln w="9525">
              <a:noFill/>
              <a:miter lim="800000"/>
              <a:headEnd/>
              <a:tailEnd/>
            </a:ln>
          </p:spPr>
          <p:txBody>
            <a:bodyPr wrap="none">
              <a:prstTxWarp prst="textNoShape">
                <a:avLst/>
              </a:prstTxWarp>
              <a:spAutoFit/>
            </a:bodyPr>
            <a:lstStyle/>
            <a:p>
              <a:r>
                <a:rPr lang="en-US" sz="2100" dirty="0">
                  <a:latin typeface="Corbel"/>
                  <a:ea typeface="Calibri" charset="0"/>
                  <a:cs typeface="Corbel"/>
                </a:rPr>
                <a:t>127 </a:t>
              </a:r>
              <a:r>
                <a:rPr lang="en-US" sz="2100" dirty="0" err="1">
                  <a:latin typeface="Corbel"/>
                  <a:ea typeface="Calibri" charset="0"/>
                  <a:cs typeface="Corbel"/>
                </a:rPr>
                <a:t>s</a:t>
              </a:r>
              <a:r>
                <a:rPr lang="en-US" sz="2100" dirty="0">
                  <a:latin typeface="Corbel"/>
                  <a:ea typeface="Calibri" charset="0"/>
                  <a:cs typeface="Corbel"/>
                </a:rPr>
                <a:t> / iteration</a:t>
              </a:r>
            </a:p>
          </p:txBody>
        </p:sp>
      </p:grpSp>
      <p:grpSp>
        <p:nvGrpSpPr>
          <p:cNvPr id="10" name="Group 15"/>
          <p:cNvGrpSpPr>
            <a:grpSpLocks/>
          </p:cNvGrpSpPr>
          <p:nvPr/>
        </p:nvGrpSpPr>
        <p:grpSpPr bwMode="auto">
          <a:xfrm>
            <a:off x="7932416" y="4267200"/>
            <a:ext cx="2525712" cy="1195388"/>
            <a:chOff x="6565901" y="4635502"/>
            <a:chExt cx="2525596" cy="1195776"/>
          </a:xfrm>
        </p:grpSpPr>
        <p:cxnSp>
          <p:nvCxnSpPr>
            <p:cNvPr id="11" name="Straight Arrow Connector 8"/>
            <p:cNvCxnSpPr/>
            <p:nvPr/>
          </p:nvCxnSpPr>
          <p:spPr>
            <a:xfrm rot="16200000" flipV="1">
              <a:off x="6966897" y="4784813"/>
              <a:ext cx="501813" cy="20319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0"/>
            <p:cNvSpPr txBox="1">
              <a:spLocks noChangeArrowheads="1"/>
            </p:cNvSpPr>
            <p:nvPr/>
          </p:nvSpPr>
          <p:spPr bwMode="auto">
            <a:xfrm>
              <a:off x="6565901" y="5092703"/>
              <a:ext cx="2525596" cy="738575"/>
            </a:xfrm>
            <a:prstGeom prst="rect">
              <a:avLst/>
            </a:prstGeom>
            <a:noFill/>
            <a:ln w="9525">
              <a:noFill/>
              <a:miter lim="800000"/>
              <a:headEnd/>
              <a:tailEnd/>
            </a:ln>
          </p:spPr>
          <p:txBody>
            <a:bodyPr>
              <a:prstTxWarp prst="textNoShape">
                <a:avLst/>
              </a:prstTxWarp>
              <a:spAutoFit/>
            </a:bodyPr>
            <a:lstStyle/>
            <a:p>
              <a:pPr algn="ctr"/>
              <a:r>
                <a:rPr lang="en-US" sz="2100" dirty="0">
                  <a:latin typeface="Corbel"/>
                  <a:ea typeface="Calibri" charset="0"/>
                  <a:cs typeface="Corbel"/>
                </a:rPr>
                <a:t>first iteration 174 </a:t>
              </a:r>
              <a:r>
                <a:rPr lang="en-US" sz="2100" dirty="0" err="1">
                  <a:latin typeface="Corbel"/>
                  <a:ea typeface="Calibri" charset="0"/>
                  <a:cs typeface="Corbel"/>
                </a:rPr>
                <a:t>s</a:t>
              </a:r>
              <a:endParaRPr lang="en-US" sz="2100" dirty="0">
                <a:latin typeface="Corbel"/>
                <a:ea typeface="Calibri" charset="0"/>
                <a:cs typeface="Corbel"/>
              </a:endParaRPr>
            </a:p>
            <a:p>
              <a:pPr algn="ctr"/>
              <a:r>
                <a:rPr lang="en-US" sz="2100" dirty="0">
                  <a:latin typeface="Corbel"/>
                  <a:ea typeface="Calibri" charset="0"/>
                  <a:cs typeface="Corbel"/>
                </a:rPr>
                <a:t>further iterations 6 </a:t>
              </a:r>
              <a:r>
                <a:rPr lang="en-US" sz="2100" dirty="0" err="1">
                  <a:latin typeface="Corbel"/>
                  <a:ea typeface="Calibri" charset="0"/>
                  <a:cs typeface="Corbel"/>
                </a:rPr>
                <a:t>s</a:t>
              </a:r>
              <a:endParaRPr lang="en-US" sz="2100" dirty="0">
                <a:latin typeface="Corbel"/>
                <a:ea typeface="Calibri" charset="0"/>
                <a:cs typeface="Corbel"/>
              </a:endParaRPr>
            </a:p>
          </p:txBody>
        </p:sp>
      </p:grpSp>
    </p:spTree>
    <p:extLst>
      <p:ext uri="{BB962C8B-B14F-4D97-AF65-F5344CB8AC3E}">
        <p14:creationId xmlns:p14="http://schemas.microsoft.com/office/powerpoint/2010/main" val="85725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en-US" dirty="0"/>
              <a:t>生态系统</a:t>
            </a:r>
          </a:p>
        </p:txBody>
      </p:sp>
      <p:graphicFrame>
        <p:nvGraphicFramePr>
          <p:cNvPr id="4" name="Object 1"/>
          <p:cNvGraphicFramePr>
            <a:graphicFrameLocks noChangeAspect="1"/>
          </p:cNvGraphicFramePr>
          <p:nvPr>
            <p:extLst>
              <p:ext uri="{D42A27DB-BD31-4B8C-83A1-F6EECF244321}">
                <p14:modId xmlns:p14="http://schemas.microsoft.com/office/powerpoint/2010/main" val="3625164926"/>
              </p:ext>
            </p:extLst>
          </p:nvPr>
        </p:nvGraphicFramePr>
        <p:xfrm>
          <a:off x="1631505" y="1412776"/>
          <a:ext cx="8926741" cy="4392488"/>
        </p:xfrm>
        <a:graphic>
          <a:graphicData uri="http://schemas.openxmlformats.org/presentationml/2006/ole">
            <mc:AlternateContent xmlns:mc="http://schemas.openxmlformats.org/markup-compatibility/2006">
              <mc:Choice xmlns:v="urn:schemas-microsoft-com:vml" Requires="v">
                <p:oleObj spid="_x0000_s627899" r:id="rId3" imgW="5934244" imgH="2723989" progId="Visio.Drawing.15">
                  <p:embed/>
                </p:oleObj>
              </mc:Choice>
              <mc:Fallback>
                <p:oleObj r:id="rId3" imgW="5934244" imgH="2723989" progId="Visio.Drawing.15">
                  <p:embed/>
                  <p:pic>
                    <p:nvPicPr>
                      <p:cNvPr id="20890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505" y="1412776"/>
                        <a:ext cx="8926741" cy="43924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8347977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en-US" dirty="0"/>
              <a:t>生态系统</a:t>
            </a:r>
          </a:p>
        </p:txBody>
      </p:sp>
      <p:graphicFrame>
        <p:nvGraphicFramePr>
          <p:cNvPr id="4" name="表格 3"/>
          <p:cNvGraphicFramePr>
            <a:graphicFrameLocks noGrp="1"/>
          </p:cNvGraphicFramePr>
          <p:nvPr>
            <p:extLst>
              <p:ext uri="{D42A27DB-BD31-4B8C-83A1-F6EECF244321}">
                <p14:modId xmlns:p14="http://schemas.microsoft.com/office/powerpoint/2010/main" val="3058120991"/>
              </p:ext>
            </p:extLst>
          </p:nvPr>
        </p:nvGraphicFramePr>
        <p:xfrm>
          <a:off x="1847529" y="1628801"/>
          <a:ext cx="8604447" cy="4680520"/>
        </p:xfrm>
        <a:graphic>
          <a:graphicData uri="http://schemas.openxmlformats.org/drawingml/2006/table">
            <a:tbl>
              <a:tblPr/>
              <a:tblGrid>
                <a:gridCol w="3496825">
                  <a:extLst>
                    <a:ext uri="{9D8B030D-6E8A-4147-A177-3AD203B41FA5}">
                      <a16:colId xmlns:a16="http://schemas.microsoft.com/office/drawing/2014/main" val="20000"/>
                    </a:ext>
                  </a:extLst>
                </a:gridCol>
                <a:gridCol w="1851260">
                  <a:extLst>
                    <a:ext uri="{9D8B030D-6E8A-4147-A177-3AD203B41FA5}">
                      <a16:colId xmlns:a16="http://schemas.microsoft.com/office/drawing/2014/main" val="20001"/>
                    </a:ext>
                  </a:extLst>
                </a:gridCol>
                <a:gridCol w="3256362">
                  <a:extLst>
                    <a:ext uri="{9D8B030D-6E8A-4147-A177-3AD203B41FA5}">
                      <a16:colId xmlns:a16="http://schemas.microsoft.com/office/drawing/2014/main" val="20003"/>
                    </a:ext>
                  </a:extLst>
                </a:gridCol>
              </a:tblGrid>
              <a:tr h="728420">
                <a:tc>
                  <a:txBody>
                    <a:bodyPr/>
                    <a:lstStyle/>
                    <a:p>
                      <a:pPr algn="ctr">
                        <a:lnSpc>
                          <a:spcPct val="150000"/>
                        </a:lnSpc>
                        <a:spcAft>
                          <a:spcPts val="0"/>
                        </a:spcAft>
                      </a:pPr>
                      <a:r>
                        <a:rPr lang="zh-CN" sz="2000" b="1" kern="100" dirty="0">
                          <a:latin typeface="华文新魏" panose="02010800040101010101" pitchFamily="2" charset="-122"/>
                          <a:ea typeface="华文新魏" panose="02010800040101010101" pitchFamily="2" charset="-122"/>
                        </a:rPr>
                        <a:t>应用场景</a:t>
                      </a:r>
                      <a:endParaRPr lang="zh-CN" sz="2000" kern="100" dirty="0">
                        <a:latin typeface="华文新魏" panose="02010800040101010101" pitchFamily="2" charset="-122"/>
                        <a:ea typeface="华文新魏" panose="02010800040101010101" pitchFamily="2" charset="-122"/>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000" b="1" kern="100" dirty="0">
                          <a:latin typeface="华文新魏" panose="02010800040101010101" pitchFamily="2" charset="-122"/>
                          <a:ea typeface="华文新魏" panose="02010800040101010101" pitchFamily="2" charset="-122"/>
                        </a:rPr>
                        <a:t>时间跨度</a:t>
                      </a:r>
                      <a:endParaRPr lang="zh-CN" sz="2000" kern="100" dirty="0">
                        <a:latin typeface="华文新魏" panose="02010800040101010101" pitchFamily="2" charset="-122"/>
                        <a:ea typeface="华文新魏" panose="02010800040101010101" pitchFamily="2" charset="-122"/>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000" b="1" kern="100" dirty="0">
                          <a:latin typeface="华文新魏" panose="02010800040101010101" pitchFamily="2" charset="-122"/>
                          <a:ea typeface="华文新魏" panose="02010800040101010101" pitchFamily="2" charset="-122"/>
                        </a:rPr>
                        <a:t>Spark</a:t>
                      </a:r>
                      <a:r>
                        <a:rPr lang="zh-CN" sz="2000" b="1" kern="100" dirty="0">
                          <a:latin typeface="华文新魏" panose="02010800040101010101" pitchFamily="2" charset="-122"/>
                          <a:ea typeface="华文新魏" panose="02010800040101010101" pitchFamily="2" charset="-122"/>
                        </a:rPr>
                        <a:t>生态系统中的组件</a:t>
                      </a:r>
                      <a:endParaRPr lang="zh-CN" sz="2000" kern="100" dirty="0">
                        <a:latin typeface="华文新魏" panose="02010800040101010101" pitchFamily="2" charset="-122"/>
                        <a:ea typeface="华文新魏" panose="02010800040101010101" pitchFamily="2" charset="-122"/>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8420">
                <a:tc>
                  <a:txBody>
                    <a:bodyPr/>
                    <a:lstStyle/>
                    <a:p>
                      <a:pPr algn="ctr">
                        <a:lnSpc>
                          <a:spcPct val="150000"/>
                        </a:lnSpc>
                        <a:spcAft>
                          <a:spcPts val="0"/>
                        </a:spcAft>
                      </a:pPr>
                      <a:r>
                        <a:rPr lang="zh-CN" sz="2000" kern="100" dirty="0" smtClean="0">
                          <a:latin typeface="华文新魏" panose="02010800040101010101" pitchFamily="2" charset="-122"/>
                          <a:ea typeface="华文新魏" panose="02010800040101010101" pitchFamily="2" charset="-122"/>
                        </a:rPr>
                        <a:t>复杂批量</a:t>
                      </a:r>
                      <a:r>
                        <a:rPr lang="zh-CN" sz="2000" kern="100" dirty="0">
                          <a:latin typeface="华文新魏" panose="02010800040101010101" pitchFamily="2" charset="-122"/>
                          <a:ea typeface="华文新魏" panose="02010800040101010101" pitchFamily="2" charset="-122"/>
                        </a:rPr>
                        <a:t>数据处理</a:t>
                      </a: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000" kern="100" dirty="0">
                          <a:latin typeface="华文新魏" panose="02010800040101010101" pitchFamily="2" charset="-122"/>
                          <a:ea typeface="华文新魏" panose="02010800040101010101" pitchFamily="2" charset="-122"/>
                        </a:rPr>
                        <a:t>小时级</a:t>
                      </a: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000" kern="100">
                          <a:latin typeface="华文新魏" panose="02010800040101010101" pitchFamily="2" charset="-122"/>
                          <a:ea typeface="华文新魏" panose="02010800040101010101" pitchFamily="2" charset="-122"/>
                        </a:rPr>
                        <a:t>Spark</a:t>
                      </a:r>
                      <a:endParaRPr lang="zh-CN" sz="2000" kern="100">
                        <a:latin typeface="华文新魏" panose="02010800040101010101" pitchFamily="2" charset="-122"/>
                        <a:ea typeface="华文新魏" panose="02010800040101010101" pitchFamily="2" charset="-122"/>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3724">
                <a:tc>
                  <a:txBody>
                    <a:bodyPr/>
                    <a:lstStyle/>
                    <a:p>
                      <a:pPr algn="ctr">
                        <a:lnSpc>
                          <a:spcPct val="150000"/>
                        </a:lnSpc>
                        <a:spcAft>
                          <a:spcPts val="0"/>
                        </a:spcAft>
                      </a:pPr>
                      <a:r>
                        <a:rPr lang="zh-CN" sz="2000" kern="100">
                          <a:latin typeface="华文新魏" panose="02010800040101010101" pitchFamily="2" charset="-122"/>
                          <a:ea typeface="华文新魏" panose="02010800040101010101" pitchFamily="2" charset="-122"/>
                        </a:rPr>
                        <a:t>基于历史数据的交互式查询</a:t>
                      </a: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000" kern="100" dirty="0">
                          <a:latin typeface="华文新魏" panose="02010800040101010101" pitchFamily="2" charset="-122"/>
                          <a:ea typeface="华文新魏" panose="02010800040101010101" pitchFamily="2" charset="-122"/>
                        </a:rPr>
                        <a:t>分钟级、秒级</a:t>
                      </a: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000" kern="100">
                          <a:latin typeface="华文新魏" panose="02010800040101010101" pitchFamily="2" charset="-122"/>
                          <a:ea typeface="华文新魏" panose="02010800040101010101" pitchFamily="2" charset="-122"/>
                        </a:rPr>
                        <a:t>Spark SQL</a:t>
                      </a:r>
                      <a:endParaRPr lang="zh-CN" sz="2000" kern="100">
                        <a:latin typeface="华文新魏" panose="02010800040101010101" pitchFamily="2" charset="-122"/>
                        <a:ea typeface="华文新魏" panose="02010800040101010101" pitchFamily="2" charset="-122"/>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0768">
                <a:tc>
                  <a:txBody>
                    <a:bodyPr/>
                    <a:lstStyle/>
                    <a:p>
                      <a:pPr algn="ctr">
                        <a:lnSpc>
                          <a:spcPct val="150000"/>
                        </a:lnSpc>
                        <a:spcAft>
                          <a:spcPts val="0"/>
                        </a:spcAft>
                      </a:pPr>
                      <a:r>
                        <a:rPr lang="zh-CN" sz="2000" kern="100">
                          <a:latin typeface="华文新魏" panose="02010800040101010101" pitchFamily="2" charset="-122"/>
                          <a:ea typeface="华文新魏" panose="02010800040101010101" pitchFamily="2" charset="-122"/>
                        </a:rPr>
                        <a:t>基于实时数据流的数据处理</a:t>
                      </a: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2000" kern="100">
                          <a:latin typeface="华文新魏" panose="02010800040101010101" pitchFamily="2" charset="-122"/>
                          <a:ea typeface="华文新魏" panose="02010800040101010101" pitchFamily="2" charset="-122"/>
                        </a:rPr>
                        <a:t>毫秒、秒级</a:t>
                      </a: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000" kern="100" dirty="0">
                          <a:latin typeface="华文新魏" panose="02010800040101010101" pitchFamily="2" charset="-122"/>
                          <a:ea typeface="华文新魏" panose="02010800040101010101" pitchFamily="2" charset="-122"/>
                        </a:rPr>
                        <a:t>Spark Streaming</a:t>
                      </a:r>
                      <a:endParaRPr lang="zh-CN" sz="2000" kern="100" dirty="0">
                        <a:latin typeface="华文新魏" panose="02010800040101010101" pitchFamily="2" charset="-122"/>
                        <a:ea typeface="华文新魏" panose="02010800040101010101" pitchFamily="2" charset="-122"/>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0768">
                <a:tc>
                  <a:txBody>
                    <a:bodyPr/>
                    <a:lstStyle/>
                    <a:p>
                      <a:pPr algn="ctr">
                        <a:lnSpc>
                          <a:spcPct val="150000"/>
                        </a:lnSpc>
                        <a:spcAft>
                          <a:spcPts val="0"/>
                        </a:spcAft>
                      </a:pPr>
                      <a:r>
                        <a:rPr lang="zh-CN" sz="2000" kern="100">
                          <a:latin typeface="华文新魏" panose="02010800040101010101" pitchFamily="2" charset="-122"/>
                          <a:ea typeface="华文新魏" panose="02010800040101010101" pitchFamily="2" charset="-122"/>
                        </a:rPr>
                        <a:t>基于历史数据的数据挖掘</a:t>
                      </a: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000" kern="100">
                          <a:latin typeface="华文新魏" panose="02010800040101010101" pitchFamily="2" charset="-122"/>
                          <a:ea typeface="华文新魏" panose="02010800040101010101" pitchFamily="2" charset="-122"/>
                        </a:rPr>
                        <a:t>-</a:t>
                      </a:r>
                      <a:endParaRPr lang="zh-CN" sz="2000" kern="100">
                        <a:latin typeface="华文新魏" panose="02010800040101010101" pitchFamily="2" charset="-122"/>
                        <a:ea typeface="华文新魏" panose="02010800040101010101" pitchFamily="2" charset="-122"/>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000" kern="100" dirty="0" err="1">
                          <a:latin typeface="华文新魏" panose="02010800040101010101" pitchFamily="2" charset="-122"/>
                          <a:ea typeface="华文新魏" panose="02010800040101010101" pitchFamily="2" charset="-122"/>
                        </a:rPr>
                        <a:t>MLlib</a:t>
                      </a:r>
                      <a:endParaRPr lang="zh-CN" sz="2000" kern="100" dirty="0">
                        <a:latin typeface="华文新魏" panose="02010800040101010101" pitchFamily="2" charset="-122"/>
                        <a:ea typeface="华文新魏" panose="02010800040101010101" pitchFamily="2" charset="-122"/>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28420">
                <a:tc>
                  <a:txBody>
                    <a:bodyPr/>
                    <a:lstStyle/>
                    <a:p>
                      <a:pPr algn="ctr">
                        <a:lnSpc>
                          <a:spcPct val="150000"/>
                        </a:lnSpc>
                        <a:spcAft>
                          <a:spcPts val="0"/>
                        </a:spcAft>
                      </a:pPr>
                      <a:r>
                        <a:rPr lang="zh-CN" sz="2000" kern="100">
                          <a:latin typeface="华文新魏" panose="02010800040101010101" pitchFamily="2" charset="-122"/>
                          <a:ea typeface="华文新魏" panose="02010800040101010101" pitchFamily="2" charset="-122"/>
                        </a:rPr>
                        <a:t>图结构数据的处理</a:t>
                      </a: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000" kern="100" dirty="0">
                          <a:latin typeface="华文新魏" panose="02010800040101010101" pitchFamily="2" charset="-122"/>
                          <a:ea typeface="华文新魏" panose="02010800040101010101" pitchFamily="2" charset="-122"/>
                        </a:rPr>
                        <a:t>-</a:t>
                      </a:r>
                      <a:endParaRPr lang="zh-CN" sz="2000" kern="100" dirty="0">
                        <a:latin typeface="华文新魏" panose="02010800040101010101" pitchFamily="2" charset="-122"/>
                        <a:ea typeface="华文新魏" panose="02010800040101010101" pitchFamily="2" charset="-122"/>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000" kern="100" dirty="0" err="1">
                          <a:latin typeface="华文新魏" panose="02010800040101010101" pitchFamily="2" charset="-122"/>
                          <a:ea typeface="华文新魏" panose="02010800040101010101" pitchFamily="2" charset="-122"/>
                        </a:rPr>
                        <a:t>GraphX</a:t>
                      </a:r>
                      <a:endParaRPr lang="zh-CN" sz="2000" kern="100" dirty="0">
                        <a:latin typeface="华文新魏" panose="02010800040101010101" pitchFamily="2" charset="-122"/>
                        <a:ea typeface="华文新魏" panose="02010800040101010101" pitchFamily="2" charset="-122"/>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1634243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zh-CN" dirty="0"/>
              <a:t>运行基本流程图</a:t>
            </a:r>
            <a:endParaRPr lang="zh-CN" altLang="en-US"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808" y="836713"/>
            <a:ext cx="8371657" cy="59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32357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RDD</a:t>
            </a:r>
            <a:r>
              <a:rPr lang="zh-CN" altLang="zh-CN" dirty="0"/>
              <a:t>运行原理</a:t>
            </a:r>
            <a:endParaRPr lang="zh-CN" altLang="en-US" dirty="0"/>
          </a:p>
        </p:txBody>
      </p:sp>
      <p:sp>
        <p:nvSpPr>
          <p:cNvPr id="3" name="内容占位符 2"/>
          <p:cNvSpPr>
            <a:spLocks noGrp="1"/>
          </p:cNvSpPr>
          <p:nvPr>
            <p:ph idx="1"/>
          </p:nvPr>
        </p:nvSpPr>
        <p:spPr/>
        <p:txBody>
          <a:bodyPr/>
          <a:lstStyle/>
          <a:p>
            <a:r>
              <a:rPr lang="zh-CN" altLang="en-US" sz="2800" dirty="0"/>
              <a:t>一个</a:t>
            </a:r>
            <a:r>
              <a:rPr lang="en-US" altLang="zh-CN" sz="2800" dirty="0"/>
              <a:t>RDD</a:t>
            </a:r>
            <a:r>
              <a:rPr lang="zh-CN" altLang="en-US" sz="2800" dirty="0"/>
              <a:t>是一个分布式对象集合，每个</a:t>
            </a:r>
            <a:r>
              <a:rPr lang="en-US" altLang="zh-CN" sz="2800" dirty="0"/>
              <a:t>RDD</a:t>
            </a:r>
            <a:r>
              <a:rPr lang="zh-CN" altLang="en-US" sz="2800" dirty="0"/>
              <a:t>可分成多个分区，每个分区可以被保存到集群中不同的节点上，从而可以在集群中进行并行计算</a:t>
            </a:r>
          </a:p>
          <a:p>
            <a:r>
              <a:rPr lang="en-US" altLang="zh-CN" sz="2800" dirty="0"/>
              <a:t>RDD</a:t>
            </a:r>
            <a:r>
              <a:rPr lang="zh-CN" altLang="en-US" sz="2800" dirty="0"/>
              <a:t>提供了一种高度受限的共享内存模型，是只读的记录分区的集合，不能直接修改，只能基于稳存中的数据集创建</a:t>
            </a:r>
            <a:r>
              <a:rPr lang="en-US" altLang="zh-CN" sz="2800" dirty="0"/>
              <a:t>RDD</a:t>
            </a:r>
            <a:r>
              <a:rPr lang="zh-CN" altLang="en-US" sz="2800" dirty="0"/>
              <a:t>，或者通过在</a:t>
            </a:r>
            <a:r>
              <a:rPr lang="en-US" altLang="zh-CN" sz="2800" dirty="0"/>
              <a:t>RDD</a:t>
            </a:r>
            <a:r>
              <a:rPr lang="zh-CN" altLang="en-US" sz="2800" dirty="0"/>
              <a:t>上执行转换操作而得到新的</a:t>
            </a:r>
            <a:r>
              <a:rPr lang="en-US" altLang="zh-CN" sz="2800" dirty="0"/>
              <a:t>RDD</a:t>
            </a:r>
          </a:p>
          <a:p>
            <a:r>
              <a:rPr lang="en-US" altLang="zh-CN" sz="2800" dirty="0"/>
              <a:t>RDD</a:t>
            </a:r>
            <a:r>
              <a:rPr lang="zh-CN" altLang="zh-CN" sz="2800" dirty="0"/>
              <a:t>提供了一个抽象的数据架构</a:t>
            </a:r>
            <a:r>
              <a:rPr lang="zh-CN" altLang="en-US" sz="2800" dirty="0"/>
              <a:t>，</a:t>
            </a:r>
            <a:r>
              <a:rPr lang="zh-CN" altLang="zh-CN" sz="2800" dirty="0"/>
              <a:t>我们不必担心底层数据的分布式特性，只需将具体的应用逻辑表达为一系列转换处理</a:t>
            </a:r>
            <a:r>
              <a:rPr lang="zh-CN" altLang="en-US" sz="2800" dirty="0"/>
              <a:t>，不同</a:t>
            </a:r>
            <a:r>
              <a:rPr lang="en-US" altLang="zh-CN" sz="2800" dirty="0"/>
              <a:t>RDD</a:t>
            </a:r>
            <a:r>
              <a:rPr lang="zh-CN" altLang="en-US" sz="2800" dirty="0"/>
              <a:t>之间的转换操作形成依赖关系，可以实现管道化，避免中间数据存储</a:t>
            </a:r>
          </a:p>
          <a:p>
            <a:endParaRPr lang="en-US" altLang="zh-CN" sz="2800" dirty="0"/>
          </a:p>
          <a:p>
            <a:endParaRPr lang="zh-CN" altLang="en-US" sz="2800" dirty="0"/>
          </a:p>
        </p:txBody>
      </p:sp>
    </p:spTree>
    <p:extLst>
      <p:ext uri="{BB962C8B-B14F-4D97-AF65-F5344CB8AC3E}">
        <p14:creationId xmlns:p14="http://schemas.microsoft.com/office/powerpoint/2010/main" val="29708371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RDD</a:t>
            </a:r>
            <a:r>
              <a:rPr lang="zh-CN" altLang="zh-CN" dirty="0"/>
              <a:t>运行原理</a:t>
            </a:r>
            <a:endParaRPr lang="zh-CN" altLang="en-US" dirty="0"/>
          </a:p>
        </p:txBody>
      </p:sp>
      <p:pic>
        <p:nvPicPr>
          <p:cNvPr id="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024" y="980728"/>
            <a:ext cx="7587952" cy="566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406190" y="990583"/>
            <a:ext cx="1985955" cy="461665"/>
          </a:xfrm>
          <a:prstGeom prst="rect">
            <a:avLst/>
          </a:prstGeom>
        </p:spPr>
        <p:txBody>
          <a:bodyPr wrap="square">
            <a:spAutoFit/>
          </a:bodyPr>
          <a:lstStyle/>
          <a:p>
            <a:r>
              <a:rPr lang="en-US" altLang="zh-CN" dirty="0">
                <a:solidFill>
                  <a:srgbClr val="FF0000"/>
                </a:solidFill>
              </a:rPr>
              <a:t>RDD Lineage</a:t>
            </a:r>
            <a:endParaRPr lang="zh-CN" altLang="en-US" dirty="0">
              <a:solidFill>
                <a:srgbClr val="FF0000"/>
              </a:solidFill>
            </a:endParaRPr>
          </a:p>
        </p:txBody>
      </p:sp>
    </p:spTree>
    <p:extLst>
      <p:ext uri="{BB962C8B-B14F-4D97-AF65-F5344CB8AC3E}">
        <p14:creationId xmlns:p14="http://schemas.microsoft.com/office/powerpoint/2010/main" val="28678721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4"/>
          <p:cNvSpPr>
            <a:spLocks noEditPoints="1"/>
          </p:cNvSpPr>
          <p:nvPr/>
        </p:nvSpPr>
        <p:spPr bwMode="gray">
          <a:xfrm rot="20241944">
            <a:off x="2933700" y="2161602"/>
            <a:ext cx="6261100" cy="2490787"/>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42353"/>
                  <a:invGamma/>
                  <a:alpha val="36000"/>
                </a:schemeClr>
              </a:gs>
              <a:gs pos="100000">
                <a:schemeClr val="bg2"/>
              </a:gs>
            </a:gsLst>
            <a:lin ang="0" scaled="1"/>
          </a:gradFill>
          <a:ln w="0">
            <a:noFill/>
            <a:prstDash val="solid"/>
            <a:round/>
            <a:headEnd/>
            <a:tailEnd/>
          </a:ln>
        </p:spPr>
        <p:txBody>
          <a:bodyPr/>
          <a:lstStyle/>
          <a:p>
            <a:pPr>
              <a:defRPr/>
            </a:pPr>
            <a:endParaRPr lang="zh-CN" altLang="en-US"/>
          </a:p>
        </p:txBody>
      </p:sp>
      <p:sp>
        <p:nvSpPr>
          <p:cNvPr id="22532" name="Oval 5"/>
          <p:cNvSpPr>
            <a:spLocks noChangeArrowheads="1"/>
          </p:cNvSpPr>
          <p:nvPr/>
        </p:nvSpPr>
        <p:spPr bwMode="gray">
          <a:xfrm rot="-1543677">
            <a:off x="5753743" y="1944809"/>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18" name="Oval 10"/>
          <p:cNvSpPr>
            <a:spLocks noChangeArrowheads="1"/>
          </p:cNvSpPr>
          <p:nvPr/>
        </p:nvSpPr>
        <p:spPr bwMode="gray">
          <a:xfrm>
            <a:off x="5086992" y="1260597"/>
            <a:ext cx="1357312" cy="1274762"/>
          </a:xfrm>
          <a:prstGeom prst="ellipse">
            <a:avLst/>
          </a:prstGeom>
          <a:gradFill rotWithShape="1">
            <a:gsLst>
              <a:gs pos="0">
                <a:schemeClr val="hlink"/>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2535" name="Oval 5"/>
          <p:cNvSpPr>
            <a:spLocks noChangeArrowheads="1"/>
          </p:cNvSpPr>
          <p:nvPr/>
        </p:nvSpPr>
        <p:spPr bwMode="gray">
          <a:xfrm rot="-1543677">
            <a:off x="8908940" y="2092778"/>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1" name="Oval 10"/>
          <p:cNvSpPr>
            <a:spLocks noChangeArrowheads="1"/>
          </p:cNvSpPr>
          <p:nvPr/>
        </p:nvSpPr>
        <p:spPr bwMode="gray">
          <a:xfrm>
            <a:off x="7930240" y="1556792"/>
            <a:ext cx="1357312" cy="1274762"/>
          </a:xfrm>
          <a:prstGeom prst="ellipse">
            <a:avLst/>
          </a:prstGeom>
          <a:gradFill rotWithShape="1">
            <a:gsLst>
              <a:gs pos="0">
                <a:srgbClr val="C123A3"/>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2" name="矩形 21"/>
          <p:cNvSpPr/>
          <p:nvPr/>
        </p:nvSpPr>
        <p:spPr>
          <a:xfrm>
            <a:off x="7886798" y="1785422"/>
            <a:ext cx="1521570" cy="646331"/>
          </a:xfrm>
          <a:prstGeom prst="rect">
            <a:avLst/>
          </a:prstGeom>
          <a:noFill/>
        </p:spPr>
        <p:txBody>
          <a:bodyPr wrap="none">
            <a:spAutoFit/>
          </a:bodyPr>
          <a:lstStyle/>
          <a:p>
            <a:pPr algn="ctr">
              <a:defRPr/>
            </a:pPr>
            <a:r>
              <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Spark</a:t>
            </a:r>
            <a:endPar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2538" name="Oval 5"/>
          <p:cNvSpPr>
            <a:spLocks noChangeArrowheads="1"/>
          </p:cNvSpPr>
          <p:nvPr/>
        </p:nvSpPr>
        <p:spPr bwMode="gray">
          <a:xfrm rot="-1543677">
            <a:off x="5400106" y="4969145"/>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4" name="Oval 10"/>
          <p:cNvSpPr>
            <a:spLocks noChangeArrowheads="1"/>
          </p:cNvSpPr>
          <p:nvPr/>
        </p:nvSpPr>
        <p:spPr bwMode="gray">
          <a:xfrm>
            <a:off x="4437720" y="4303983"/>
            <a:ext cx="1357312" cy="1274762"/>
          </a:xfrm>
          <a:prstGeom prst="ellipse">
            <a:avLst/>
          </a:prstGeom>
          <a:gradFill flip="none" rotWithShape="1">
            <a:gsLst>
              <a:gs pos="0">
                <a:schemeClr val="accent1">
                  <a:lumMod val="60000"/>
                  <a:lumOff val="40000"/>
                </a:schemeClr>
              </a:gs>
              <a:gs pos="100000">
                <a:schemeClr val="tx2">
                  <a:lumMod val="75000"/>
                </a:schemeClr>
              </a:gs>
            </a:gsLst>
            <a:path path="shape">
              <a:fillToRect l="50000" t="50000" r="50000" b="50000"/>
            </a:path>
            <a:tileRect/>
          </a:gradFill>
          <a:ln w="9525">
            <a:noFill/>
            <a:round/>
            <a:headEnd/>
            <a:tailEnd/>
          </a:ln>
          <a:effectLst/>
        </p:spPr>
        <p:txBody>
          <a:bodyPr wrap="none" anchor="ctr"/>
          <a:lstStyle/>
          <a:p>
            <a:pPr algn="ctr">
              <a:defRPr/>
            </a:pPr>
            <a:endParaRPr lang="zh-CN" altLang="zh-CN"/>
          </a:p>
        </p:txBody>
      </p:sp>
      <p:sp>
        <p:nvSpPr>
          <p:cNvPr id="25" name="矩形 24"/>
          <p:cNvSpPr/>
          <p:nvPr/>
        </p:nvSpPr>
        <p:spPr>
          <a:xfrm>
            <a:off x="4367808" y="4617172"/>
            <a:ext cx="1574470" cy="646331"/>
          </a:xfrm>
          <a:prstGeom prst="rect">
            <a:avLst/>
          </a:prstGeom>
          <a:noFill/>
        </p:spPr>
        <p:txBody>
          <a:bodyPr wrap="none">
            <a:spAutoFit/>
          </a:bodyPr>
          <a:lstStyle/>
          <a:p>
            <a:pPr algn="ctr">
              <a:defRPr/>
            </a:pPr>
            <a:r>
              <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流处理</a:t>
            </a:r>
            <a:endPar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2541" name="Oval 5"/>
          <p:cNvSpPr>
            <a:spLocks noChangeArrowheads="1"/>
          </p:cNvSpPr>
          <p:nvPr/>
        </p:nvSpPr>
        <p:spPr bwMode="gray">
          <a:xfrm rot="-1543677">
            <a:off x="3471864" y="3639563"/>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7" name="Oval 10"/>
          <p:cNvSpPr>
            <a:spLocks noChangeArrowheads="1"/>
          </p:cNvSpPr>
          <p:nvPr/>
        </p:nvSpPr>
        <p:spPr bwMode="gray">
          <a:xfrm>
            <a:off x="2608872" y="2974401"/>
            <a:ext cx="1357312" cy="1274762"/>
          </a:xfrm>
          <a:prstGeom prst="ellipse">
            <a:avLst/>
          </a:prstGeom>
          <a:gradFill flip="none" rotWithShape="1">
            <a:gsLst>
              <a:gs pos="0">
                <a:schemeClr val="accent6">
                  <a:lumMod val="60000"/>
                  <a:lumOff val="40000"/>
                </a:schemeClr>
              </a:gs>
              <a:gs pos="100000">
                <a:schemeClr val="tx2">
                  <a:lumMod val="75000"/>
                </a:schemeClr>
              </a:gs>
            </a:gsLst>
            <a:path path="shape">
              <a:fillToRect l="50000" t="50000" r="50000" b="50000"/>
            </a:path>
            <a:tileRect/>
          </a:gradFill>
          <a:ln w="9525">
            <a:noFill/>
            <a:round/>
            <a:headEnd/>
            <a:tailEnd/>
          </a:ln>
          <a:effectLst/>
        </p:spPr>
        <p:txBody>
          <a:bodyPr wrap="none" anchor="ctr"/>
          <a:lstStyle/>
          <a:p>
            <a:pPr algn="ctr">
              <a:defRPr/>
            </a:pPr>
            <a:endParaRPr lang="zh-CN" altLang="zh-CN"/>
          </a:p>
        </p:txBody>
      </p:sp>
      <p:sp>
        <p:nvSpPr>
          <p:cNvPr id="28" name="矩形 27"/>
          <p:cNvSpPr/>
          <p:nvPr/>
        </p:nvSpPr>
        <p:spPr>
          <a:xfrm>
            <a:off x="4439816" y="1492383"/>
            <a:ext cx="2903360" cy="646331"/>
          </a:xfrm>
          <a:prstGeom prst="rect">
            <a:avLst/>
          </a:prstGeom>
          <a:noFill/>
        </p:spPr>
        <p:txBody>
          <a:bodyPr wrap="none">
            <a:spAutoFit/>
          </a:bodyPr>
          <a:lstStyle/>
          <a:p>
            <a:pPr algn="ctr">
              <a:defRPr/>
            </a:pPr>
            <a:r>
              <a:rPr lang="en-US" altLang="zh-CN" sz="36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MapReduce</a:t>
            </a:r>
            <a:endPar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7" name="矩形 16"/>
          <p:cNvSpPr/>
          <p:nvPr/>
        </p:nvSpPr>
        <p:spPr>
          <a:xfrm>
            <a:off x="2279577" y="3198363"/>
            <a:ext cx="1963999" cy="646331"/>
          </a:xfrm>
          <a:prstGeom prst="rect">
            <a:avLst/>
          </a:prstGeom>
          <a:noFill/>
        </p:spPr>
        <p:txBody>
          <a:bodyPr wrap="none">
            <a:spAutoFit/>
          </a:bodyPr>
          <a:lstStyle/>
          <a:p>
            <a:pPr algn="ctr">
              <a:defRPr/>
            </a:pPr>
            <a:r>
              <a:rPr lang="en-US" altLang="zh-CN"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Hadoop</a:t>
            </a:r>
            <a:endPar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0" name="矩形 19"/>
          <p:cNvSpPr/>
          <p:nvPr/>
        </p:nvSpPr>
        <p:spPr>
          <a:xfrm>
            <a:off x="4223793" y="2466762"/>
            <a:ext cx="3121367" cy="1754326"/>
          </a:xfrm>
          <a:prstGeom prst="rect">
            <a:avLst/>
          </a:prstGeom>
          <a:noFill/>
        </p:spPr>
        <p:txBody>
          <a:bodyPr wrap="none">
            <a:spAutoFit/>
          </a:bodyPr>
          <a:lstStyle/>
          <a:p>
            <a:pPr algn="ctr">
              <a:defRPr/>
            </a:pPr>
            <a:r>
              <a:rPr lang="zh-CN" altLang="en-US"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rPr>
              <a:t>大数据</a:t>
            </a:r>
            <a:endParaRPr lang="en-US" altLang="zh-CN"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endParaRPr>
          </a:p>
          <a:p>
            <a:pPr algn="ctr">
              <a:defRPr/>
            </a:pPr>
            <a:r>
              <a:rPr lang="zh-CN" altLang="en-US" sz="5400" b="1" spc="300" dirty="0">
                <a:ln w="11430" cmpd="sng">
                  <a:solidFill>
                    <a:schemeClr val="accent1">
                      <a:tint val="10000"/>
                    </a:schemeClr>
                  </a:solidFill>
                  <a:prstDash val="solid"/>
                  <a:miter lim="800000"/>
                </a:ln>
                <a:gradFill flip="none" rotWithShape="1">
                  <a:gsLst>
                    <a:gs pos="0">
                      <a:srgbClr val="000082"/>
                    </a:gs>
                    <a:gs pos="30000">
                      <a:srgbClr val="66008F"/>
                    </a:gs>
                    <a:gs pos="64999">
                      <a:srgbClr val="BA0066"/>
                    </a:gs>
                    <a:gs pos="89999">
                      <a:srgbClr val="FF0000"/>
                    </a:gs>
                    <a:gs pos="100000">
                      <a:srgbClr val="FF8200"/>
                    </a:gs>
                  </a:gsLst>
                  <a:path path="rect">
                    <a:fillToRect l="50000" t="50000" r="50000" b="50000"/>
                  </a:path>
                  <a:tileRect/>
                </a:gradFill>
                <a:effectLst>
                  <a:glow rad="45500">
                    <a:schemeClr val="accent1">
                      <a:satMod val="220000"/>
                      <a:alpha val="35000"/>
                    </a:schemeClr>
                  </a:glow>
                </a:effectLst>
              </a:rPr>
              <a:t>处理技术</a:t>
            </a:r>
          </a:p>
        </p:txBody>
      </p:sp>
      <p:sp>
        <p:nvSpPr>
          <p:cNvPr id="23" name="Oval 5"/>
          <p:cNvSpPr>
            <a:spLocks noChangeArrowheads="1"/>
          </p:cNvSpPr>
          <p:nvPr/>
        </p:nvSpPr>
        <p:spPr bwMode="gray">
          <a:xfrm rot="-1543677">
            <a:off x="7998741" y="4147590"/>
            <a:ext cx="1487487" cy="312738"/>
          </a:xfrm>
          <a:prstGeom prst="ellipse">
            <a:avLst/>
          </a:prstGeom>
          <a:gradFill rotWithShape="1">
            <a:gsLst>
              <a:gs pos="0">
                <a:srgbClr val="5F5F5F"/>
              </a:gs>
              <a:gs pos="100000">
                <a:srgbClr val="84A5CA"/>
              </a:gs>
            </a:gsLst>
            <a:lin ang="0" scaled="1"/>
          </a:gradFill>
          <a:ln w="9525">
            <a:noFill/>
            <a:round/>
            <a:headEnd/>
            <a:tailEnd/>
          </a:ln>
        </p:spPr>
        <p:txBody>
          <a:bodyPr wrap="none" anchor="ctr"/>
          <a:lstStyle/>
          <a:p>
            <a:endParaRPr lang="zh-CN" altLang="en-US"/>
          </a:p>
        </p:txBody>
      </p:sp>
      <p:sp>
        <p:nvSpPr>
          <p:cNvPr id="26" name="Oval 10"/>
          <p:cNvSpPr>
            <a:spLocks noChangeArrowheads="1"/>
          </p:cNvSpPr>
          <p:nvPr/>
        </p:nvSpPr>
        <p:spPr bwMode="gray">
          <a:xfrm>
            <a:off x="7221905" y="3429000"/>
            <a:ext cx="1357312" cy="1274762"/>
          </a:xfrm>
          <a:prstGeom prst="ellipse">
            <a:avLst/>
          </a:prstGeom>
          <a:gradFill rotWithShape="1">
            <a:gsLst>
              <a:gs pos="0">
                <a:srgbClr val="92D050"/>
              </a:gs>
              <a:gs pos="100000">
                <a:schemeClr val="hlink">
                  <a:gamma/>
                  <a:shade val="34510"/>
                  <a:invGamma/>
                </a:schemeClr>
              </a:gs>
            </a:gsLst>
            <a:path path="shape">
              <a:fillToRect l="50000" t="50000" r="50000" b="50000"/>
            </a:path>
          </a:gradFill>
          <a:ln w="9525">
            <a:noFill/>
            <a:round/>
            <a:headEnd/>
            <a:tailEnd/>
          </a:ln>
          <a:effectLst/>
        </p:spPr>
        <p:txBody>
          <a:bodyPr wrap="none" anchor="ctr"/>
          <a:lstStyle/>
          <a:p>
            <a:pPr algn="ctr">
              <a:defRPr/>
            </a:pPr>
            <a:endParaRPr lang="zh-CN" altLang="zh-CN"/>
          </a:p>
        </p:txBody>
      </p:sp>
      <p:sp>
        <p:nvSpPr>
          <p:cNvPr id="29" name="矩形 28"/>
          <p:cNvSpPr/>
          <p:nvPr/>
        </p:nvSpPr>
        <p:spPr>
          <a:xfrm>
            <a:off x="7152012" y="3657630"/>
            <a:ext cx="1574470" cy="646331"/>
          </a:xfrm>
          <a:prstGeom prst="rect">
            <a:avLst/>
          </a:prstGeom>
          <a:noFill/>
        </p:spPr>
        <p:txBody>
          <a:bodyPr wrap="none">
            <a:spAutoFit/>
          </a:bodyPr>
          <a:lstStyle/>
          <a:p>
            <a:pPr algn="ctr">
              <a:defRPr/>
            </a:pPr>
            <a:r>
              <a:rPr lang="zh-CN" alt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可视化</a:t>
            </a:r>
          </a:p>
        </p:txBody>
      </p:sp>
      <p:sp>
        <p:nvSpPr>
          <p:cNvPr id="2" name="同心圆 1"/>
          <p:cNvSpPr/>
          <p:nvPr/>
        </p:nvSpPr>
        <p:spPr bwMode="auto">
          <a:xfrm>
            <a:off x="3911003" y="3805470"/>
            <a:ext cx="2446176" cy="2397187"/>
          </a:xfrm>
          <a:prstGeom prst="donut">
            <a:avLst>
              <a:gd name="adj" fmla="val 6217"/>
            </a:avLst>
          </a:prstGeom>
          <a:solidFill>
            <a:schemeClr val="accent5">
              <a:lumMod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421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a:t>
            </a:r>
            <a:r>
              <a:rPr lang="zh-CN" altLang="en-US" dirty="0"/>
              <a:t>数据</a:t>
            </a:r>
          </a:p>
        </p:txBody>
      </p:sp>
      <p:sp>
        <p:nvSpPr>
          <p:cNvPr id="3" name="内容占位符 2"/>
          <p:cNvSpPr>
            <a:spLocks noGrp="1"/>
          </p:cNvSpPr>
          <p:nvPr>
            <p:ph idx="1"/>
          </p:nvPr>
        </p:nvSpPr>
        <p:spPr/>
        <p:txBody>
          <a:bodyPr/>
          <a:lstStyle/>
          <a:p>
            <a:r>
              <a:rPr lang="zh-CN" altLang="en-US" dirty="0"/>
              <a:t>数据流</a:t>
            </a:r>
          </a:p>
          <a:p>
            <a:pPr lvl="1"/>
            <a:r>
              <a:rPr lang="zh-CN" altLang="en-US" dirty="0"/>
              <a:t>连续、无界、顺序、时变的元组序列</a:t>
            </a:r>
          </a:p>
          <a:p>
            <a:r>
              <a:rPr lang="zh-CN" altLang="en-US" dirty="0"/>
              <a:t>典型应用</a:t>
            </a:r>
          </a:p>
          <a:p>
            <a:pPr lvl="1"/>
            <a:r>
              <a:rPr lang="zh-CN" altLang="en-US" dirty="0"/>
              <a:t>工业控制、交通管理、网络管理</a:t>
            </a:r>
            <a:r>
              <a:rPr lang="zh-CN" altLang="en-US" dirty="0" smtClean="0"/>
              <a:t>、欺诈</a:t>
            </a:r>
            <a:r>
              <a:rPr lang="zh-CN" altLang="en-US" dirty="0"/>
              <a:t>检测、环境监测、数字化战场、点击流、系统状态数据</a:t>
            </a:r>
            <a:r>
              <a:rPr lang="en-US" altLang="zh-CN" dirty="0"/>
              <a:t>……</a:t>
            </a:r>
          </a:p>
          <a:p>
            <a:endParaRPr lang="zh-CN" altLang="en-US" dirty="0"/>
          </a:p>
        </p:txBody>
      </p:sp>
      <p:sp>
        <p:nvSpPr>
          <p:cNvPr id="4" name="WordArt 4"/>
          <p:cNvSpPr>
            <a:spLocks noChangeArrowheads="1" noChangeShapeType="1" noTextEdit="1"/>
          </p:cNvSpPr>
          <p:nvPr/>
        </p:nvSpPr>
        <p:spPr bwMode="auto">
          <a:xfrm>
            <a:off x="2613048" y="5013176"/>
            <a:ext cx="7155360" cy="630402"/>
          </a:xfrm>
          <a:prstGeom prst="rect">
            <a:avLst/>
          </a:prstGeom>
        </p:spPr>
        <p:txBody>
          <a:bodyPr wrap="none" fromWordArt="1">
            <a:prstTxWarp prst="textPlain">
              <a:avLst>
                <a:gd name="adj" fmla="val 50000"/>
              </a:avLst>
            </a:prstTxWarp>
          </a:bodyPr>
          <a:lstStyle/>
          <a:p>
            <a:pPr algn="ctr">
              <a:defRPr/>
            </a:pPr>
            <a:r>
              <a:rPr lang="zh-CN" altLang="en-US" sz="3600" kern="10" dirty="0">
                <a:ln w="9525">
                  <a:solidFill>
                    <a:schemeClr val="tx1"/>
                  </a:solidFill>
                  <a:round/>
                  <a:headEnd/>
                  <a:tailEnd/>
                </a:ln>
                <a:solidFill>
                  <a:schemeClr val="tx2"/>
                </a:solidFill>
                <a:effectLst>
                  <a:outerShdw dist="45791" dir="2021404" algn="ctr" rotWithShape="0">
                    <a:srgbClr val="B2B2B2">
                      <a:alpha val="80000"/>
                    </a:srgbClr>
                  </a:outerShdw>
                </a:effectLst>
                <a:latin typeface="隶书"/>
                <a:ea typeface="隶书"/>
              </a:rPr>
              <a:t>监控型应用</a:t>
            </a:r>
            <a:r>
              <a:rPr lang="en-US" altLang="zh-CN" sz="3600" kern="10" dirty="0">
                <a:ln w="9525">
                  <a:solidFill>
                    <a:schemeClr val="tx1"/>
                  </a:solidFill>
                  <a:round/>
                  <a:headEnd/>
                  <a:tailEnd/>
                </a:ln>
                <a:solidFill>
                  <a:schemeClr val="tx2"/>
                </a:solidFill>
                <a:effectLst>
                  <a:outerShdw dist="45791" dir="2021404" algn="ctr" rotWithShape="0">
                    <a:srgbClr val="B2B2B2">
                      <a:alpha val="80000"/>
                    </a:srgbClr>
                  </a:outerShdw>
                </a:effectLst>
                <a:latin typeface="隶书"/>
                <a:ea typeface="隶书"/>
              </a:rPr>
              <a:t>=</a:t>
            </a:r>
            <a:r>
              <a:rPr lang="zh-CN" altLang="en-US" sz="3600" kern="10" dirty="0">
                <a:ln w="9525">
                  <a:solidFill>
                    <a:schemeClr val="tx1"/>
                  </a:solidFill>
                  <a:round/>
                  <a:headEnd/>
                  <a:tailEnd/>
                </a:ln>
                <a:solidFill>
                  <a:schemeClr val="tx2"/>
                </a:solidFill>
                <a:effectLst>
                  <a:outerShdw dist="45791" dir="2021404" algn="ctr" rotWithShape="0">
                    <a:srgbClr val="B2B2B2">
                      <a:alpha val="80000"/>
                    </a:srgbClr>
                  </a:outerShdw>
                </a:effectLst>
                <a:latin typeface="隶书"/>
                <a:ea typeface="隶书"/>
              </a:rPr>
              <a:t>连续数据流＋连续查询</a:t>
            </a:r>
          </a:p>
        </p:txBody>
      </p:sp>
    </p:spTree>
    <p:extLst>
      <p:ext uri="{BB962C8B-B14F-4D97-AF65-F5344CB8AC3E}">
        <p14:creationId xmlns:p14="http://schemas.microsoft.com/office/powerpoint/2010/main" val="409531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16633"/>
            <a:ext cx="9144000" cy="769441"/>
          </a:xfrm>
          <a:prstGeom prst="rect">
            <a:avLst/>
          </a:prstGeom>
          <a:noFill/>
        </p:spPr>
        <p:txBody>
          <a:bodyPr wrap="square" lIns="91440" tIns="45720" rIns="91440" bIns="45720">
            <a:spAutoFit/>
          </a:bodyPr>
          <a:lstStyle/>
          <a:p>
            <a:pPr algn="ctr">
              <a:defRPr/>
            </a:pPr>
            <a:r>
              <a:rPr lang="zh-CN" altLang="en-US" sz="4400" b="1"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139700">
                    <a:srgbClr val="009999">
                      <a:satMod val="175000"/>
                      <a:alpha val="40000"/>
                    </a:srgbClr>
                  </a:glow>
                  <a:outerShdw blurRad="76200" dist="50800" dir="5400000" algn="tl" rotWithShape="0">
                    <a:srgbClr val="000000">
                      <a:alpha val="65000"/>
                    </a:srgbClr>
                  </a:outerShdw>
                </a:effectLst>
              </a:rPr>
              <a:t>大数据的流行定义：数据类型多</a:t>
            </a:r>
          </a:p>
        </p:txBody>
      </p:sp>
      <p:sp>
        <p:nvSpPr>
          <p:cNvPr id="9" name="Text Box 5"/>
          <p:cNvSpPr txBox="1">
            <a:spLocks noChangeArrowheads="1"/>
          </p:cNvSpPr>
          <p:nvPr/>
        </p:nvSpPr>
        <p:spPr bwMode="auto">
          <a:xfrm>
            <a:off x="1991544" y="911026"/>
            <a:ext cx="882047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rgbClr val="FF3300"/>
              </a:buClr>
              <a:buFont typeface="Wingdings" panose="05000000000000000000" pitchFamily="2" charset="2"/>
              <a:buChar char="n"/>
            </a:pPr>
            <a:r>
              <a:rPr lang="zh-CN" altLang="en-US" sz="2000" dirty="0">
                <a:solidFill>
                  <a:srgbClr val="FF0000"/>
                </a:solidFill>
                <a:latin typeface="华文新魏" panose="02010800040101010101" pitchFamily="2" charset="-122"/>
                <a:ea typeface="华文新魏" panose="02010800040101010101" pitchFamily="2" charset="-122"/>
              </a:rPr>
              <a:t>大数据是由结构化和非结构化数据组成的，</a:t>
            </a:r>
            <a:r>
              <a:rPr lang="en-US" altLang="zh-CN" sz="2000" dirty="0">
                <a:solidFill>
                  <a:srgbClr val="FF0000"/>
                </a:solidFill>
                <a:latin typeface="华文新魏" panose="02010800040101010101" pitchFamily="2" charset="-122"/>
                <a:ea typeface="华文新魏" panose="02010800040101010101" pitchFamily="2" charset="-122"/>
              </a:rPr>
              <a:t>10%</a:t>
            </a:r>
            <a:r>
              <a:rPr lang="zh-CN" altLang="en-US" sz="2000" dirty="0">
                <a:solidFill>
                  <a:srgbClr val="FF0000"/>
                </a:solidFill>
                <a:latin typeface="华文新魏" panose="02010800040101010101" pitchFamily="2" charset="-122"/>
                <a:ea typeface="华文新魏" panose="02010800040101010101" pitchFamily="2" charset="-122"/>
              </a:rPr>
              <a:t>的结构化数据，存储在数据库中，</a:t>
            </a:r>
            <a:r>
              <a:rPr lang="en-US" altLang="zh-CN" sz="2000" dirty="0">
                <a:solidFill>
                  <a:srgbClr val="FF0000"/>
                </a:solidFill>
                <a:latin typeface="华文新魏" panose="02010800040101010101" pitchFamily="2" charset="-122"/>
                <a:ea typeface="华文新魏" panose="02010800040101010101" pitchFamily="2" charset="-122"/>
              </a:rPr>
              <a:t>90%</a:t>
            </a:r>
            <a:r>
              <a:rPr lang="zh-CN" altLang="en-US" sz="2000" dirty="0">
                <a:solidFill>
                  <a:srgbClr val="FF0000"/>
                </a:solidFill>
                <a:latin typeface="华文新魏" panose="02010800040101010101" pitchFamily="2" charset="-122"/>
                <a:ea typeface="华文新魏" panose="02010800040101010101" pitchFamily="2" charset="-122"/>
              </a:rPr>
              <a:t>的非结构化数据，它们与人类信息密切相关</a:t>
            </a:r>
          </a:p>
        </p:txBody>
      </p:sp>
      <p:sp>
        <p:nvSpPr>
          <p:cNvPr id="7" name="Rectangle 3"/>
          <p:cNvSpPr>
            <a:spLocks noChangeArrowheads="1"/>
          </p:cNvSpPr>
          <p:nvPr/>
        </p:nvSpPr>
        <p:spPr bwMode="auto">
          <a:xfrm>
            <a:off x="1982107" y="1340769"/>
            <a:ext cx="4724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sz="1800"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107" y="2060848"/>
            <a:ext cx="4668997" cy="441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7320507" y="1908448"/>
            <a:ext cx="281305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3300"/>
              </a:buClr>
              <a:buFont typeface="Wingdings" panose="05000000000000000000" pitchFamily="2" charset="2"/>
              <a:buChar char="p"/>
            </a:pPr>
            <a:r>
              <a:rPr lang="zh-CN" altLang="en-US" sz="1800" dirty="0">
                <a:latin typeface="华文新魏" panose="02010800040101010101" pitchFamily="2" charset="-122"/>
                <a:ea typeface="华文新魏" panose="02010800040101010101" pitchFamily="2" charset="-122"/>
              </a:rPr>
              <a:t>科学研究</a:t>
            </a: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基因组</a:t>
            </a: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–LHC </a:t>
            </a:r>
            <a:r>
              <a:rPr lang="zh-CN" altLang="en-US" sz="1800" dirty="0">
                <a:latin typeface="华文新魏" panose="02010800040101010101" pitchFamily="2" charset="-122"/>
                <a:ea typeface="华文新魏" panose="02010800040101010101" pitchFamily="2" charset="-122"/>
              </a:rPr>
              <a:t>加速器</a:t>
            </a: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地球与空间探测</a:t>
            </a:r>
          </a:p>
          <a:p>
            <a:pPr eaLnBrk="1" hangingPunct="1">
              <a:spcBef>
                <a:spcPct val="0"/>
              </a:spcBef>
              <a:buClr>
                <a:srgbClr val="FF3300"/>
              </a:buClr>
              <a:buFont typeface="Wingdings" panose="05000000000000000000" pitchFamily="2" charset="2"/>
              <a:buChar char="p"/>
            </a:pPr>
            <a:r>
              <a:rPr lang="zh-CN" altLang="en-US" sz="1800" dirty="0">
                <a:latin typeface="华文新魏" panose="02010800040101010101" pitchFamily="2" charset="-122"/>
                <a:ea typeface="华文新魏" panose="02010800040101010101" pitchFamily="2" charset="-122"/>
              </a:rPr>
              <a:t>企业应用</a:t>
            </a: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–Email</a:t>
            </a:r>
            <a:r>
              <a:rPr lang="zh-CN" altLang="en-US" sz="1800" dirty="0">
                <a:latin typeface="华文新魏" panose="02010800040101010101" pitchFamily="2" charset="-122"/>
                <a:ea typeface="华文新魏" panose="02010800040101010101" pitchFamily="2" charset="-122"/>
              </a:rPr>
              <a:t>、文档、文件</a:t>
            </a: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应用日志</a:t>
            </a: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交易记录</a:t>
            </a:r>
          </a:p>
          <a:p>
            <a:pPr eaLnBrk="1" hangingPunct="1">
              <a:spcBef>
                <a:spcPct val="0"/>
              </a:spcBef>
              <a:buClr>
                <a:srgbClr val="FF3300"/>
              </a:buClr>
              <a:buFont typeface="Wingdings" panose="05000000000000000000" pitchFamily="2" charset="2"/>
              <a:buChar char="p"/>
            </a:pPr>
            <a:r>
              <a:rPr lang="en-US" altLang="zh-CN" sz="1800" dirty="0">
                <a:latin typeface="华文新魏" panose="02010800040101010101" pitchFamily="2" charset="-122"/>
                <a:ea typeface="华文新魏" panose="02010800040101010101" pitchFamily="2" charset="-122"/>
              </a:rPr>
              <a:t>Web 1.0</a:t>
            </a:r>
            <a:r>
              <a:rPr lang="zh-CN" altLang="en-US" sz="1800" dirty="0">
                <a:latin typeface="华文新魏" panose="02010800040101010101" pitchFamily="2" charset="-122"/>
                <a:ea typeface="华文新魏" panose="02010800040101010101" pitchFamily="2" charset="-122"/>
              </a:rPr>
              <a:t>数据</a:t>
            </a: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文本</a:t>
            </a: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图像</a:t>
            </a: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视频</a:t>
            </a:r>
          </a:p>
          <a:p>
            <a:pPr eaLnBrk="1" hangingPunct="1">
              <a:spcBef>
                <a:spcPct val="0"/>
              </a:spcBef>
              <a:buClr>
                <a:srgbClr val="FF3300"/>
              </a:buClr>
              <a:buFont typeface="Wingdings" panose="05000000000000000000" pitchFamily="2" charset="2"/>
              <a:buChar char="p"/>
            </a:pPr>
            <a:r>
              <a:rPr lang="en-US" altLang="zh-CN" sz="1800" b="1" dirty="0">
                <a:latin typeface="华文新魏" panose="02010800040101010101" pitchFamily="2" charset="-122"/>
                <a:ea typeface="华文新魏" panose="02010800040101010101" pitchFamily="2" charset="-122"/>
              </a:rPr>
              <a:t>Web 2.0</a:t>
            </a:r>
            <a:r>
              <a:rPr lang="zh-CN" altLang="en-US" sz="1800" dirty="0">
                <a:latin typeface="华文新魏" panose="02010800040101010101" pitchFamily="2" charset="-122"/>
                <a:ea typeface="华文新魏" panose="02010800040101010101" pitchFamily="2" charset="-122"/>
              </a:rPr>
              <a:t>数据</a:t>
            </a: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查询日志</a:t>
            </a:r>
            <a:r>
              <a:rPr lang="en-US" altLang="zh-CN" sz="1800" b="1"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点击流</a:t>
            </a: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a:t>
            </a:r>
            <a:r>
              <a:rPr lang="en-US" altLang="zh-CN" sz="1800" b="1" dirty="0">
                <a:latin typeface="华文新魏" panose="02010800040101010101" pitchFamily="2" charset="-122"/>
                <a:ea typeface="华文新魏" panose="02010800040101010101" pitchFamily="2" charset="-122"/>
              </a:rPr>
              <a:t>Twitter/ Blog / SNS</a:t>
            </a:r>
            <a:endParaRPr lang="en-US" altLang="zh-CN" sz="1800" dirty="0">
              <a:latin typeface="华文新魏" panose="02010800040101010101" pitchFamily="2" charset="-122"/>
              <a:ea typeface="华文新魏" panose="02010800040101010101" pitchFamily="2" charset="-122"/>
            </a:endParaRPr>
          </a:p>
          <a:p>
            <a:pPr lvl="1" eaLnBrk="1" hangingPunct="1">
              <a:spcBef>
                <a:spcPct val="0"/>
              </a:spcBef>
              <a:buFont typeface="Arial" panose="020B0604020202020204" pitchFamily="34" charset="0"/>
              <a:buNone/>
            </a:pPr>
            <a:r>
              <a:rPr lang="en-US" altLang="zh-CN" sz="1800" dirty="0">
                <a:latin typeface="华文新魏" panose="02010800040101010101" pitchFamily="2" charset="-122"/>
                <a:ea typeface="华文新魏" panose="02010800040101010101" pitchFamily="2" charset="-122"/>
              </a:rPr>
              <a:t>–</a:t>
            </a:r>
            <a:r>
              <a:rPr lang="en-US" altLang="zh-CN" sz="1800" b="1" dirty="0">
                <a:latin typeface="华文新魏" panose="02010800040101010101" pitchFamily="2" charset="-122"/>
                <a:ea typeface="华文新魏" panose="02010800040101010101" pitchFamily="2" charset="-122"/>
              </a:rPr>
              <a:t>Wiki</a:t>
            </a:r>
            <a:endParaRPr lang="en-US" altLang="zh-CN" sz="1800" dirty="0">
              <a:latin typeface="华文新魏" panose="02010800040101010101" pitchFamily="2" charset="-122"/>
              <a:ea typeface="华文新魏" panose="02010800040101010101" pitchFamily="2" charset="-122"/>
            </a:endParaRPr>
          </a:p>
          <a:p>
            <a:pPr lvl="1" eaLnBrk="1" hangingPunct="1">
              <a:spcBef>
                <a:spcPct val="0"/>
              </a:spcBef>
              <a:buFont typeface="Arial" panose="020B0604020202020204" pitchFamily="34" charset="0"/>
              <a:buNone/>
            </a:pPr>
            <a:endParaRPr lang="zh-CN" altLang="en-US" sz="1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748572316"/>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数据库执行方式：先存储后查询</a:t>
            </a:r>
            <a:endParaRPr lang="zh-CN" altLang="en-US" dirty="0"/>
          </a:p>
        </p:txBody>
      </p:sp>
      <p:pic>
        <p:nvPicPr>
          <p:cNvPr id="4" name="Picture 3" descr="j0236210"/>
          <p:cNvPicPr>
            <a:picLocks noGrp="1" noChangeAspect="1" noChangeArrowheads="1" noCrop="1"/>
          </p:cNvPicPr>
          <p:nvPr>
            <p:ph sz="half" idx="1"/>
          </p:nvPr>
        </p:nvPicPr>
        <p:blipFill>
          <a:blip r:embed="rId2" cstate="print"/>
          <a:srcRect/>
          <a:stretch>
            <a:fillRect/>
          </a:stretch>
        </p:blipFill>
        <p:spPr>
          <a:xfrm>
            <a:off x="7218313" y="2503017"/>
            <a:ext cx="1854200" cy="674687"/>
          </a:xfrm>
          <a:noFill/>
        </p:spPr>
      </p:pic>
      <p:sp>
        <p:nvSpPr>
          <p:cNvPr id="5" name="AutoShape 4"/>
          <p:cNvSpPr>
            <a:spLocks noChangeArrowheads="1"/>
          </p:cNvSpPr>
          <p:nvPr/>
        </p:nvSpPr>
        <p:spPr bwMode="auto">
          <a:xfrm>
            <a:off x="6889701" y="4308946"/>
            <a:ext cx="2397125" cy="1651000"/>
          </a:xfrm>
          <a:prstGeom prst="can">
            <a:avLst>
              <a:gd name="adj" fmla="val 31056"/>
            </a:avLst>
          </a:prstGeom>
          <a:solidFill>
            <a:schemeClr val="accent1"/>
          </a:solidFill>
          <a:ln w="9525">
            <a:solidFill>
              <a:schemeClr val="bg2"/>
            </a:solidFill>
            <a:round/>
            <a:headEnd/>
            <a:tailEnd/>
          </a:ln>
        </p:spPr>
        <p:txBody>
          <a:bodyPr wrap="none" anchor="ctr"/>
          <a:lstStyle/>
          <a:p>
            <a:endParaRPr lang="zh-CN" altLang="en-US"/>
          </a:p>
        </p:txBody>
      </p:sp>
      <p:grpSp>
        <p:nvGrpSpPr>
          <p:cNvPr id="6" name="Group 5"/>
          <p:cNvGrpSpPr>
            <a:grpSpLocks/>
          </p:cNvGrpSpPr>
          <p:nvPr/>
        </p:nvGrpSpPr>
        <p:grpSpPr bwMode="auto">
          <a:xfrm>
            <a:off x="3006675" y="5042371"/>
            <a:ext cx="1600200" cy="211138"/>
            <a:chOff x="738" y="3379"/>
            <a:chExt cx="750" cy="48"/>
          </a:xfrm>
        </p:grpSpPr>
        <p:sp>
          <p:nvSpPr>
            <p:cNvPr id="7" name="Rectangle 6"/>
            <p:cNvSpPr>
              <a:spLocks noChangeArrowheads="1"/>
            </p:cNvSpPr>
            <p:nvPr/>
          </p:nvSpPr>
          <p:spPr bwMode="auto">
            <a:xfrm>
              <a:off x="738"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sp>
          <p:nvSpPr>
            <p:cNvPr id="8" name="Rectangle 7"/>
            <p:cNvSpPr>
              <a:spLocks noChangeArrowheads="1"/>
            </p:cNvSpPr>
            <p:nvPr/>
          </p:nvSpPr>
          <p:spPr bwMode="auto">
            <a:xfrm>
              <a:off x="919"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sp>
          <p:nvSpPr>
            <p:cNvPr id="9" name="Rectangle 8"/>
            <p:cNvSpPr>
              <a:spLocks noChangeArrowheads="1"/>
            </p:cNvSpPr>
            <p:nvPr/>
          </p:nvSpPr>
          <p:spPr bwMode="auto">
            <a:xfrm>
              <a:off x="1104"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sp>
          <p:nvSpPr>
            <p:cNvPr id="10" name="Rectangle 9"/>
            <p:cNvSpPr>
              <a:spLocks noChangeArrowheads="1"/>
            </p:cNvSpPr>
            <p:nvPr/>
          </p:nvSpPr>
          <p:spPr bwMode="auto">
            <a:xfrm>
              <a:off x="1296"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grpSp>
      <p:grpSp>
        <p:nvGrpSpPr>
          <p:cNvPr id="11" name="Group 10"/>
          <p:cNvGrpSpPr>
            <a:grpSpLocks/>
          </p:cNvGrpSpPr>
          <p:nvPr/>
        </p:nvGrpSpPr>
        <p:grpSpPr bwMode="auto">
          <a:xfrm>
            <a:off x="3008263" y="5245571"/>
            <a:ext cx="1600200" cy="211138"/>
            <a:chOff x="738" y="3379"/>
            <a:chExt cx="750" cy="48"/>
          </a:xfrm>
        </p:grpSpPr>
        <p:sp>
          <p:nvSpPr>
            <p:cNvPr id="12" name="Rectangle 11"/>
            <p:cNvSpPr>
              <a:spLocks noChangeArrowheads="1"/>
            </p:cNvSpPr>
            <p:nvPr/>
          </p:nvSpPr>
          <p:spPr bwMode="auto">
            <a:xfrm>
              <a:off x="738"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sp>
          <p:nvSpPr>
            <p:cNvPr id="13" name="Rectangle 12"/>
            <p:cNvSpPr>
              <a:spLocks noChangeArrowheads="1"/>
            </p:cNvSpPr>
            <p:nvPr/>
          </p:nvSpPr>
          <p:spPr bwMode="auto">
            <a:xfrm>
              <a:off x="919"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sp>
          <p:nvSpPr>
            <p:cNvPr id="14" name="Rectangle 13"/>
            <p:cNvSpPr>
              <a:spLocks noChangeArrowheads="1"/>
            </p:cNvSpPr>
            <p:nvPr/>
          </p:nvSpPr>
          <p:spPr bwMode="auto">
            <a:xfrm>
              <a:off x="1104"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sp>
          <p:nvSpPr>
            <p:cNvPr id="15" name="Rectangle 14"/>
            <p:cNvSpPr>
              <a:spLocks noChangeArrowheads="1"/>
            </p:cNvSpPr>
            <p:nvPr/>
          </p:nvSpPr>
          <p:spPr bwMode="auto">
            <a:xfrm>
              <a:off x="1296"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grpSp>
      <p:grpSp>
        <p:nvGrpSpPr>
          <p:cNvPr id="16" name="Group 15"/>
          <p:cNvGrpSpPr>
            <a:grpSpLocks/>
          </p:cNvGrpSpPr>
          <p:nvPr/>
        </p:nvGrpSpPr>
        <p:grpSpPr bwMode="auto">
          <a:xfrm>
            <a:off x="3008263" y="5455121"/>
            <a:ext cx="1600200" cy="211138"/>
            <a:chOff x="738" y="3379"/>
            <a:chExt cx="750" cy="48"/>
          </a:xfrm>
        </p:grpSpPr>
        <p:sp>
          <p:nvSpPr>
            <p:cNvPr id="17" name="Rectangle 16"/>
            <p:cNvSpPr>
              <a:spLocks noChangeArrowheads="1"/>
            </p:cNvSpPr>
            <p:nvPr/>
          </p:nvSpPr>
          <p:spPr bwMode="auto">
            <a:xfrm>
              <a:off x="738"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sp>
          <p:nvSpPr>
            <p:cNvPr id="18" name="Rectangle 17"/>
            <p:cNvSpPr>
              <a:spLocks noChangeArrowheads="1"/>
            </p:cNvSpPr>
            <p:nvPr/>
          </p:nvSpPr>
          <p:spPr bwMode="auto">
            <a:xfrm>
              <a:off x="919"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sp>
          <p:nvSpPr>
            <p:cNvPr id="19" name="Rectangle 18"/>
            <p:cNvSpPr>
              <a:spLocks noChangeArrowheads="1"/>
            </p:cNvSpPr>
            <p:nvPr/>
          </p:nvSpPr>
          <p:spPr bwMode="auto">
            <a:xfrm>
              <a:off x="1104"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sp>
          <p:nvSpPr>
            <p:cNvPr id="20" name="Rectangle 19"/>
            <p:cNvSpPr>
              <a:spLocks noChangeArrowheads="1"/>
            </p:cNvSpPr>
            <p:nvPr/>
          </p:nvSpPr>
          <p:spPr bwMode="auto">
            <a:xfrm>
              <a:off x="1296" y="3379"/>
              <a:ext cx="192" cy="48"/>
            </a:xfrm>
            <a:prstGeom prst="rect">
              <a:avLst/>
            </a:prstGeom>
            <a:solidFill>
              <a:schemeClr val="tx2"/>
            </a:solidFill>
            <a:ln w="9525">
              <a:solidFill>
                <a:schemeClr val="bg2"/>
              </a:solidFill>
              <a:miter lim="800000"/>
              <a:headEnd/>
              <a:tailEnd/>
            </a:ln>
          </p:spPr>
          <p:txBody>
            <a:bodyPr wrap="none" anchor="ctr"/>
            <a:lstStyle/>
            <a:p>
              <a:endParaRPr lang="zh-CN" altLang="en-US"/>
            </a:p>
          </p:txBody>
        </p:sp>
      </p:grpSp>
      <p:sp>
        <p:nvSpPr>
          <p:cNvPr id="21" name="Rectangle 20"/>
          <p:cNvSpPr>
            <a:spLocks noChangeArrowheads="1"/>
          </p:cNvSpPr>
          <p:nvPr/>
        </p:nvSpPr>
        <p:spPr bwMode="auto">
          <a:xfrm>
            <a:off x="5111701" y="4589935"/>
            <a:ext cx="1223963" cy="433387"/>
          </a:xfrm>
          <a:prstGeom prst="rect">
            <a:avLst/>
          </a:prstGeom>
          <a:noFill/>
          <a:ln w="25400">
            <a:noFill/>
            <a:miter lim="800000"/>
            <a:headEnd/>
            <a:tailEnd/>
          </a:ln>
        </p:spPr>
        <p:txBody>
          <a:bodyPr wrap="none" lIns="90000" tIns="46800" rIns="90000" bIns="46800" anchor="ctr"/>
          <a:lstStyle/>
          <a:p>
            <a:pPr algn="ctr" latinLnBrk="1">
              <a:spcBef>
                <a:spcPct val="50000"/>
              </a:spcBef>
            </a:pPr>
            <a:r>
              <a:rPr lang="zh-CN" altLang="en-US" dirty="0">
                <a:solidFill>
                  <a:srgbClr val="FF0000"/>
                </a:solidFill>
              </a:rPr>
              <a:t>装入数据</a:t>
            </a:r>
          </a:p>
        </p:txBody>
      </p:sp>
      <p:sp>
        <p:nvSpPr>
          <p:cNvPr id="22" name="AutoShape 21"/>
          <p:cNvSpPr>
            <a:spLocks noChangeArrowheads="1"/>
          </p:cNvSpPr>
          <p:nvPr/>
        </p:nvSpPr>
        <p:spPr bwMode="auto">
          <a:xfrm>
            <a:off x="7704088" y="3223097"/>
            <a:ext cx="647700" cy="1008063"/>
          </a:xfrm>
          <a:prstGeom prst="downArrow">
            <a:avLst>
              <a:gd name="adj1" fmla="val 50000"/>
              <a:gd name="adj2" fmla="val 38909"/>
            </a:avLst>
          </a:prstGeom>
          <a:noFill/>
          <a:ln w="25400">
            <a:solidFill>
              <a:schemeClr val="folHlink"/>
            </a:solidFill>
            <a:miter lim="800000"/>
            <a:headEnd/>
            <a:tailEnd/>
          </a:ln>
        </p:spPr>
        <p:txBody>
          <a:bodyPr vert="eaVert" wrap="none" lIns="90000" tIns="46800" rIns="90000" bIns="46800" anchor="ctr"/>
          <a:lstStyle/>
          <a:p>
            <a:pPr algn="ctr" latinLnBrk="1">
              <a:spcBef>
                <a:spcPct val="50000"/>
              </a:spcBef>
            </a:pPr>
            <a:r>
              <a:rPr lang="zh-CN" altLang="en-US">
                <a:solidFill>
                  <a:srgbClr val="FF0000"/>
                </a:solidFill>
                <a:ea typeface="华文新魏" pitchFamily="2" charset="-122"/>
              </a:rPr>
              <a:t>查询</a:t>
            </a:r>
          </a:p>
        </p:txBody>
      </p:sp>
      <p:sp>
        <p:nvSpPr>
          <p:cNvPr id="23" name="AutoShape 22"/>
          <p:cNvSpPr>
            <a:spLocks noChangeArrowheads="1"/>
          </p:cNvSpPr>
          <p:nvPr/>
        </p:nvSpPr>
        <p:spPr bwMode="auto">
          <a:xfrm>
            <a:off x="7702500" y="3223097"/>
            <a:ext cx="647700" cy="1006475"/>
          </a:xfrm>
          <a:prstGeom prst="upArrow">
            <a:avLst>
              <a:gd name="adj1" fmla="val 50000"/>
              <a:gd name="adj2" fmla="val 38848"/>
            </a:avLst>
          </a:prstGeom>
          <a:noFill/>
          <a:ln w="25400">
            <a:solidFill>
              <a:schemeClr val="folHlink"/>
            </a:solidFill>
            <a:miter lim="800000"/>
            <a:headEnd/>
            <a:tailEnd/>
          </a:ln>
        </p:spPr>
        <p:txBody>
          <a:bodyPr vert="eaVert" wrap="none" lIns="90000" tIns="46800" rIns="90000" bIns="46800" anchor="ctr"/>
          <a:lstStyle/>
          <a:p>
            <a:pPr algn="ctr" latinLnBrk="1">
              <a:spcBef>
                <a:spcPct val="50000"/>
              </a:spcBef>
            </a:pPr>
            <a:r>
              <a:rPr lang="zh-CN" altLang="en-US">
                <a:solidFill>
                  <a:srgbClr val="FF0000"/>
                </a:solidFill>
                <a:ea typeface="华文新魏" pitchFamily="2" charset="-122"/>
              </a:rPr>
              <a:t>结果</a:t>
            </a:r>
          </a:p>
        </p:txBody>
      </p:sp>
      <p:graphicFrame>
        <p:nvGraphicFramePr>
          <p:cNvPr id="24" name="Group 51"/>
          <p:cNvGraphicFramePr>
            <a:graphicFrameLocks/>
          </p:cNvGraphicFramePr>
          <p:nvPr>
            <p:extLst>
              <p:ext uri="{D42A27DB-BD31-4B8C-83A1-F6EECF244321}">
                <p14:modId xmlns:p14="http://schemas.microsoft.com/office/powerpoint/2010/main" val="2696868836"/>
              </p:ext>
            </p:extLst>
          </p:nvPr>
        </p:nvGraphicFramePr>
        <p:xfrm>
          <a:off x="2155776" y="1484784"/>
          <a:ext cx="4322763" cy="1142241"/>
        </p:xfrm>
        <a:graphic>
          <a:graphicData uri="http://schemas.openxmlformats.org/drawingml/2006/table">
            <a:tbl>
              <a:tblPr/>
              <a:tblGrid>
                <a:gridCol w="865188">
                  <a:extLst>
                    <a:ext uri="{9D8B030D-6E8A-4147-A177-3AD203B41FA5}">
                      <a16:colId xmlns:a16="http://schemas.microsoft.com/office/drawing/2014/main" val="20000"/>
                    </a:ext>
                  </a:extLst>
                </a:gridCol>
                <a:gridCol w="862012">
                  <a:extLst>
                    <a:ext uri="{9D8B030D-6E8A-4147-A177-3AD203B41FA5}">
                      <a16:colId xmlns:a16="http://schemas.microsoft.com/office/drawing/2014/main" val="20001"/>
                    </a:ext>
                  </a:extLst>
                </a:gridCol>
                <a:gridCol w="865188">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gridCol w="866775">
                  <a:extLst>
                    <a:ext uri="{9D8B030D-6E8A-4147-A177-3AD203B41FA5}">
                      <a16:colId xmlns:a16="http://schemas.microsoft.com/office/drawing/2014/main" val="20004"/>
                    </a:ext>
                  </a:extLst>
                </a:gridCol>
              </a:tblGrid>
              <a:tr h="263525">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Microsoft Sans Serif" pitchFamily="34" charset="0"/>
                          <a:ea typeface="华文新魏" pitchFamily="2" charset="-122"/>
                        </a:rPr>
                        <a:t>姓名</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Microsoft Sans Serif" pitchFamily="34" charset="0"/>
                          <a:ea typeface="华文新魏" pitchFamily="2" charset="-122"/>
                        </a:rPr>
                        <a:t>性别</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Microsoft Sans Serif" pitchFamily="34" charset="0"/>
                          <a:ea typeface="华文新魏" pitchFamily="2" charset="-122"/>
                        </a:rPr>
                        <a:t>年龄</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Microsoft Sans Serif" pitchFamily="34" charset="0"/>
                          <a:ea typeface="华文新魏" pitchFamily="2" charset="-122"/>
                        </a:rPr>
                        <a:t>电话</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Microsoft Sans Serif" pitchFamily="34" charset="0"/>
                          <a:ea typeface="华文新魏" pitchFamily="2" charset="-122"/>
                        </a:rPr>
                        <a:t>电邮</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5113">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Microsoft Sans Serif" pitchFamily="34" charset="0"/>
                          <a:ea typeface="华文新魏" pitchFamily="2" charset="-122"/>
                        </a:rPr>
                        <a:t>张三</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Microsoft Sans Serif" pitchFamily="34" charset="0"/>
                          <a:ea typeface="华文新魏" pitchFamily="2" charset="-122"/>
                        </a:rPr>
                        <a:t>男</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en-US" altLang="zh-CN" sz="1800" b="0" i="0" u="none" strike="noStrike" cap="none" normalizeH="0" baseline="0" smtClean="0">
                          <a:ln>
                            <a:noFill/>
                          </a:ln>
                          <a:solidFill>
                            <a:schemeClr val="tx1"/>
                          </a:solidFill>
                          <a:effectLst/>
                          <a:latin typeface="Microsoft Sans Serif" pitchFamily="34" charset="0"/>
                          <a:ea typeface="华文新魏" pitchFamily="2" charset="-122"/>
                        </a:rPr>
                        <a:t>27</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en-US" altLang="zh-CN" sz="1800" b="0" i="0" u="none" strike="noStrike" cap="none" normalizeH="0" baseline="0" smtClean="0">
                          <a:ln>
                            <a:noFill/>
                          </a:ln>
                          <a:solidFill>
                            <a:schemeClr val="tx1"/>
                          </a:solidFill>
                          <a:effectLst/>
                          <a:latin typeface="Microsoft Sans Serif" pitchFamily="34" charset="0"/>
                          <a:ea typeface="华文新魏" pitchFamily="2" charset="-122"/>
                        </a:rPr>
                        <a:t>1234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en-US" altLang="zh-CN" sz="1800" b="0" i="0" u="none" strike="noStrike" cap="none" normalizeH="0" baseline="0" smtClean="0">
                          <a:ln>
                            <a:noFill/>
                          </a:ln>
                          <a:solidFill>
                            <a:schemeClr val="tx1"/>
                          </a:solidFill>
                          <a:effectLst/>
                          <a:latin typeface="Microsoft Sans Serif" pitchFamily="34" charset="0"/>
                          <a:ea typeface="华文新魏" pitchFamily="2" charset="-122"/>
                        </a:rPr>
                        <a:t>a@foo</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3525">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Microsoft Sans Serif" pitchFamily="34" charset="0"/>
                          <a:ea typeface="华文新魏" pitchFamily="2" charset="-122"/>
                        </a:rPr>
                        <a:t>赵仪</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zh-CN" altLang="en-US" sz="1800" b="0" i="0" u="none" strike="noStrike" cap="none" normalizeH="0" baseline="0" smtClean="0">
                          <a:ln>
                            <a:noFill/>
                          </a:ln>
                          <a:solidFill>
                            <a:schemeClr val="tx1"/>
                          </a:solidFill>
                          <a:effectLst/>
                          <a:latin typeface="Microsoft Sans Serif" pitchFamily="34" charset="0"/>
                          <a:ea typeface="华文新魏" pitchFamily="2" charset="-122"/>
                        </a:rPr>
                        <a:t>女</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en-US" altLang="zh-CN" sz="1800" b="0" i="0" u="none" strike="noStrike" cap="none" normalizeH="0" baseline="0" smtClean="0">
                          <a:ln>
                            <a:noFill/>
                          </a:ln>
                          <a:solidFill>
                            <a:schemeClr val="tx1"/>
                          </a:solidFill>
                          <a:effectLst/>
                          <a:latin typeface="Microsoft Sans Serif" pitchFamily="34" charset="0"/>
                          <a:ea typeface="华文新魏" pitchFamily="2" charset="-122"/>
                        </a:rPr>
                        <a:t>23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en-US" altLang="zh-CN" sz="1800" b="0" i="0" u="none" strike="noStrike" cap="none" normalizeH="0" baseline="0" smtClean="0">
                          <a:ln>
                            <a:noFill/>
                          </a:ln>
                          <a:solidFill>
                            <a:schemeClr val="tx1"/>
                          </a:solidFill>
                          <a:effectLst/>
                          <a:latin typeface="Microsoft Sans Serif" pitchFamily="34" charset="0"/>
                          <a:ea typeface="华文新魏" pitchFamily="2" charset="-122"/>
                        </a:rPr>
                        <a:t>5678</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0"/>
                        </a:spcAft>
                        <a:buClr>
                          <a:schemeClr val="hlink"/>
                        </a:buClr>
                        <a:buSzPct val="75000"/>
                        <a:buFont typeface="Wingdings" pitchFamily="2" charset="2"/>
                        <a:buNone/>
                        <a:tabLst/>
                      </a:pPr>
                      <a:r>
                        <a:rPr kumimoji="0" lang="en-US" altLang="zh-CN" sz="1800" b="0" i="0" u="none" strike="noStrike" cap="none" normalizeH="0" baseline="0" smtClean="0">
                          <a:ln>
                            <a:noFill/>
                          </a:ln>
                          <a:solidFill>
                            <a:schemeClr val="tx1"/>
                          </a:solidFill>
                          <a:effectLst/>
                          <a:latin typeface="Microsoft Sans Serif" pitchFamily="34" charset="0"/>
                          <a:ea typeface="华文新魏" pitchFamily="2" charset="-122"/>
                        </a:rPr>
                        <a:t>b@foo</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5" name="Rectangle 49"/>
          <p:cNvSpPr>
            <a:spLocks noChangeArrowheads="1"/>
          </p:cNvSpPr>
          <p:nvPr/>
        </p:nvSpPr>
        <p:spPr bwMode="auto">
          <a:xfrm>
            <a:off x="2733626" y="2791297"/>
            <a:ext cx="2665413" cy="1439863"/>
          </a:xfrm>
          <a:prstGeom prst="rect">
            <a:avLst/>
          </a:prstGeom>
          <a:noFill/>
          <a:ln w="25400">
            <a:solidFill>
              <a:srgbClr val="B9E2E5"/>
            </a:solidFill>
            <a:miter lim="800000"/>
            <a:headEnd/>
            <a:tailEnd/>
          </a:ln>
        </p:spPr>
        <p:txBody>
          <a:bodyPr wrap="none" lIns="90000" tIns="46800" rIns="90000" bIns="46800" anchor="ctr"/>
          <a:lstStyle/>
          <a:p>
            <a:pPr latinLnBrk="1">
              <a:spcBef>
                <a:spcPct val="50000"/>
              </a:spcBef>
            </a:pPr>
            <a:r>
              <a:rPr lang="en-US" altLang="zh-CN" sz="1800">
                <a:latin typeface="华文新魏" pitchFamily="2" charset="-122"/>
                <a:ea typeface="华文新魏" pitchFamily="2" charset="-122"/>
              </a:rPr>
              <a:t>Select   </a:t>
            </a:r>
            <a:r>
              <a:rPr lang="zh-CN" altLang="en-US" sz="1800">
                <a:latin typeface="华文新魏" pitchFamily="2" charset="-122"/>
                <a:ea typeface="华文新魏" pitchFamily="2" charset="-122"/>
              </a:rPr>
              <a:t>姓名</a:t>
            </a:r>
            <a:r>
              <a:rPr lang="en-US" altLang="zh-CN" sz="1800">
                <a:latin typeface="华文新魏" pitchFamily="2" charset="-122"/>
                <a:ea typeface="华文新魏" pitchFamily="2" charset="-122"/>
              </a:rPr>
              <a:t>, </a:t>
            </a:r>
            <a:r>
              <a:rPr lang="zh-CN" altLang="en-US" sz="1800">
                <a:latin typeface="华文新魏" pitchFamily="2" charset="-122"/>
                <a:ea typeface="华文新魏" pitchFamily="2" charset="-122"/>
              </a:rPr>
              <a:t>电邮</a:t>
            </a:r>
          </a:p>
          <a:p>
            <a:pPr latinLnBrk="1">
              <a:spcBef>
                <a:spcPct val="50000"/>
              </a:spcBef>
            </a:pPr>
            <a:r>
              <a:rPr lang="en-US" altLang="zh-CN" sz="1800">
                <a:latin typeface="华文新魏" pitchFamily="2" charset="-122"/>
                <a:ea typeface="华文新魏" pitchFamily="2" charset="-122"/>
              </a:rPr>
              <a:t>From    </a:t>
            </a:r>
            <a:r>
              <a:rPr lang="zh-CN" altLang="en-US" sz="1800">
                <a:latin typeface="华文新魏" pitchFamily="2" charset="-122"/>
                <a:ea typeface="华文新魏" pitchFamily="2" charset="-122"/>
              </a:rPr>
              <a:t>通讯录</a:t>
            </a:r>
          </a:p>
          <a:p>
            <a:pPr latinLnBrk="1">
              <a:spcBef>
                <a:spcPct val="50000"/>
              </a:spcBef>
            </a:pPr>
            <a:r>
              <a:rPr lang="en-US" altLang="zh-CN" sz="1800">
                <a:latin typeface="华文新魏" pitchFamily="2" charset="-122"/>
                <a:ea typeface="华文新魏" pitchFamily="2" charset="-122"/>
              </a:rPr>
              <a:t>Where  </a:t>
            </a:r>
            <a:r>
              <a:rPr lang="zh-CN" altLang="en-US" sz="1800">
                <a:latin typeface="华文新魏" pitchFamily="2" charset="-122"/>
                <a:ea typeface="华文新魏" pitchFamily="2" charset="-122"/>
              </a:rPr>
              <a:t>年龄 </a:t>
            </a:r>
            <a:r>
              <a:rPr lang="en-US" altLang="zh-CN" sz="1800">
                <a:latin typeface="华文新魏" pitchFamily="2" charset="-122"/>
                <a:ea typeface="华文新魏" pitchFamily="2" charset="-122"/>
              </a:rPr>
              <a:t>&gt; 25</a:t>
            </a:r>
          </a:p>
          <a:p>
            <a:pPr latinLnBrk="1">
              <a:spcBef>
                <a:spcPct val="50000"/>
              </a:spcBef>
            </a:pPr>
            <a:r>
              <a:rPr lang="en-US" altLang="zh-CN" sz="1800">
                <a:latin typeface="华文新魏" pitchFamily="2" charset="-122"/>
                <a:ea typeface="华文新魏" pitchFamily="2" charset="-122"/>
              </a:rPr>
              <a:t> and     </a:t>
            </a:r>
            <a:r>
              <a:rPr lang="zh-CN" altLang="en-US" sz="1800">
                <a:latin typeface="华文新魏" pitchFamily="2" charset="-122"/>
                <a:ea typeface="华文新魏" pitchFamily="2" charset="-122"/>
              </a:rPr>
              <a:t>性别＝</a:t>
            </a:r>
            <a:r>
              <a:rPr lang="zh-CN" altLang="en-US" sz="1800">
                <a:ea typeface="华文新魏" pitchFamily="2" charset="-122"/>
              </a:rPr>
              <a:t>’</a:t>
            </a:r>
            <a:r>
              <a:rPr lang="zh-CN" altLang="en-US" sz="1800">
                <a:latin typeface="华文新魏" pitchFamily="2" charset="-122"/>
                <a:ea typeface="华文新魏" pitchFamily="2" charset="-122"/>
              </a:rPr>
              <a:t>男</a:t>
            </a:r>
            <a:r>
              <a:rPr lang="zh-CN" altLang="en-US" sz="1800">
                <a:ea typeface="华文新魏" pitchFamily="2" charset="-122"/>
              </a:rPr>
              <a:t>’</a:t>
            </a:r>
            <a:r>
              <a:rPr lang="zh-CN" altLang="en-US" sz="1800">
                <a:latin typeface="华文新魏" pitchFamily="2" charset="-122"/>
                <a:ea typeface="华文新魏" pitchFamily="2" charset="-122"/>
              </a:rPr>
              <a:t> </a:t>
            </a:r>
          </a:p>
        </p:txBody>
      </p:sp>
      <p:sp>
        <p:nvSpPr>
          <p:cNvPr id="26" name="WordArt 52"/>
          <p:cNvSpPr>
            <a:spLocks noChangeArrowheads="1" noChangeShapeType="1" noTextEdit="1"/>
          </p:cNvSpPr>
          <p:nvPr/>
        </p:nvSpPr>
        <p:spPr bwMode="auto">
          <a:xfrm>
            <a:off x="6838900" y="1710928"/>
            <a:ext cx="2857500" cy="457200"/>
          </a:xfrm>
          <a:prstGeom prst="rect">
            <a:avLst/>
          </a:prstGeom>
        </p:spPr>
        <p:txBody>
          <a:bodyPr wrap="none" fromWordArt="1">
            <a:prstTxWarp prst="textPlain">
              <a:avLst>
                <a:gd name="adj" fmla="val 50000"/>
              </a:avLst>
            </a:prstTxWarp>
          </a:bodyPr>
          <a:lstStyle/>
          <a:p>
            <a:pPr algn="ctr"/>
            <a:r>
              <a:rPr lang="zh-CN" altLang="en-US" sz="3600" kern="10" dirty="0">
                <a:ln w="9525">
                  <a:noFill/>
                  <a:round/>
                  <a:headEnd/>
                  <a:tailEnd/>
                </a:ln>
                <a:solidFill>
                  <a:srgbClr val="336699"/>
                </a:solidFill>
                <a:effectLst>
                  <a:outerShdw dist="45791" dir="2021404" algn="ctr" rotWithShape="0">
                    <a:srgbClr val="B2B2B2">
                      <a:alpha val="79999"/>
                    </a:srgbClr>
                  </a:outerShdw>
                </a:effectLst>
                <a:latin typeface="华文新魏"/>
                <a:ea typeface="华文新魏"/>
              </a:rPr>
              <a:t>先存储 后查询</a:t>
            </a:r>
          </a:p>
        </p:txBody>
      </p:sp>
    </p:spTree>
    <p:extLst>
      <p:ext uri="{BB962C8B-B14F-4D97-AF65-F5344CB8AC3E}">
        <p14:creationId xmlns:p14="http://schemas.microsoft.com/office/powerpoint/2010/main" val="273350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750"/>
                                        <p:tgtEl>
                                          <p:spTgt spid="5"/>
                                        </p:tgtEl>
                                      </p:cBhvr>
                                    </p:animEffect>
                                  </p:childTnLst>
                                </p:cTn>
                              </p:par>
                            </p:childTnLst>
                          </p:cTn>
                        </p:par>
                        <p:par>
                          <p:cTn id="8" fill="hold">
                            <p:stCondLst>
                              <p:cond delay="1750"/>
                            </p:stCondLst>
                            <p:childTnLst>
                              <p:par>
                                <p:cTn id="9" presetID="8" presetClass="entr" presetSubtype="16" fill="hold" grpId="0" nodeType="afterEffect">
                                  <p:stCondLst>
                                    <p:cond delay="1000"/>
                                  </p:stCondLst>
                                  <p:childTnLst>
                                    <p:set>
                                      <p:cBhvr>
                                        <p:cTn id="10" dur="1" fill="hold">
                                          <p:stCondLst>
                                            <p:cond delay="0"/>
                                          </p:stCondLst>
                                        </p:cTn>
                                        <p:tgtEl>
                                          <p:spTgt spid="21"/>
                                        </p:tgtEl>
                                        <p:attrNameLst>
                                          <p:attrName>style.visibility</p:attrName>
                                        </p:attrNameLst>
                                      </p:cBhvr>
                                      <p:to>
                                        <p:strVal val="visible"/>
                                      </p:to>
                                    </p:set>
                                    <p:animEffect transition="in" filter="diamond(in)">
                                      <p:cBhvr>
                                        <p:cTn id="11" dur="1000"/>
                                        <p:tgtEl>
                                          <p:spTgt spid="21"/>
                                        </p:tgtEl>
                                      </p:cBhvr>
                                    </p:animEffect>
                                  </p:childTnLst>
                                </p:cTn>
                              </p:par>
                            </p:childTnLst>
                          </p:cTn>
                        </p:par>
                        <p:par>
                          <p:cTn id="12" fill="hold">
                            <p:stCondLst>
                              <p:cond delay="3750"/>
                            </p:stCondLst>
                            <p:childTnLst>
                              <p:par>
                                <p:cTn id="13" presetID="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4750"/>
                            </p:stCondLst>
                            <p:childTnLst>
                              <p:par>
                                <p:cTn id="18" presetID="63" presetClass="path" presetSubtype="0" accel="50000" decel="50000" fill="hold" nodeType="afterEffect">
                                  <p:stCondLst>
                                    <p:cond delay="0"/>
                                  </p:stCondLst>
                                  <p:childTnLst>
                                    <p:animMotion origin="layout" path="M 0.06268 0.00625 L 0.47223 0.00625 " pathEditMode="relative" rAng="0" ptsTypes="AA">
                                      <p:cBhvr>
                                        <p:cTn id="19" dur="1000" fill="hold"/>
                                        <p:tgtEl>
                                          <p:spTgt spid="6"/>
                                        </p:tgtEl>
                                        <p:attrNameLst>
                                          <p:attrName>ppt_x</p:attrName>
                                          <p:attrName>ppt_y</p:attrName>
                                        </p:attrNameLst>
                                      </p:cBhvr>
                                      <p:rCtr x="20469" y="0"/>
                                    </p:animMotion>
                                  </p:childTnLst>
                                </p:cTn>
                              </p:par>
                            </p:childTnLst>
                          </p:cTn>
                        </p:par>
                        <p:par>
                          <p:cTn id="20" fill="hold">
                            <p:stCondLst>
                              <p:cond delay="5750"/>
                            </p:stCondLst>
                            <p:childTnLst>
                              <p:par>
                                <p:cTn id="21" presetID="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6750"/>
                            </p:stCondLst>
                            <p:childTnLst>
                              <p:par>
                                <p:cTn id="26" presetID="63" presetClass="path" presetSubtype="0" accel="50000" decel="50000" fill="hold" nodeType="afterEffect">
                                  <p:stCondLst>
                                    <p:cond delay="0"/>
                                  </p:stCondLst>
                                  <p:childTnLst>
                                    <p:animMotion origin="layout" path="M 0.06267 0.00625 L 0.47222 0.00625 " pathEditMode="relative" rAng="0" ptsTypes="AA">
                                      <p:cBhvr>
                                        <p:cTn id="27" dur="1000" fill="hold"/>
                                        <p:tgtEl>
                                          <p:spTgt spid="11"/>
                                        </p:tgtEl>
                                        <p:attrNameLst>
                                          <p:attrName>ppt_x</p:attrName>
                                          <p:attrName>ppt_y</p:attrName>
                                        </p:attrNameLst>
                                      </p:cBhvr>
                                      <p:rCtr x="20469" y="0"/>
                                    </p:animMotion>
                                  </p:childTnLst>
                                </p:cTn>
                              </p:par>
                            </p:childTnLst>
                          </p:cTn>
                        </p:par>
                        <p:par>
                          <p:cTn id="28" fill="hold">
                            <p:stCondLst>
                              <p:cond delay="7750"/>
                            </p:stCondLst>
                            <p:childTnLst>
                              <p:par>
                                <p:cTn id="29" presetID="2" presetClass="entr" presetSubtype="4"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ppt_x"/>
                                          </p:val>
                                        </p:tav>
                                        <p:tav tm="100000">
                                          <p:val>
                                            <p:strVal val="#ppt_x"/>
                                          </p:val>
                                        </p:tav>
                                      </p:tavLst>
                                    </p:anim>
                                    <p:anim calcmode="lin" valueType="num">
                                      <p:cBhvr additive="base">
                                        <p:cTn id="32" dur="1000" fill="hold"/>
                                        <p:tgtEl>
                                          <p:spTgt spid="16"/>
                                        </p:tgtEl>
                                        <p:attrNameLst>
                                          <p:attrName>ppt_y</p:attrName>
                                        </p:attrNameLst>
                                      </p:cBhvr>
                                      <p:tavLst>
                                        <p:tav tm="0">
                                          <p:val>
                                            <p:strVal val="1+#ppt_h/2"/>
                                          </p:val>
                                        </p:tav>
                                        <p:tav tm="100000">
                                          <p:val>
                                            <p:strVal val="#ppt_y"/>
                                          </p:val>
                                        </p:tav>
                                      </p:tavLst>
                                    </p:anim>
                                  </p:childTnLst>
                                </p:cTn>
                              </p:par>
                            </p:childTnLst>
                          </p:cTn>
                        </p:par>
                        <p:par>
                          <p:cTn id="33" fill="hold">
                            <p:stCondLst>
                              <p:cond delay="8750"/>
                            </p:stCondLst>
                            <p:childTnLst>
                              <p:par>
                                <p:cTn id="34" presetID="63" presetClass="path" presetSubtype="0" accel="50000" decel="50000" fill="hold" nodeType="afterEffect">
                                  <p:stCondLst>
                                    <p:cond delay="0"/>
                                  </p:stCondLst>
                                  <p:childTnLst>
                                    <p:animMotion origin="layout" path="M 0.06267 0.00625 L 0.47222 0.00625 " pathEditMode="relative" rAng="0" ptsTypes="AA">
                                      <p:cBhvr>
                                        <p:cTn id="35" dur="1000" fill="hold"/>
                                        <p:tgtEl>
                                          <p:spTgt spid="16"/>
                                        </p:tgtEl>
                                        <p:attrNameLst>
                                          <p:attrName>ppt_x</p:attrName>
                                          <p:attrName>ppt_y</p:attrName>
                                        </p:attrNameLst>
                                      </p:cBhvr>
                                      <p:rCtr x="20469" y="0"/>
                                    </p:animMotion>
                                  </p:childTnLst>
                                </p:cTn>
                              </p:par>
                            </p:childTnLst>
                          </p:cTn>
                        </p:par>
                        <p:par>
                          <p:cTn id="36" fill="hold">
                            <p:stCondLst>
                              <p:cond delay="9750"/>
                            </p:stCondLst>
                            <p:childTnLst>
                              <p:par>
                                <p:cTn id="37" presetID="1" presetClass="exit" presetSubtype="0" fill="hold" grpId="1" nodeType="after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par>
                          <p:cTn id="39" fill="hold">
                            <p:stCondLst>
                              <p:cond delay="9750"/>
                            </p:stCondLst>
                            <p:childTnLst>
                              <p:par>
                                <p:cTn id="40" presetID="1" presetClass="entr" presetSubtype="0" fill="hold" nodeType="afterEffect">
                                  <p:stCondLst>
                                    <p:cond delay="2000"/>
                                  </p:stCondLst>
                                  <p:childTnLst>
                                    <p:set>
                                      <p:cBhvr>
                                        <p:cTn id="41" dur="1" fill="hold">
                                          <p:stCondLst>
                                            <p:cond delay="0"/>
                                          </p:stCondLst>
                                        </p:cTn>
                                        <p:tgtEl>
                                          <p:spTgt spid="4"/>
                                        </p:tgtEl>
                                        <p:attrNameLst>
                                          <p:attrName>style.visibility</p:attrName>
                                        </p:attrNameLst>
                                      </p:cBhvr>
                                      <p:to>
                                        <p:strVal val="visible"/>
                                      </p:to>
                                    </p:set>
                                  </p:childTnLst>
                                </p:cTn>
                              </p:par>
                            </p:childTnLst>
                          </p:cTn>
                        </p:par>
                        <p:par>
                          <p:cTn id="42" fill="hold">
                            <p:stCondLst>
                              <p:cond delay="11750"/>
                            </p:stCondLst>
                            <p:childTnLst>
                              <p:par>
                                <p:cTn id="43" presetID="6" presetClass="entr" presetSubtype="16" fill="hold" grpId="0" nodeType="afterEffect">
                                  <p:stCondLst>
                                    <p:cond delay="1000"/>
                                  </p:stCondLst>
                                  <p:childTnLst>
                                    <p:set>
                                      <p:cBhvr>
                                        <p:cTn id="44" dur="1" fill="hold">
                                          <p:stCondLst>
                                            <p:cond delay="0"/>
                                          </p:stCondLst>
                                        </p:cTn>
                                        <p:tgtEl>
                                          <p:spTgt spid="22"/>
                                        </p:tgtEl>
                                        <p:attrNameLst>
                                          <p:attrName>style.visibility</p:attrName>
                                        </p:attrNameLst>
                                      </p:cBhvr>
                                      <p:to>
                                        <p:strVal val="visible"/>
                                      </p:to>
                                    </p:set>
                                    <p:animEffect transition="in" filter="circle(in)">
                                      <p:cBhvr>
                                        <p:cTn id="45" dur="1500"/>
                                        <p:tgtEl>
                                          <p:spTgt spid="22"/>
                                        </p:tgtEl>
                                      </p:cBhvr>
                                    </p:animEffect>
                                  </p:childTnLst>
                                </p:cTn>
                              </p:par>
                            </p:childTnLst>
                          </p:cTn>
                        </p:par>
                        <p:par>
                          <p:cTn id="46" fill="hold">
                            <p:stCondLst>
                              <p:cond delay="14250"/>
                            </p:stCondLst>
                            <p:childTnLst>
                              <p:par>
                                <p:cTn id="47" presetID="1" presetClass="exit" presetSubtype="0" fill="hold" grpId="1" nodeType="afterEffect">
                                  <p:stCondLst>
                                    <p:cond delay="1500"/>
                                  </p:stCondLst>
                                  <p:childTnLst>
                                    <p:set>
                                      <p:cBhvr>
                                        <p:cTn id="48" dur="1" fill="hold">
                                          <p:stCondLst>
                                            <p:cond delay="0"/>
                                          </p:stCondLst>
                                        </p:cTn>
                                        <p:tgtEl>
                                          <p:spTgt spid="22"/>
                                        </p:tgtEl>
                                        <p:attrNameLst>
                                          <p:attrName>style.visibility</p:attrName>
                                        </p:attrNameLst>
                                      </p:cBhvr>
                                      <p:to>
                                        <p:strVal val="hidden"/>
                                      </p:to>
                                    </p:set>
                                  </p:childTnLst>
                                </p:cTn>
                              </p:par>
                            </p:childTnLst>
                          </p:cTn>
                        </p:par>
                        <p:par>
                          <p:cTn id="49" fill="hold">
                            <p:stCondLst>
                              <p:cond delay="15750"/>
                            </p:stCondLst>
                            <p:childTnLst>
                              <p:par>
                                <p:cTn id="50" presetID="5" presetClass="entr" presetSubtype="10" fill="hold" grpId="0" nodeType="afterEffect">
                                  <p:stCondLst>
                                    <p:cond delay="1000"/>
                                  </p:stCondLst>
                                  <p:childTnLst>
                                    <p:set>
                                      <p:cBhvr>
                                        <p:cTn id="51" dur="1" fill="hold">
                                          <p:stCondLst>
                                            <p:cond delay="0"/>
                                          </p:stCondLst>
                                        </p:cTn>
                                        <p:tgtEl>
                                          <p:spTgt spid="23"/>
                                        </p:tgtEl>
                                        <p:attrNameLst>
                                          <p:attrName>style.visibility</p:attrName>
                                        </p:attrNameLst>
                                      </p:cBhvr>
                                      <p:to>
                                        <p:strVal val="visible"/>
                                      </p:to>
                                    </p:set>
                                    <p:animEffect transition="in" filter="checkerboard(across)">
                                      <p:cBhvr>
                                        <p:cTn id="5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21" grpId="1"/>
      <p:bldP spid="22" grpId="0" animBg="1"/>
      <p:bldP spid="22" grpId="1" animBg="1"/>
      <p:bldP spid="2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数据流执行方式：连续查询</a:t>
            </a:r>
            <a:endParaRPr lang="zh-CN" altLang="en-US" dirty="0"/>
          </a:p>
        </p:txBody>
      </p:sp>
      <p:pic>
        <p:nvPicPr>
          <p:cNvPr id="4" name="Picture 4" descr="j0236210"/>
          <p:cNvPicPr>
            <a:picLocks noChangeAspect="1" noChangeArrowheads="1" noCrop="1"/>
          </p:cNvPicPr>
          <p:nvPr/>
        </p:nvPicPr>
        <p:blipFill>
          <a:blip r:embed="rId2" cstate="print"/>
          <a:srcRect/>
          <a:stretch>
            <a:fillRect/>
          </a:stretch>
        </p:blipFill>
        <p:spPr bwMode="auto">
          <a:xfrm>
            <a:off x="7123708" y="1628801"/>
            <a:ext cx="1852612" cy="644525"/>
          </a:xfrm>
          <a:prstGeom prst="rect">
            <a:avLst/>
          </a:prstGeom>
          <a:noFill/>
          <a:ln w="9525">
            <a:noFill/>
            <a:miter lim="800000"/>
            <a:headEnd/>
            <a:tailEnd/>
          </a:ln>
        </p:spPr>
      </p:pic>
      <p:pic>
        <p:nvPicPr>
          <p:cNvPr id="5" name="Picture 5" descr="j0205361"/>
          <p:cNvPicPr>
            <a:picLocks noChangeAspect="1" noChangeArrowheads="1" noCrop="1"/>
          </p:cNvPicPr>
          <p:nvPr/>
        </p:nvPicPr>
        <p:blipFill>
          <a:blip r:embed="rId3" cstate="print"/>
          <a:srcRect/>
          <a:stretch>
            <a:fillRect/>
          </a:stretch>
        </p:blipFill>
        <p:spPr bwMode="auto">
          <a:xfrm>
            <a:off x="7339609" y="4637114"/>
            <a:ext cx="1368425" cy="1239837"/>
          </a:xfrm>
          <a:prstGeom prst="rect">
            <a:avLst/>
          </a:prstGeom>
          <a:noFill/>
          <a:ln w="9525">
            <a:noFill/>
            <a:miter lim="800000"/>
            <a:headEnd/>
            <a:tailEnd/>
          </a:ln>
        </p:spPr>
      </p:pic>
      <p:grpSp>
        <p:nvGrpSpPr>
          <p:cNvPr id="6" name="Group 6"/>
          <p:cNvGrpSpPr>
            <a:grpSpLocks/>
          </p:cNvGrpSpPr>
          <p:nvPr/>
        </p:nvGrpSpPr>
        <p:grpSpPr bwMode="auto">
          <a:xfrm>
            <a:off x="2731096" y="5440388"/>
            <a:ext cx="1609725" cy="76200"/>
            <a:chOff x="612" y="3382"/>
            <a:chExt cx="1014" cy="48"/>
          </a:xfrm>
        </p:grpSpPr>
        <p:sp>
          <p:nvSpPr>
            <p:cNvPr id="7" name="Rectangle 7"/>
            <p:cNvSpPr>
              <a:spLocks noChangeArrowheads="1"/>
            </p:cNvSpPr>
            <p:nvPr/>
          </p:nvSpPr>
          <p:spPr bwMode="auto">
            <a:xfrm>
              <a:off x="612" y="3382"/>
              <a:ext cx="192" cy="48"/>
            </a:xfrm>
            <a:prstGeom prst="rect">
              <a:avLst/>
            </a:prstGeom>
            <a:solidFill>
              <a:schemeClr val="hlink"/>
            </a:solidFill>
            <a:ln w="9525">
              <a:solidFill>
                <a:schemeClr val="bg2"/>
              </a:solidFill>
              <a:miter lim="800000"/>
              <a:headEnd/>
              <a:tailEnd/>
            </a:ln>
          </p:spPr>
          <p:txBody>
            <a:bodyPr wrap="none" anchor="ctr"/>
            <a:lstStyle/>
            <a:p>
              <a:endParaRPr lang="zh-CN" altLang="en-US"/>
            </a:p>
          </p:txBody>
        </p:sp>
        <p:sp>
          <p:nvSpPr>
            <p:cNvPr id="8" name="Rectangle 8"/>
            <p:cNvSpPr>
              <a:spLocks noChangeArrowheads="1"/>
            </p:cNvSpPr>
            <p:nvPr/>
          </p:nvSpPr>
          <p:spPr bwMode="auto">
            <a:xfrm>
              <a:off x="889" y="3382"/>
              <a:ext cx="192" cy="48"/>
            </a:xfrm>
            <a:prstGeom prst="rect">
              <a:avLst/>
            </a:prstGeom>
            <a:solidFill>
              <a:schemeClr val="hlink"/>
            </a:solidFill>
            <a:ln w="9525">
              <a:solidFill>
                <a:schemeClr val="bg2"/>
              </a:solidFill>
              <a:miter lim="800000"/>
              <a:headEnd/>
              <a:tailEnd/>
            </a:ln>
          </p:spPr>
          <p:txBody>
            <a:bodyPr wrap="none" anchor="ctr"/>
            <a:lstStyle/>
            <a:p>
              <a:endParaRPr lang="zh-CN" altLang="en-US"/>
            </a:p>
          </p:txBody>
        </p:sp>
        <p:sp>
          <p:nvSpPr>
            <p:cNvPr id="9" name="Rectangle 9"/>
            <p:cNvSpPr>
              <a:spLocks noChangeArrowheads="1"/>
            </p:cNvSpPr>
            <p:nvPr/>
          </p:nvSpPr>
          <p:spPr bwMode="auto">
            <a:xfrm>
              <a:off x="1162" y="3382"/>
              <a:ext cx="192" cy="48"/>
            </a:xfrm>
            <a:prstGeom prst="rect">
              <a:avLst/>
            </a:prstGeom>
            <a:solidFill>
              <a:schemeClr val="hlink"/>
            </a:solidFill>
            <a:ln w="9525">
              <a:solidFill>
                <a:schemeClr val="bg2"/>
              </a:solidFill>
              <a:miter lim="800000"/>
              <a:headEnd/>
              <a:tailEnd/>
            </a:ln>
          </p:spPr>
          <p:txBody>
            <a:bodyPr wrap="none" anchor="ctr"/>
            <a:lstStyle/>
            <a:p>
              <a:endParaRPr lang="zh-CN" altLang="en-US"/>
            </a:p>
          </p:txBody>
        </p:sp>
        <p:sp>
          <p:nvSpPr>
            <p:cNvPr id="10" name="Rectangle 10"/>
            <p:cNvSpPr>
              <a:spLocks noChangeArrowheads="1"/>
            </p:cNvSpPr>
            <p:nvPr/>
          </p:nvSpPr>
          <p:spPr bwMode="auto">
            <a:xfrm>
              <a:off x="1434" y="3382"/>
              <a:ext cx="192" cy="48"/>
            </a:xfrm>
            <a:prstGeom prst="rect">
              <a:avLst/>
            </a:prstGeom>
            <a:solidFill>
              <a:schemeClr val="hlink"/>
            </a:solidFill>
            <a:ln w="9525">
              <a:solidFill>
                <a:schemeClr val="bg2"/>
              </a:solidFill>
              <a:miter lim="800000"/>
              <a:headEnd/>
              <a:tailEnd/>
            </a:ln>
          </p:spPr>
          <p:txBody>
            <a:bodyPr wrap="none" anchor="ctr"/>
            <a:lstStyle/>
            <a:p>
              <a:endParaRPr lang="zh-CN" altLang="en-US"/>
            </a:p>
          </p:txBody>
        </p:sp>
      </p:grpSp>
      <p:sp>
        <p:nvSpPr>
          <p:cNvPr id="11" name="AutoShape 11"/>
          <p:cNvSpPr>
            <a:spLocks noChangeArrowheads="1"/>
          </p:cNvSpPr>
          <p:nvPr/>
        </p:nvSpPr>
        <p:spPr bwMode="auto">
          <a:xfrm>
            <a:off x="7268170" y="2717826"/>
            <a:ext cx="647700" cy="1503363"/>
          </a:xfrm>
          <a:prstGeom prst="downArrow">
            <a:avLst>
              <a:gd name="adj1" fmla="val 50000"/>
              <a:gd name="adj2" fmla="val 58027"/>
            </a:avLst>
          </a:prstGeom>
          <a:noFill/>
          <a:ln w="25400">
            <a:solidFill>
              <a:schemeClr val="folHlink"/>
            </a:solidFill>
            <a:miter lim="800000"/>
            <a:headEnd/>
            <a:tailEnd/>
          </a:ln>
        </p:spPr>
        <p:txBody>
          <a:bodyPr vert="eaVert" wrap="none" lIns="90000" tIns="46800" rIns="90000" bIns="46800" anchor="ctr"/>
          <a:lstStyle/>
          <a:p>
            <a:pPr algn="ctr" latinLnBrk="1">
              <a:spcBef>
                <a:spcPct val="50000"/>
              </a:spcBef>
            </a:pPr>
            <a:r>
              <a:rPr lang="zh-CN" altLang="en-US">
                <a:solidFill>
                  <a:srgbClr val="FF0000"/>
                </a:solidFill>
                <a:ea typeface="华文新魏" pitchFamily="2" charset="-122"/>
              </a:rPr>
              <a:t>注册查询</a:t>
            </a:r>
          </a:p>
        </p:txBody>
      </p:sp>
      <p:sp>
        <p:nvSpPr>
          <p:cNvPr id="12" name="AutoShape 12"/>
          <p:cNvSpPr>
            <a:spLocks noChangeArrowheads="1"/>
          </p:cNvSpPr>
          <p:nvPr/>
        </p:nvSpPr>
        <p:spPr bwMode="auto">
          <a:xfrm>
            <a:off x="8060333" y="2717825"/>
            <a:ext cx="647700" cy="1500188"/>
          </a:xfrm>
          <a:prstGeom prst="upArrow">
            <a:avLst>
              <a:gd name="adj1" fmla="val 50000"/>
              <a:gd name="adj2" fmla="val 57904"/>
            </a:avLst>
          </a:prstGeom>
          <a:noFill/>
          <a:ln w="25400">
            <a:solidFill>
              <a:schemeClr val="folHlink"/>
            </a:solidFill>
            <a:miter lim="800000"/>
            <a:headEnd/>
            <a:tailEnd/>
          </a:ln>
        </p:spPr>
        <p:txBody>
          <a:bodyPr vert="eaVert" wrap="none" lIns="90000" tIns="46800" rIns="90000" bIns="46800" anchor="ctr"/>
          <a:lstStyle/>
          <a:p>
            <a:pPr algn="ctr" latinLnBrk="1">
              <a:spcBef>
                <a:spcPct val="50000"/>
              </a:spcBef>
            </a:pPr>
            <a:r>
              <a:rPr lang="zh-CN" altLang="en-US">
                <a:solidFill>
                  <a:srgbClr val="FF0000"/>
                </a:solidFill>
                <a:ea typeface="华文新魏" pitchFamily="2" charset="-122"/>
              </a:rPr>
              <a:t>结果</a:t>
            </a:r>
          </a:p>
        </p:txBody>
      </p:sp>
      <p:grpSp>
        <p:nvGrpSpPr>
          <p:cNvPr id="13" name="Group 13"/>
          <p:cNvGrpSpPr>
            <a:grpSpLocks/>
          </p:cNvGrpSpPr>
          <p:nvPr/>
        </p:nvGrpSpPr>
        <p:grpSpPr bwMode="auto">
          <a:xfrm>
            <a:off x="7987308" y="4614888"/>
            <a:ext cx="76200" cy="685800"/>
            <a:chOff x="4656" y="2544"/>
            <a:chExt cx="48" cy="432"/>
          </a:xfrm>
        </p:grpSpPr>
        <p:sp>
          <p:nvSpPr>
            <p:cNvPr id="14" name="Rectangle 14"/>
            <p:cNvSpPr>
              <a:spLocks noChangeArrowheads="1"/>
            </p:cNvSpPr>
            <p:nvPr/>
          </p:nvSpPr>
          <p:spPr bwMode="auto">
            <a:xfrm rot="-5400000">
              <a:off x="4584" y="2856"/>
              <a:ext cx="192" cy="48"/>
            </a:xfrm>
            <a:prstGeom prst="rect">
              <a:avLst/>
            </a:prstGeom>
            <a:solidFill>
              <a:srgbClr val="FF00FF"/>
            </a:solidFill>
            <a:ln w="9525">
              <a:solidFill>
                <a:schemeClr val="bg2"/>
              </a:solidFill>
              <a:miter lim="800000"/>
              <a:headEnd/>
              <a:tailEnd/>
            </a:ln>
          </p:spPr>
          <p:txBody>
            <a:bodyPr wrap="none" anchor="ctr"/>
            <a:lstStyle/>
            <a:p>
              <a:endParaRPr lang="zh-CN" altLang="en-US"/>
            </a:p>
          </p:txBody>
        </p:sp>
        <p:sp>
          <p:nvSpPr>
            <p:cNvPr id="15" name="Rectangle 15"/>
            <p:cNvSpPr>
              <a:spLocks noChangeArrowheads="1"/>
            </p:cNvSpPr>
            <p:nvPr/>
          </p:nvSpPr>
          <p:spPr bwMode="auto">
            <a:xfrm rot="-5400000">
              <a:off x="4584" y="2616"/>
              <a:ext cx="192" cy="48"/>
            </a:xfrm>
            <a:prstGeom prst="rect">
              <a:avLst/>
            </a:prstGeom>
            <a:solidFill>
              <a:srgbClr val="FF00FF"/>
            </a:solidFill>
            <a:ln w="9525">
              <a:solidFill>
                <a:schemeClr val="bg2"/>
              </a:solidFill>
              <a:miter lim="800000"/>
              <a:headEnd/>
              <a:tailEnd/>
            </a:ln>
          </p:spPr>
          <p:txBody>
            <a:bodyPr wrap="none" anchor="ctr"/>
            <a:lstStyle/>
            <a:p>
              <a:endParaRPr lang="zh-CN" altLang="en-US"/>
            </a:p>
          </p:txBody>
        </p:sp>
      </p:grpSp>
      <p:pic>
        <p:nvPicPr>
          <p:cNvPr id="16" name="Picture 17" descr="teenage_girl_talking_phone_md_wht"/>
          <p:cNvPicPr>
            <a:picLocks noChangeAspect="1" noChangeArrowheads="1" noCrop="1"/>
          </p:cNvPicPr>
          <p:nvPr/>
        </p:nvPicPr>
        <p:blipFill>
          <a:blip r:embed="rId4" cstate="print"/>
          <a:srcRect/>
          <a:stretch>
            <a:fillRect/>
          </a:stretch>
        </p:blipFill>
        <p:spPr bwMode="auto">
          <a:xfrm>
            <a:off x="2586633" y="3141688"/>
            <a:ext cx="1079500" cy="1079500"/>
          </a:xfrm>
          <a:prstGeom prst="rect">
            <a:avLst/>
          </a:prstGeom>
          <a:noFill/>
          <a:ln w="9525">
            <a:noFill/>
            <a:miter lim="800000"/>
            <a:headEnd/>
            <a:tailEnd/>
          </a:ln>
        </p:spPr>
      </p:pic>
      <p:sp>
        <p:nvSpPr>
          <p:cNvPr id="17" name="AutoShape 18"/>
          <p:cNvSpPr>
            <a:spLocks noChangeArrowheads="1"/>
          </p:cNvSpPr>
          <p:nvPr/>
        </p:nvSpPr>
        <p:spPr bwMode="auto">
          <a:xfrm>
            <a:off x="3666133" y="2355875"/>
            <a:ext cx="3097460" cy="1073150"/>
          </a:xfrm>
          <a:prstGeom prst="cloudCallout">
            <a:avLst>
              <a:gd name="adj1" fmla="val -62292"/>
              <a:gd name="adj2" fmla="val 44644"/>
            </a:avLst>
          </a:prstGeom>
          <a:noFill/>
          <a:ln w="25400">
            <a:solidFill>
              <a:schemeClr val="hlink"/>
            </a:solidFill>
            <a:round/>
            <a:headEnd/>
            <a:tailEnd/>
          </a:ln>
        </p:spPr>
        <p:txBody>
          <a:bodyPr lIns="90000" tIns="46800" rIns="90000" bIns="46800"/>
          <a:lstStyle/>
          <a:p>
            <a:pPr algn="ctr" latinLnBrk="1">
              <a:spcBef>
                <a:spcPct val="50000"/>
              </a:spcBef>
            </a:pPr>
            <a:r>
              <a:rPr lang="zh-CN" altLang="en-US" sz="2000">
                <a:latin typeface="华文新魏" pitchFamily="2" charset="-122"/>
                <a:ea typeface="华文新魏" pitchFamily="2" charset="-122"/>
              </a:rPr>
              <a:t>当股价超过</a:t>
            </a:r>
            <a:r>
              <a:rPr lang="en-US" altLang="zh-CN" sz="2000">
                <a:latin typeface="华文新魏" pitchFamily="2" charset="-122"/>
                <a:ea typeface="华文新魏" pitchFamily="2" charset="-122"/>
              </a:rPr>
              <a:t>13</a:t>
            </a:r>
            <a:r>
              <a:rPr lang="zh-CN" altLang="en-US" sz="2000">
                <a:latin typeface="华文新魏" pitchFamily="2" charset="-122"/>
                <a:ea typeface="华文新魏" pitchFamily="2" charset="-122"/>
              </a:rPr>
              <a:t>￥时就抛掉</a:t>
            </a:r>
          </a:p>
        </p:txBody>
      </p:sp>
    </p:spTree>
    <p:extLst>
      <p:ext uri="{BB962C8B-B14F-4D97-AF65-F5344CB8AC3E}">
        <p14:creationId xmlns:p14="http://schemas.microsoft.com/office/powerpoint/2010/main" val="31088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1250"/>
                                        <p:tgtEl>
                                          <p:spTgt spid="5"/>
                                        </p:tgtEl>
                                      </p:cBhvr>
                                    </p:animEffect>
                                  </p:childTnLst>
                                </p:cTn>
                              </p:par>
                            </p:childTnLst>
                          </p:cTn>
                        </p:par>
                        <p:par>
                          <p:cTn id="12" fill="hold">
                            <p:stCondLst>
                              <p:cond delay="1750"/>
                            </p:stCondLst>
                            <p:childTnLst>
                              <p:par>
                                <p:cTn id="13" presetID="6" presetClass="entr" presetSubtype="16" fill="hold" grpId="0" nodeType="afterEffect">
                                  <p:stCondLst>
                                    <p:cond delay="100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1250"/>
                                        <p:tgtEl>
                                          <p:spTgt spid="11"/>
                                        </p:tgtEl>
                                      </p:cBhvr>
                                    </p:animEffect>
                                  </p:childTnLst>
                                </p:cTn>
                              </p:par>
                            </p:childTnLst>
                          </p:cTn>
                        </p:par>
                        <p:par>
                          <p:cTn id="16" fill="hold">
                            <p:stCondLst>
                              <p:cond delay="4000"/>
                            </p:stCondLst>
                            <p:childTnLst>
                              <p:par>
                                <p:cTn id="17" presetID="2" presetClass="entr" presetSubtype="8" fill="hold" nodeType="afterEffect">
                                  <p:stCondLst>
                                    <p:cond delay="2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0-#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par>
                          <p:cTn id="21" fill="hold">
                            <p:stCondLst>
                              <p:cond delay="7500"/>
                            </p:stCondLst>
                            <p:childTnLst>
                              <p:par>
                                <p:cTn id="22" presetID="63" presetClass="path" presetSubtype="0" accel="50000" decel="50000" fill="hold" nodeType="afterEffect">
                                  <p:stCondLst>
                                    <p:cond delay="0"/>
                                  </p:stCondLst>
                                  <p:childTnLst>
                                    <p:animMotion origin="layout" path="M 4.72222E-6 -2.59259E-6 L 0.39236 -0.00486 " pathEditMode="relative" rAng="0" ptsTypes="AA">
                                      <p:cBhvr>
                                        <p:cTn id="23" dur="1000" fill="hold"/>
                                        <p:tgtEl>
                                          <p:spTgt spid="6"/>
                                        </p:tgtEl>
                                        <p:attrNameLst>
                                          <p:attrName>ppt_x</p:attrName>
                                          <p:attrName>ppt_y</p:attrName>
                                        </p:attrNameLst>
                                      </p:cBhvr>
                                      <p:rCtr x="19618" y="-255"/>
                                    </p:animMotion>
                                  </p:childTnLst>
                                </p:cTn>
                              </p:par>
                            </p:childTnLst>
                          </p:cTn>
                        </p:par>
                        <p:par>
                          <p:cTn id="24" fill="hold">
                            <p:stCondLst>
                              <p:cond delay="8500"/>
                            </p:stCondLst>
                            <p:childTnLst>
                              <p:par>
                                <p:cTn id="25" presetID="1"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8500"/>
                            </p:stCondLst>
                            <p:childTnLst>
                              <p:par>
                                <p:cTn id="28" presetID="1" presetClass="exit" presetSubtype="0" fill="hold" nodeType="afterEffect">
                                  <p:stCondLst>
                                    <p:cond delay="0"/>
                                  </p:stCondLst>
                                  <p:childTnLst>
                                    <p:set>
                                      <p:cBhvr>
                                        <p:cTn id="29" dur="1" fill="hold">
                                          <p:stCondLst>
                                            <p:cond delay="0"/>
                                          </p:stCondLst>
                                        </p:cTn>
                                        <p:tgtEl>
                                          <p:spTgt spid="6"/>
                                        </p:tgtEl>
                                        <p:attrNameLst>
                                          <p:attrName>style.visibility</p:attrName>
                                        </p:attrNameLst>
                                      </p:cBhvr>
                                      <p:to>
                                        <p:strVal val="hidden"/>
                                      </p:to>
                                    </p:set>
                                  </p:childTnLst>
                                </p:cTn>
                              </p:par>
                            </p:childTnLst>
                          </p:cTn>
                        </p:par>
                        <p:par>
                          <p:cTn id="30" fill="hold">
                            <p:stCondLst>
                              <p:cond delay="8500"/>
                            </p:stCondLst>
                            <p:childTnLst>
                              <p:par>
                                <p:cTn id="31" presetID="0" presetClass="path" presetSubtype="0" accel="50000" decel="50000" fill="hold" nodeType="afterEffect">
                                  <p:stCondLst>
                                    <p:cond delay="0"/>
                                  </p:stCondLst>
                                  <p:childTnLst>
                                    <p:animMotion origin="layout" path="M 2.5E-6 3.33333E-6 L -0.00417 -0.39051 " pathEditMode="relative" rAng="0" ptsTypes="AA">
                                      <p:cBhvr>
                                        <p:cTn id="32" dur="1000" fill="hold"/>
                                        <p:tgtEl>
                                          <p:spTgt spid="13"/>
                                        </p:tgtEl>
                                        <p:attrNameLst>
                                          <p:attrName>ppt_x</p:attrName>
                                          <p:attrName>ppt_y</p:attrName>
                                        </p:attrNameLst>
                                      </p:cBhvr>
                                      <p:rCtr x="-208" y="-19537"/>
                                    </p:animMotion>
                                  </p:childTnLst>
                                </p:cTn>
                              </p:par>
                              <p:par>
                                <p:cTn id="33" presetID="1" presetClass="entr" presetSubtype="0" fill="hold" nodeType="withEffect">
                                  <p:stCondLst>
                                    <p:cond delay="1000"/>
                                  </p:stCondLst>
                                  <p:childTnLst>
                                    <p:set>
                                      <p:cBhvr>
                                        <p:cTn id="34" dur="1" fill="hold">
                                          <p:stCondLst>
                                            <p:cond delay="0"/>
                                          </p:stCondLst>
                                        </p:cTn>
                                        <p:tgtEl>
                                          <p:spTgt spid="12"/>
                                        </p:tgtEl>
                                        <p:attrNameLst>
                                          <p:attrName>style.visibility</p:attrName>
                                        </p:attrNameLst>
                                      </p:cBhvr>
                                      <p:to>
                                        <p:strVal val="visible"/>
                                      </p:to>
                                    </p:set>
                                  </p:childTnLst>
                                </p:cTn>
                              </p:par>
                            </p:childTnLst>
                          </p:cTn>
                        </p:par>
                        <p:par>
                          <p:cTn id="35" fill="hold">
                            <p:stCondLst>
                              <p:cond delay="9500"/>
                            </p:stCondLst>
                            <p:childTnLst>
                              <p:par>
                                <p:cTn id="36" presetID="1" presetClass="exit" presetSubtype="0" fill="hold" nodeType="afterEffect">
                                  <p:stCondLst>
                                    <p:cond delay="0"/>
                                  </p:stCondLst>
                                  <p:childTnLst>
                                    <p:set>
                                      <p:cBhvr>
                                        <p:cTn id="37"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a:xfrm>
            <a:off x="1524000" y="16042"/>
            <a:ext cx="9144000" cy="859924"/>
          </a:xfrm>
        </p:spPr>
        <p:txBody>
          <a:bodyPr/>
          <a:lstStyle/>
          <a:p>
            <a:pPr eaLnBrk="1" hangingPunct="1">
              <a:defRPr/>
            </a:pPr>
            <a:r>
              <a:rPr lang="zh-CN" altLang="en-US" dirty="0" smtClean="0"/>
              <a:t>数据库与数据流对比</a:t>
            </a:r>
          </a:p>
        </p:txBody>
      </p:sp>
      <p:graphicFrame>
        <p:nvGraphicFramePr>
          <p:cNvPr id="259087" name="Group 15"/>
          <p:cNvGraphicFramePr>
            <a:graphicFrameLocks noGrp="1"/>
          </p:cNvGraphicFramePr>
          <p:nvPr>
            <p:extLst>
              <p:ext uri="{D42A27DB-BD31-4B8C-83A1-F6EECF244321}">
                <p14:modId xmlns:p14="http://schemas.microsoft.com/office/powerpoint/2010/main" val="266472965"/>
              </p:ext>
            </p:extLst>
          </p:nvPr>
        </p:nvGraphicFramePr>
        <p:xfrm>
          <a:off x="2422526" y="1412777"/>
          <a:ext cx="7489825" cy="4843971"/>
        </p:xfrm>
        <a:graphic>
          <a:graphicData uri="http://schemas.openxmlformats.org/drawingml/2006/table">
            <a:tbl>
              <a:tblPr/>
              <a:tblGrid>
                <a:gridCol w="3746500">
                  <a:extLst>
                    <a:ext uri="{9D8B030D-6E8A-4147-A177-3AD203B41FA5}">
                      <a16:colId xmlns:a16="http://schemas.microsoft.com/office/drawing/2014/main" val="20000"/>
                    </a:ext>
                  </a:extLst>
                </a:gridCol>
                <a:gridCol w="3743325">
                  <a:extLst>
                    <a:ext uri="{9D8B030D-6E8A-4147-A177-3AD203B41FA5}">
                      <a16:colId xmlns:a16="http://schemas.microsoft.com/office/drawing/2014/main" val="20001"/>
                    </a:ext>
                  </a:extLst>
                </a:gridCol>
              </a:tblGrid>
              <a:tr h="693738">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3200" b="1" i="0" u="none" strike="noStrike" cap="none" normalizeH="0" baseline="0" smtClean="0">
                          <a:ln>
                            <a:noFill/>
                          </a:ln>
                          <a:solidFill>
                            <a:schemeClr val="tx1"/>
                          </a:solidFill>
                          <a:effectLst/>
                          <a:latin typeface="Times New Roman" pitchFamily="18" charset="0"/>
                          <a:ea typeface="华文新魏" pitchFamily="2" charset="-122"/>
                          <a:cs typeface="Times New Roman" pitchFamily="18" charset="0"/>
                        </a:rPr>
                        <a:t>数据库</a:t>
                      </a:r>
                      <a:endParaRPr kumimoji="0" lang="zh-CN" altLang="en-US" sz="3200" b="0" i="0" u="none" strike="noStrike" cap="none" normalizeH="0" baseline="0" smtClean="0">
                        <a:ln>
                          <a:noFill/>
                        </a:ln>
                        <a:solidFill>
                          <a:schemeClr val="tx1"/>
                        </a:solidFill>
                        <a:effectLst/>
                        <a:latin typeface="Arial" pitchFamily="34" charset="0"/>
                        <a:ea typeface="华文新魏"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3200" b="1" i="0" u="none" strike="noStrike" cap="none" normalizeH="0" baseline="0" smtClean="0">
                          <a:ln>
                            <a:noFill/>
                          </a:ln>
                          <a:solidFill>
                            <a:schemeClr val="tx1"/>
                          </a:solidFill>
                          <a:effectLst/>
                          <a:latin typeface="Times New Roman" pitchFamily="18" charset="0"/>
                          <a:ea typeface="华文新魏" pitchFamily="2" charset="-122"/>
                          <a:cs typeface="Times New Roman" pitchFamily="18" charset="0"/>
                        </a:rPr>
                        <a:t>数据流</a:t>
                      </a:r>
                      <a:endParaRPr kumimoji="0" lang="zh-CN" altLang="en-US" sz="3200" b="0" i="0" u="none" strike="noStrike" cap="none" normalizeH="0" baseline="0" smtClean="0">
                        <a:ln>
                          <a:noFill/>
                        </a:ln>
                        <a:solidFill>
                          <a:schemeClr val="tx1"/>
                        </a:solidFill>
                        <a:effectLst/>
                        <a:latin typeface="Arial" pitchFamily="34" charset="0"/>
                        <a:ea typeface="华文新魏"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21113">
                <a:tc>
                  <a:txBody>
                    <a:bodyPr/>
                    <a:lstStyle/>
                    <a:p>
                      <a:pPr marL="0" marR="0" lvl="0" indent="0" algn="l" defTabSz="914400" rtl="0" eaLnBrk="1" fontAlgn="base" latinLnBrk="0" hangingPunct="1">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smtClean="0">
                          <a:ln>
                            <a:noFill/>
                          </a:ln>
                          <a:solidFill>
                            <a:schemeClr val="tx1"/>
                          </a:solidFill>
                          <a:effectLst/>
                          <a:latin typeface="Times New Roman" pitchFamily="18" charset="0"/>
                          <a:ea typeface="华文新魏" pitchFamily="2" charset="-122"/>
                          <a:cs typeface="Times New Roman" pitchFamily="18" charset="0"/>
                        </a:rPr>
                        <a:t>持久的关系</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smtClean="0">
                          <a:ln>
                            <a:noFill/>
                          </a:ln>
                          <a:solidFill>
                            <a:schemeClr val="tx1"/>
                          </a:solidFill>
                          <a:effectLst/>
                          <a:latin typeface="Times New Roman" pitchFamily="18" charset="0"/>
                          <a:ea typeface="华文新魏" pitchFamily="2" charset="-122"/>
                          <a:cs typeface="Times New Roman" pitchFamily="18" charset="0"/>
                        </a:rPr>
                        <a:t>即席查询</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smtClean="0">
                          <a:ln>
                            <a:noFill/>
                          </a:ln>
                          <a:solidFill>
                            <a:schemeClr val="tx1"/>
                          </a:solidFill>
                          <a:effectLst/>
                          <a:latin typeface="Times New Roman" pitchFamily="18" charset="0"/>
                          <a:ea typeface="华文新魏" pitchFamily="2" charset="-122"/>
                          <a:cs typeface="Times New Roman" pitchFamily="18" charset="0"/>
                        </a:rPr>
                        <a:t>查询计划是固定的</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smtClean="0">
                          <a:ln>
                            <a:noFill/>
                          </a:ln>
                          <a:solidFill>
                            <a:schemeClr val="tx1"/>
                          </a:solidFill>
                          <a:effectLst/>
                          <a:latin typeface="Times New Roman" pitchFamily="18" charset="0"/>
                          <a:ea typeface="华文新魏" pitchFamily="2" charset="-122"/>
                          <a:cs typeface="Times New Roman" pitchFamily="18" charset="0"/>
                        </a:rPr>
                        <a:t>随机访问数据</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smtClean="0">
                          <a:ln>
                            <a:noFill/>
                          </a:ln>
                          <a:solidFill>
                            <a:schemeClr val="tx1"/>
                          </a:solidFill>
                          <a:effectLst/>
                          <a:latin typeface="Times New Roman" pitchFamily="18" charset="0"/>
                          <a:ea typeface="华文新魏" pitchFamily="2" charset="-122"/>
                          <a:cs typeface="Times New Roman" pitchFamily="18" charset="0"/>
                        </a:rPr>
                        <a:t>多遍扫描数据</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smtClean="0">
                          <a:ln>
                            <a:noFill/>
                          </a:ln>
                          <a:solidFill>
                            <a:schemeClr val="tx1"/>
                          </a:solidFill>
                          <a:effectLst/>
                          <a:latin typeface="Times New Roman" pitchFamily="18" charset="0"/>
                          <a:ea typeface="华文新魏" pitchFamily="2" charset="-122"/>
                          <a:cs typeface="Times New Roman" pitchFamily="18" charset="0"/>
                        </a:rPr>
                        <a:t>没有实时性要求</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smtClean="0">
                          <a:ln>
                            <a:noFill/>
                          </a:ln>
                          <a:solidFill>
                            <a:schemeClr val="tx1"/>
                          </a:solidFill>
                          <a:effectLst/>
                          <a:latin typeface="Times New Roman" pitchFamily="18" charset="0"/>
                          <a:ea typeface="华文新魏" pitchFamily="2" charset="-122"/>
                          <a:cs typeface="Times New Roman" pitchFamily="18" charset="0"/>
                        </a:rPr>
                        <a:t>“拉”数据</a:t>
                      </a:r>
                      <a:endParaRPr kumimoji="0" lang="zh-CN" altLang="en-US" sz="3200" b="0" i="0" u="none" strike="noStrike" cap="none" normalizeH="0" baseline="0" smtClean="0">
                        <a:ln>
                          <a:noFill/>
                        </a:ln>
                        <a:solidFill>
                          <a:schemeClr val="tx1"/>
                        </a:solidFill>
                        <a:effectLst/>
                        <a:latin typeface="Arial" pitchFamily="34" charset="0"/>
                        <a:ea typeface="华文新魏"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dirty="0" smtClean="0">
                          <a:ln>
                            <a:noFill/>
                          </a:ln>
                          <a:solidFill>
                            <a:schemeClr val="tx1"/>
                          </a:solidFill>
                          <a:effectLst/>
                          <a:latin typeface="Times New Roman" pitchFamily="18" charset="0"/>
                          <a:ea typeface="华文新魏" pitchFamily="2" charset="-122"/>
                          <a:cs typeface="Times New Roman" pitchFamily="18" charset="0"/>
                        </a:rPr>
                        <a:t>暂态的流</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dirty="0" smtClean="0">
                          <a:ln>
                            <a:noFill/>
                          </a:ln>
                          <a:solidFill>
                            <a:schemeClr val="tx1"/>
                          </a:solidFill>
                          <a:effectLst/>
                          <a:latin typeface="Times New Roman" pitchFamily="18" charset="0"/>
                          <a:ea typeface="华文新魏" pitchFamily="2" charset="-122"/>
                          <a:cs typeface="Times New Roman" pitchFamily="18" charset="0"/>
                        </a:rPr>
                        <a:t>连续查询</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dirty="0" smtClean="0">
                          <a:ln>
                            <a:noFill/>
                          </a:ln>
                          <a:solidFill>
                            <a:schemeClr val="tx1"/>
                          </a:solidFill>
                          <a:effectLst/>
                          <a:latin typeface="Times New Roman" pitchFamily="18" charset="0"/>
                          <a:ea typeface="华文新魏" pitchFamily="2" charset="-122"/>
                          <a:cs typeface="Times New Roman" pitchFamily="18" charset="0"/>
                        </a:rPr>
                        <a:t>查询计划不断调整</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dirty="0" smtClean="0">
                          <a:ln>
                            <a:noFill/>
                          </a:ln>
                          <a:solidFill>
                            <a:schemeClr val="tx1"/>
                          </a:solidFill>
                          <a:effectLst/>
                          <a:latin typeface="Times New Roman" pitchFamily="18" charset="0"/>
                          <a:ea typeface="华文新魏" pitchFamily="2" charset="-122"/>
                          <a:cs typeface="Times New Roman" pitchFamily="18" charset="0"/>
                        </a:rPr>
                        <a:t>顺序访问数据</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dirty="0" smtClean="0">
                          <a:ln>
                            <a:noFill/>
                          </a:ln>
                          <a:solidFill>
                            <a:schemeClr val="tx1"/>
                          </a:solidFill>
                          <a:effectLst/>
                          <a:latin typeface="Times New Roman" pitchFamily="18" charset="0"/>
                          <a:ea typeface="华文新魏" pitchFamily="2" charset="-122"/>
                          <a:cs typeface="Times New Roman" pitchFamily="18" charset="0"/>
                        </a:rPr>
                        <a:t>一遍扫描数据</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dirty="0" smtClean="0">
                          <a:ln>
                            <a:noFill/>
                          </a:ln>
                          <a:solidFill>
                            <a:schemeClr val="tx1"/>
                          </a:solidFill>
                          <a:effectLst/>
                          <a:latin typeface="Times New Roman" pitchFamily="18" charset="0"/>
                          <a:ea typeface="华文新魏" pitchFamily="2" charset="-122"/>
                          <a:cs typeface="Times New Roman" pitchFamily="18" charset="0"/>
                        </a:rPr>
                        <a:t>有实时性要求</a:t>
                      </a:r>
                    </a:p>
                    <a:p>
                      <a:pPr marL="0" marR="0" lvl="0" indent="0" algn="l" defTabSz="914400" rtl="0" eaLnBrk="0" fontAlgn="base" latinLnBrk="0" hangingPunct="0">
                        <a:lnSpc>
                          <a:spcPct val="120000"/>
                        </a:lnSpc>
                        <a:spcBef>
                          <a:spcPct val="0"/>
                        </a:spcBef>
                        <a:spcAft>
                          <a:spcPct val="0"/>
                        </a:spcAft>
                        <a:buClrTx/>
                        <a:buSzTx/>
                        <a:buFont typeface="Symbol" pitchFamily="18" charset="2"/>
                        <a:buChar char=""/>
                        <a:tabLst>
                          <a:tab pos="228600" algn="l"/>
                        </a:tabLst>
                      </a:pPr>
                      <a:r>
                        <a:rPr kumimoji="0" lang="zh-CN" altLang="en-US" sz="3200" b="0" i="0" u="none" strike="noStrike" cap="none" normalizeH="0" baseline="0" dirty="0" smtClean="0">
                          <a:ln>
                            <a:noFill/>
                          </a:ln>
                          <a:solidFill>
                            <a:schemeClr val="tx1"/>
                          </a:solidFill>
                          <a:effectLst/>
                          <a:latin typeface="Times New Roman" pitchFamily="18" charset="0"/>
                          <a:ea typeface="华文新魏" pitchFamily="2" charset="-122"/>
                          <a:cs typeface="Times New Roman" pitchFamily="18" charset="0"/>
                        </a:rPr>
                        <a:t>“推”数据</a:t>
                      </a:r>
                      <a:endParaRPr kumimoji="0" lang="zh-CN" altLang="en-US" sz="3200" b="0" i="0" u="none" strike="noStrike" cap="none" normalizeH="0" baseline="0" dirty="0" smtClean="0">
                        <a:ln>
                          <a:noFill/>
                        </a:ln>
                        <a:solidFill>
                          <a:schemeClr val="tx1"/>
                        </a:solidFill>
                        <a:effectLst/>
                        <a:latin typeface="Arial" pitchFamily="34" charset="0"/>
                        <a:ea typeface="华文新魏"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47058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从数据流到复杂事件处理</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smtClean="0"/>
              <a:t>数据流处理</a:t>
            </a:r>
            <a:endParaRPr lang="en-US" altLang="zh-CN" dirty="0"/>
          </a:p>
          <a:p>
            <a:pPr lvl="1" eaLnBrk="1" hangingPunct="1">
              <a:defRPr/>
            </a:pPr>
            <a:r>
              <a:rPr lang="zh-CN" altLang="en-US" dirty="0"/>
              <a:t>搜索引擎日志</a:t>
            </a:r>
            <a:r>
              <a:rPr lang="en-US" altLang="zh-CN" dirty="0"/>
              <a:t>: </a:t>
            </a:r>
            <a:r>
              <a:rPr lang="zh-CN" altLang="en-US" dirty="0"/>
              <a:t>最近</a:t>
            </a:r>
            <a:r>
              <a:rPr lang="en-US" altLang="zh-CN" dirty="0"/>
              <a:t>30</a:t>
            </a:r>
            <a:r>
              <a:rPr lang="zh-CN" altLang="en-US" dirty="0"/>
              <a:t>秒内查询次数超过</a:t>
            </a:r>
            <a:r>
              <a:rPr lang="en-US" altLang="zh-CN" dirty="0"/>
              <a:t>20</a:t>
            </a:r>
            <a:r>
              <a:rPr lang="zh-CN" altLang="en-US" dirty="0"/>
              <a:t>次的查询词</a:t>
            </a:r>
            <a:endParaRPr lang="en-US" altLang="zh-CN" dirty="0"/>
          </a:p>
          <a:p>
            <a:pPr lvl="1" eaLnBrk="1" hangingPunct="1">
              <a:defRPr/>
            </a:pPr>
            <a:r>
              <a:rPr lang="zh-CN" altLang="en-US" dirty="0"/>
              <a:t>超市管理</a:t>
            </a:r>
            <a:r>
              <a:rPr lang="en-US" altLang="zh-CN" dirty="0"/>
              <a:t>: </a:t>
            </a:r>
            <a:r>
              <a:rPr lang="zh-CN" altLang="en-US" dirty="0"/>
              <a:t>最近</a:t>
            </a:r>
            <a:r>
              <a:rPr lang="en-US" altLang="zh-CN" dirty="0"/>
              <a:t>10</a:t>
            </a:r>
            <a:r>
              <a:rPr lang="zh-CN" altLang="en-US" dirty="0"/>
              <a:t>分钟每种商品各卖出了多少件</a:t>
            </a:r>
            <a:endParaRPr lang="en-US" altLang="zh-CN" dirty="0"/>
          </a:p>
          <a:p>
            <a:pPr eaLnBrk="1" hangingPunct="1">
              <a:defRPr/>
            </a:pPr>
            <a:r>
              <a:rPr lang="zh-CN" altLang="en-US" dirty="0" smtClean="0"/>
              <a:t>复杂事件处理</a:t>
            </a:r>
            <a:endParaRPr lang="en-US" altLang="zh-CN" dirty="0"/>
          </a:p>
          <a:p>
            <a:pPr lvl="1" eaLnBrk="1" hangingPunct="1">
              <a:defRPr/>
            </a:pPr>
            <a:r>
              <a:rPr lang="zh-CN" altLang="en-US" dirty="0"/>
              <a:t>超市管理</a:t>
            </a:r>
            <a:r>
              <a:rPr lang="en-US" altLang="zh-CN" dirty="0"/>
              <a:t>: </a:t>
            </a:r>
            <a:r>
              <a:rPr lang="zh-CN" altLang="en-US" dirty="0"/>
              <a:t>是不是有人想偷窃商品</a:t>
            </a:r>
            <a:r>
              <a:rPr lang="en-US" altLang="zh-CN" dirty="0"/>
              <a:t>.</a:t>
            </a:r>
          </a:p>
          <a:p>
            <a:pPr lvl="2" eaLnBrk="1" hangingPunct="1">
              <a:defRPr/>
            </a:pPr>
            <a:r>
              <a:rPr lang="zh-CN" altLang="en-US" dirty="0"/>
              <a:t>货架读到 结账处没读到 出口读到</a:t>
            </a:r>
            <a:r>
              <a:rPr lang="en-US" altLang="zh-CN" dirty="0"/>
              <a:t>.</a:t>
            </a:r>
          </a:p>
          <a:p>
            <a:pPr lvl="1" eaLnBrk="1" hangingPunct="1">
              <a:defRPr/>
            </a:pPr>
            <a:r>
              <a:rPr lang="zh-CN" altLang="en-US" dirty="0"/>
              <a:t>供应链管理</a:t>
            </a:r>
            <a:r>
              <a:rPr lang="en-US" altLang="zh-CN" dirty="0"/>
              <a:t>: </a:t>
            </a:r>
            <a:r>
              <a:rPr lang="zh-CN" altLang="en-US" dirty="0"/>
              <a:t>运输途中是不是丢失了物品</a:t>
            </a:r>
            <a:r>
              <a:rPr lang="en-US" altLang="zh-CN" dirty="0"/>
              <a:t>.</a:t>
            </a:r>
          </a:p>
          <a:p>
            <a:pPr lvl="2" eaLnBrk="1" hangingPunct="1">
              <a:defRPr/>
            </a:pPr>
            <a:r>
              <a:rPr lang="zh-CN" altLang="en-US" dirty="0"/>
              <a:t>读到 读到 </a:t>
            </a:r>
            <a:r>
              <a:rPr lang="zh-CN" altLang="en-US" b="1" dirty="0">
                <a:solidFill>
                  <a:srgbClr val="00B050"/>
                </a:solidFill>
              </a:rPr>
              <a:t>读到 </a:t>
            </a:r>
            <a:r>
              <a:rPr lang="zh-CN" altLang="en-US" b="1" dirty="0">
                <a:solidFill>
                  <a:srgbClr val="FF0000"/>
                </a:solidFill>
              </a:rPr>
              <a:t>读不到 </a:t>
            </a:r>
            <a:r>
              <a:rPr lang="zh-CN" altLang="en-US" dirty="0"/>
              <a:t>读不到</a:t>
            </a:r>
            <a:r>
              <a:rPr lang="en-US" altLang="zh-CN" dirty="0"/>
              <a:t>…</a:t>
            </a:r>
          </a:p>
          <a:p>
            <a:endParaRPr lang="zh-CN" altLang="en-US" dirty="0"/>
          </a:p>
        </p:txBody>
      </p:sp>
    </p:spTree>
    <p:extLst>
      <p:ext uri="{BB962C8B-B14F-4D97-AF65-F5344CB8AC3E}">
        <p14:creationId xmlns:p14="http://schemas.microsoft.com/office/powerpoint/2010/main" val="15440945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流计算应用场景</a:t>
            </a:r>
            <a:endParaRPr lang="zh-CN" altLang="en-US" dirty="0"/>
          </a:p>
        </p:txBody>
      </p:sp>
      <p:sp>
        <p:nvSpPr>
          <p:cNvPr id="3" name="内容占位符 2"/>
          <p:cNvSpPr>
            <a:spLocks noGrp="1"/>
          </p:cNvSpPr>
          <p:nvPr>
            <p:ph idx="1"/>
          </p:nvPr>
        </p:nvSpPr>
        <p:spPr/>
        <p:txBody>
          <a:bodyPr/>
          <a:lstStyle/>
          <a:p>
            <a:r>
              <a:rPr lang="zh-CN" altLang="en-US" dirty="0"/>
              <a:t>流</a:t>
            </a:r>
            <a:r>
              <a:rPr lang="zh-CN" altLang="en-US" dirty="0" smtClean="0"/>
              <a:t>计算基本理念：数据</a:t>
            </a:r>
            <a:r>
              <a:rPr lang="zh-CN" altLang="en-US" dirty="0"/>
              <a:t>的价值</a:t>
            </a:r>
            <a:r>
              <a:rPr lang="zh-CN" altLang="en-US" dirty="0" smtClean="0"/>
              <a:t>随时间流逝</a:t>
            </a:r>
            <a:r>
              <a:rPr lang="zh-CN" altLang="en-US" dirty="0"/>
              <a:t>而降低</a:t>
            </a:r>
            <a:r>
              <a:rPr lang="zh-CN" altLang="en-US" dirty="0" smtClean="0"/>
              <a:t>，因此当</a:t>
            </a:r>
            <a:r>
              <a:rPr lang="zh-CN" altLang="en-US" dirty="0"/>
              <a:t>事件出现时就应该</a:t>
            </a:r>
            <a:r>
              <a:rPr lang="zh-CN" altLang="en-US" dirty="0" smtClean="0"/>
              <a:t>立即进行处理</a:t>
            </a:r>
            <a:r>
              <a:rPr lang="zh-CN" altLang="en-US" dirty="0"/>
              <a:t>，而不是缓存起来进行批量</a:t>
            </a:r>
            <a:r>
              <a:rPr lang="zh-CN" altLang="en-US" dirty="0" smtClean="0"/>
              <a:t>处理</a:t>
            </a:r>
            <a:endParaRPr lang="en-US" altLang="zh-CN" dirty="0" smtClean="0"/>
          </a:p>
          <a:p>
            <a:r>
              <a:rPr lang="zh-CN" altLang="en-US" dirty="0" smtClean="0"/>
              <a:t>实时分析：</a:t>
            </a:r>
            <a:r>
              <a:rPr lang="zh-CN" altLang="zh-CN" dirty="0"/>
              <a:t>淘宝网</a:t>
            </a:r>
            <a:r>
              <a:rPr lang="zh-CN" altLang="zh-CN" dirty="0" smtClean="0"/>
              <a:t>“双十一”促销</a:t>
            </a:r>
            <a:r>
              <a:rPr lang="zh-CN" altLang="zh-CN" dirty="0"/>
              <a:t>活动，商家</a:t>
            </a:r>
            <a:r>
              <a:rPr lang="zh-CN" altLang="en-US" dirty="0"/>
              <a:t>需要</a:t>
            </a:r>
            <a:r>
              <a:rPr lang="zh-CN" altLang="zh-CN" dirty="0"/>
              <a:t>根据广告效果来</a:t>
            </a:r>
            <a:r>
              <a:rPr lang="zh-CN" altLang="en-US" dirty="0"/>
              <a:t>即时</a:t>
            </a:r>
            <a:r>
              <a:rPr lang="zh-CN" altLang="zh-CN" dirty="0"/>
              <a:t>调整</a:t>
            </a:r>
            <a:r>
              <a:rPr lang="zh-CN" altLang="en-US" dirty="0"/>
              <a:t>广告</a:t>
            </a:r>
            <a:endParaRPr lang="en-US" altLang="zh-CN" dirty="0" smtClean="0"/>
          </a:p>
          <a:p>
            <a:r>
              <a:rPr lang="zh-CN" altLang="en-US" dirty="0" smtClean="0"/>
              <a:t>实时交通：</a:t>
            </a:r>
            <a:r>
              <a:rPr lang="zh-CN" altLang="zh-CN" dirty="0"/>
              <a:t>可以根据交通情况制定路线，而且在行驶过程中，也可以根据交通情况的变化实时更新路线</a:t>
            </a:r>
            <a:r>
              <a:rPr lang="zh-CN" altLang="zh-CN" dirty="0" smtClean="0"/>
              <a:t>，为</a:t>
            </a:r>
            <a:r>
              <a:rPr lang="zh-CN" altLang="zh-CN" dirty="0"/>
              <a:t>用户提供</a:t>
            </a:r>
            <a:r>
              <a:rPr lang="zh-CN" altLang="zh-CN" dirty="0" smtClean="0"/>
              <a:t>最佳行驶</a:t>
            </a:r>
            <a:r>
              <a:rPr lang="zh-CN" altLang="zh-CN" dirty="0"/>
              <a:t>路线</a:t>
            </a:r>
          </a:p>
        </p:txBody>
      </p:sp>
    </p:spTree>
    <p:extLst>
      <p:ext uri="{BB962C8B-B14F-4D97-AF65-F5344CB8AC3E}">
        <p14:creationId xmlns:p14="http://schemas.microsoft.com/office/powerpoint/2010/main" val="4334619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Storm</a:t>
            </a:r>
            <a:r>
              <a:rPr lang="zh-CN" altLang="en-US" dirty="0" smtClean="0"/>
              <a:t>简介</a:t>
            </a:r>
            <a:endParaRPr lang="zh-CN" altLang="en-US" dirty="0"/>
          </a:p>
        </p:txBody>
      </p:sp>
      <p:sp>
        <p:nvSpPr>
          <p:cNvPr id="3" name="内容占位符 2"/>
          <p:cNvSpPr>
            <a:spLocks noGrp="1"/>
          </p:cNvSpPr>
          <p:nvPr>
            <p:ph idx="1"/>
          </p:nvPr>
        </p:nvSpPr>
        <p:spPr/>
        <p:txBody>
          <a:bodyPr/>
          <a:lstStyle/>
          <a:p>
            <a:r>
              <a:rPr lang="zh-CN" altLang="zh-CN" dirty="0" smtClean="0"/>
              <a:t>为了应对不断</a:t>
            </a:r>
            <a:r>
              <a:rPr lang="zh-CN" altLang="zh-CN" dirty="0"/>
              <a:t>增长的流数据实时处理</a:t>
            </a:r>
            <a:r>
              <a:rPr lang="zh-CN" altLang="zh-CN" dirty="0" smtClean="0"/>
              <a:t>需求</a:t>
            </a:r>
            <a:r>
              <a:rPr lang="zh-CN" altLang="en-US" dirty="0" smtClean="0"/>
              <a:t>，</a:t>
            </a:r>
            <a:r>
              <a:rPr lang="en-US" altLang="zh-CN" dirty="0"/>
              <a:t> Twitter</a:t>
            </a:r>
            <a:r>
              <a:rPr lang="zh-CN" altLang="zh-CN" dirty="0" smtClean="0"/>
              <a:t>开发</a:t>
            </a:r>
            <a:r>
              <a:rPr lang="zh-CN" altLang="en-US" dirty="0" smtClean="0"/>
              <a:t>了</a:t>
            </a:r>
            <a:r>
              <a:rPr lang="en-US" altLang="zh-CN" dirty="0" smtClean="0"/>
              <a:t>Storm</a:t>
            </a:r>
            <a:r>
              <a:rPr lang="zh-CN" altLang="zh-CN" dirty="0"/>
              <a:t>流处理</a:t>
            </a:r>
            <a:r>
              <a:rPr lang="zh-CN" altLang="zh-CN" dirty="0" smtClean="0"/>
              <a:t>框架</a:t>
            </a:r>
            <a:endParaRPr lang="en-US" altLang="zh-CN" dirty="0"/>
          </a:p>
          <a:p>
            <a:endParaRPr lang="zh-CN" altLang="en-US" dirty="0"/>
          </a:p>
        </p:txBody>
      </p:sp>
      <p:pic>
        <p:nvPicPr>
          <p:cNvPr id="4"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5725" y="2492896"/>
            <a:ext cx="694055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9"/>
          <p:cNvSpPr txBox="1">
            <a:spLocks noChangeArrowheads="1"/>
          </p:cNvSpPr>
          <p:nvPr/>
        </p:nvSpPr>
        <p:spPr bwMode="auto">
          <a:xfrm>
            <a:off x="4007769" y="6057111"/>
            <a:ext cx="39356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dirty="0">
                <a:solidFill>
                  <a:srgbClr val="FF0000"/>
                </a:solidFill>
                <a:latin typeface="华文新魏" panose="02010800040101010101" pitchFamily="2" charset="-122"/>
                <a:ea typeface="华文新魏" panose="02010800040101010101" pitchFamily="2" charset="-122"/>
              </a:rPr>
              <a:t>Twitter</a:t>
            </a:r>
            <a:r>
              <a:rPr lang="zh-CN" altLang="zh-CN" sz="2400" dirty="0">
                <a:solidFill>
                  <a:srgbClr val="FF0000"/>
                </a:solidFill>
                <a:latin typeface="华文新魏" panose="02010800040101010101" pitchFamily="2" charset="-122"/>
                <a:ea typeface="华文新魏" panose="02010800040101010101" pitchFamily="2" charset="-122"/>
              </a:rPr>
              <a:t>的分层数据处理架构</a:t>
            </a:r>
            <a:endParaRPr lang="zh-CN" altLang="en-US" sz="2400"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360534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Storm</a:t>
            </a:r>
            <a:r>
              <a:rPr lang="zh-CN" altLang="en-US" dirty="0"/>
              <a:t>主要术语</a:t>
            </a:r>
          </a:p>
        </p:txBody>
      </p:sp>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852" y="1052736"/>
            <a:ext cx="7516296" cy="231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8916" y="3933057"/>
            <a:ext cx="7245233" cy="229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96374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Storm</a:t>
            </a:r>
            <a:r>
              <a:rPr lang="zh-CN" altLang="en-US" dirty="0"/>
              <a:t>主要术语</a:t>
            </a:r>
          </a:p>
        </p:txBody>
      </p:sp>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4767" y="893890"/>
            <a:ext cx="7900372" cy="2995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2"/>
          <p:cNvGrpSpPr>
            <a:grpSpLocks/>
          </p:cNvGrpSpPr>
          <p:nvPr/>
        </p:nvGrpSpPr>
        <p:grpSpPr bwMode="auto">
          <a:xfrm>
            <a:off x="3907953" y="3356993"/>
            <a:ext cx="3837976" cy="3237848"/>
            <a:chOff x="5156205" y="3657600"/>
            <a:chExt cx="3649658" cy="3023556"/>
          </a:xfrm>
        </p:grpSpPr>
        <p:pic>
          <p:nvPicPr>
            <p:cNvPr id="9"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0" y="3657600"/>
              <a:ext cx="362426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
            <p:cNvSpPr txBox="1">
              <a:spLocks noChangeArrowheads="1"/>
            </p:cNvSpPr>
            <p:nvPr/>
          </p:nvSpPr>
          <p:spPr bwMode="auto">
            <a:xfrm>
              <a:off x="5156205" y="4953000"/>
              <a:ext cx="748760" cy="3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Spout</a:t>
              </a:r>
              <a:endParaRPr lang="zh-CN" altLang="en-US" sz="1800"/>
            </a:p>
          </p:txBody>
        </p:sp>
        <p:sp>
          <p:nvSpPr>
            <p:cNvPr id="11" name="TextBox 6"/>
            <p:cNvSpPr txBox="1">
              <a:spLocks noChangeArrowheads="1"/>
            </p:cNvSpPr>
            <p:nvPr/>
          </p:nvSpPr>
          <p:spPr bwMode="auto">
            <a:xfrm>
              <a:off x="5156205" y="5879068"/>
              <a:ext cx="748760" cy="3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Spout</a:t>
              </a:r>
              <a:endParaRPr lang="zh-CN" altLang="en-US" sz="1800"/>
            </a:p>
          </p:txBody>
        </p:sp>
        <p:sp>
          <p:nvSpPr>
            <p:cNvPr id="12" name="TextBox 7"/>
            <p:cNvSpPr txBox="1">
              <a:spLocks noChangeArrowheads="1"/>
            </p:cNvSpPr>
            <p:nvPr/>
          </p:nvSpPr>
          <p:spPr bwMode="auto">
            <a:xfrm>
              <a:off x="6732989" y="4572000"/>
              <a:ext cx="553644" cy="3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Bolt</a:t>
              </a:r>
              <a:endParaRPr lang="zh-CN" altLang="en-US" sz="1800"/>
            </a:p>
          </p:txBody>
        </p:sp>
        <p:sp>
          <p:nvSpPr>
            <p:cNvPr id="13" name="TextBox 8"/>
            <p:cNvSpPr txBox="1">
              <a:spLocks noChangeArrowheads="1"/>
            </p:cNvSpPr>
            <p:nvPr/>
          </p:nvSpPr>
          <p:spPr bwMode="auto">
            <a:xfrm>
              <a:off x="6761564" y="5421868"/>
              <a:ext cx="553644" cy="3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Bolt</a:t>
              </a:r>
              <a:endParaRPr lang="zh-CN" altLang="en-US" sz="1800"/>
            </a:p>
          </p:txBody>
        </p:sp>
        <p:sp>
          <p:nvSpPr>
            <p:cNvPr id="14" name="TextBox 9"/>
            <p:cNvSpPr txBox="1">
              <a:spLocks noChangeArrowheads="1"/>
            </p:cNvSpPr>
            <p:nvPr/>
          </p:nvSpPr>
          <p:spPr bwMode="auto">
            <a:xfrm>
              <a:off x="6732989" y="6324600"/>
              <a:ext cx="553644" cy="3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Bolt</a:t>
              </a:r>
              <a:endParaRPr lang="zh-CN" altLang="en-US" sz="1800"/>
            </a:p>
          </p:txBody>
        </p:sp>
        <p:sp>
          <p:nvSpPr>
            <p:cNvPr id="15" name="TextBox 10"/>
            <p:cNvSpPr txBox="1">
              <a:spLocks noChangeArrowheads="1"/>
            </p:cNvSpPr>
            <p:nvPr/>
          </p:nvSpPr>
          <p:spPr bwMode="auto">
            <a:xfrm>
              <a:off x="8229600" y="5029200"/>
              <a:ext cx="553644" cy="3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Bolt</a:t>
              </a:r>
              <a:endParaRPr lang="zh-CN" altLang="en-US" sz="1800"/>
            </a:p>
          </p:txBody>
        </p:sp>
        <p:sp>
          <p:nvSpPr>
            <p:cNvPr id="16" name="TextBox 11"/>
            <p:cNvSpPr txBox="1">
              <a:spLocks noChangeArrowheads="1"/>
            </p:cNvSpPr>
            <p:nvPr/>
          </p:nvSpPr>
          <p:spPr bwMode="auto">
            <a:xfrm>
              <a:off x="8229600" y="6336268"/>
              <a:ext cx="553644" cy="3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Bolt</a:t>
              </a:r>
              <a:endParaRPr lang="zh-CN" altLang="en-US" sz="1800"/>
            </a:p>
          </p:txBody>
        </p:sp>
      </p:grpSp>
    </p:spTree>
    <p:extLst>
      <p:ext uri="{BB962C8B-B14F-4D97-AF65-F5344CB8AC3E}">
        <p14:creationId xmlns:p14="http://schemas.microsoft.com/office/powerpoint/2010/main" val="115629461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Storm</a:t>
            </a:r>
            <a:r>
              <a:rPr lang="zh-CN" altLang="en-US" dirty="0"/>
              <a:t>主要术语</a:t>
            </a:r>
          </a:p>
        </p:txBody>
      </p:sp>
      <p:pic>
        <p:nvPicPr>
          <p:cNvPr id="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4294" y="1340768"/>
            <a:ext cx="7346123" cy="477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9231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Stream Groupings</a:t>
            </a:r>
            <a:endParaRPr lang="zh-CN" altLang="en-US" dirty="0"/>
          </a:p>
        </p:txBody>
      </p:sp>
      <p:sp>
        <p:nvSpPr>
          <p:cNvPr id="3" name="内容占位符 2"/>
          <p:cNvSpPr>
            <a:spLocks noGrp="1"/>
          </p:cNvSpPr>
          <p:nvPr>
            <p:ph idx="1"/>
          </p:nvPr>
        </p:nvSpPr>
        <p:spPr>
          <a:xfrm>
            <a:off x="455085" y="782600"/>
            <a:ext cx="11432116" cy="5770602"/>
          </a:xfrm>
        </p:spPr>
        <p:txBody>
          <a:bodyPr/>
          <a:lstStyle/>
          <a:p>
            <a:pPr marL="0" indent="0" algn="l">
              <a:spcBef>
                <a:spcPct val="30000"/>
              </a:spcBef>
              <a:buClrTx/>
              <a:buSzTx/>
              <a:buNone/>
              <a:defRPr/>
            </a:pPr>
            <a:r>
              <a:rPr lang="en-US" altLang="zh-CN" sz="2800" b="1" dirty="0" smtClean="0"/>
              <a:t>S</a:t>
            </a:r>
            <a:r>
              <a:rPr lang="en-US" altLang="zh-CN" sz="2800" dirty="0" smtClean="0"/>
              <a:t>torm</a:t>
            </a:r>
            <a:r>
              <a:rPr lang="zh-CN" altLang="zh-CN" sz="2800" dirty="0"/>
              <a:t>中的</a:t>
            </a:r>
            <a:r>
              <a:rPr lang="en-US" altLang="zh-CN" sz="2800" dirty="0"/>
              <a:t>Stream Groupings</a:t>
            </a:r>
            <a:r>
              <a:rPr lang="zh-CN" altLang="zh-CN" sz="2800" dirty="0"/>
              <a:t>用于告知</a:t>
            </a:r>
            <a:r>
              <a:rPr lang="en-US" altLang="zh-CN" sz="2800" dirty="0"/>
              <a:t>Topology</a:t>
            </a:r>
            <a:r>
              <a:rPr lang="zh-CN" altLang="zh-CN" sz="2800" dirty="0"/>
              <a:t>如何在两个组件间（如</a:t>
            </a:r>
            <a:r>
              <a:rPr lang="en-US" altLang="zh-CN" sz="2800" dirty="0"/>
              <a:t>Spout</a:t>
            </a:r>
            <a:r>
              <a:rPr lang="zh-CN" altLang="zh-CN" sz="2800" dirty="0"/>
              <a:t>和</a:t>
            </a:r>
            <a:r>
              <a:rPr lang="en-US" altLang="zh-CN" sz="2800" dirty="0"/>
              <a:t>Bolt</a:t>
            </a:r>
            <a:r>
              <a:rPr lang="zh-CN" altLang="zh-CN" sz="2800" dirty="0"/>
              <a:t>之间，或者不同的</a:t>
            </a:r>
            <a:r>
              <a:rPr lang="en-US" altLang="zh-CN" sz="2800" dirty="0"/>
              <a:t>Bolt</a:t>
            </a:r>
            <a:r>
              <a:rPr lang="zh-CN" altLang="zh-CN" sz="2800" dirty="0"/>
              <a:t>之间）进行</a:t>
            </a:r>
            <a:r>
              <a:rPr lang="en-US" altLang="zh-CN" sz="2800" dirty="0"/>
              <a:t>Tuple</a:t>
            </a:r>
            <a:r>
              <a:rPr lang="zh-CN" altLang="zh-CN" sz="2800" dirty="0"/>
              <a:t>的传送</a:t>
            </a:r>
            <a:r>
              <a:rPr lang="zh-CN" altLang="zh-CN" sz="2800" dirty="0" smtClean="0"/>
              <a:t>。</a:t>
            </a:r>
            <a:endParaRPr lang="en-US" altLang="zh-CN" sz="2800" dirty="0" smtClean="0"/>
          </a:p>
          <a:p>
            <a:pPr>
              <a:buFontTx/>
              <a:buNone/>
            </a:pPr>
            <a:r>
              <a:rPr lang="zh-CN" altLang="zh-CN" sz="2800" dirty="0" smtClean="0"/>
              <a:t>目前</a:t>
            </a:r>
            <a:r>
              <a:rPr lang="zh-CN" altLang="zh-CN" sz="2800" dirty="0"/>
              <a:t>，</a:t>
            </a:r>
            <a:r>
              <a:rPr lang="en-US" altLang="zh-CN" sz="2800" dirty="0"/>
              <a:t>Storm</a:t>
            </a:r>
            <a:r>
              <a:rPr lang="zh-CN" altLang="zh-CN" sz="2800" dirty="0"/>
              <a:t>中的</a:t>
            </a:r>
            <a:r>
              <a:rPr lang="en-US" altLang="zh-CN" sz="2800" dirty="0"/>
              <a:t>Stream Groupings</a:t>
            </a:r>
            <a:r>
              <a:rPr lang="zh-CN" altLang="zh-CN" sz="2800" dirty="0"/>
              <a:t>有如下几种方式</a:t>
            </a:r>
            <a:r>
              <a:rPr lang="zh-CN" altLang="en-US" sz="2800" dirty="0"/>
              <a:t>：</a:t>
            </a:r>
            <a:endParaRPr lang="en-US" altLang="zh-CN" sz="2800" dirty="0"/>
          </a:p>
          <a:p>
            <a:pPr>
              <a:buFontTx/>
              <a:buNone/>
            </a:pPr>
            <a:r>
              <a:rPr lang="en-US" altLang="zh-CN" sz="2800" dirty="0"/>
              <a:t>(1)</a:t>
            </a:r>
            <a:r>
              <a:rPr lang="en-US" altLang="zh-CN" sz="2800" dirty="0" err="1"/>
              <a:t>ShuffleGrouping</a:t>
            </a:r>
            <a:r>
              <a:rPr lang="zh-CN" altLang="en-US" sz="2800" dirty="0"/>
              <a:t>：随机分组，随机分发</a:t>
            </a:r>
            <a:r>
              <a:rPr lang="en-US" altLang="zh-CN" sz="2800" dirty="0"/>
              <a:t>Stream</a:t>
            </a:r>
            <a:r>
              <a:rPr lang="zh-CN" altLang="en-US" sz="2800" dirty="0"/>
              <a:t>中的</a:t>
            </a:r>
            <a:r>
              <a:rPr lang="en-US" altLang="zh-CN" sz="2800" dirty="0"/>
              <a:t>Tuple</a:t>
            </a:r>
            <a:r>
              <a:rPr lang="zh-CN" altLang="en-US" sz="2800" dirty="0"/>
              <a:t>，保证每个</a:t>
            </a:r>
            <a:r>
              <a:rPr lang="en-US" altLang="zh-CN" sz="2800" dirty="0"/>
              <a:t>Bolt</a:t>
            </a:r>
            <a:r>
              <a:rPr lang="zh-CN" altLang="en-US" sz="2800" dirty="0"/>
              <a:t>的</a:t>
            </a:r>
            <a:r>
              <a:rPr lang="en-US" altLang="zh-CN" sz="2800" dirty="0"/>
              <a:t>Task</a:t>
            </a:r>
            <a:r>
              <a:rPr lang="zh-CN" altLang="en-US" sz="2800" dirty="0"/>
              <a:t>接收</a:t>
            </a:r>
            <a:r>
              <a:rPr lang="en-US" altLang="zh-CN" sz="2800" dirty="0"/>
              <a:t>Tuple</a:t>
            </a:r>
            <a:r>
              <a:rPr lang="zh-CN" altLang="en-US" sz="2800" dirty="0"/>
              <a:t>数量大致一致</a:t>
            </a:r>
          </a:p>
          <a:p>
            <a:pPr>
              <a:buFontTx/>
              <a:buNone/>
            </a:pPr>
            <a:r>
              <a:rPr lang="en-US" altLang="zh-CN" sz="2800" dirty="0"/>
              <a:t>(2)</a:t>
            </a:r>
            <a:r>
              <a:rPr lang="en-US" altLang="zh-CN" sz="2800" dirty="0" err="1"/>
              <a:t>FieldsGrouping</a:t>
            </a:r>
            <a:r>
              <a:rPr lang="zh-CN" altLang="en-US" sz="2800" dirty="0"/>
              <a:t>：按照字段分组，保证相同字段的</a:t>
            </a:r>
            <a:r>
              <a:rPr lang="en-US" altLang="zh-CN" sz="2800" dirty="0"/>
              <a:t>Tuple</a:t>
            </a:r>
            <a:r>
              <a:rPr lang="zh-CN" altLang="en-US" sz="2800" dirty="0"/>
              <a:t>分配到同一个</a:t>
            </a:r>
            <a:r>
              <a:rPr lang="en-US" altLang="zh-CN" sz="2800" dirty="0"/>
              <a:t>Task</a:t>
            </a:r>
            <a:r>
              <a:rPr lang="zh-CN" altLang="en-US" sz="2800" dirty="0"/>
              <a:t>中</a:t>
            </a:r>
          </a:p>
          <a:p>
            <a:pPr>
              <a:buFontTx/>
              <a:buNone/>
            </a:pPr>
            <a:r>
              <a:rPr lang="en-US" altLang="zh-CN" sz="2800" dirty="0"/>
              <a:t>(3)</a:t>
            </a:r>
            <a:r>
              <a:rPr lang="en-US" altLang="zh-CN" sz="2800" dirty="0" err="1"/>
              <a:t>AllGrouping</a:t>
            </a:r>
            <a:r>
              <a:rPr lang="zh-CN" altLang="en-US" sz="2800" dirty="0"/>
              <a:t>：广播发送，每一个</a:t>
            </a:r>
            <a:r>
              <a:rPr lang="en-US" altLang="zh-CN" sz="2800" dirty="0"/>
              <a:t>Task</a:t>
            </a:r>
            <a:r>
              <a:rPr lang="zh-CN" altLang="en-US" sz="2800" dirty="0"/>
              <a:t>都会收到所有的</a:t>
            </a:r>
            <a:r>
              <a:rPr lang="en-US" altLang="zh-CN" sz="2800" dirty="0"/>
              <a:t>Tuple</a:t>
            </a:r>
          </a:p>
          <a:p>
            <a:pPr>
              <a:buFontTx/>
              <a:buNone/>
            </a:pPr>
            <a:r>
              <a:rPr lang="en-US" altLang="zh-CN" sz="2800" dirty="0"/>
              <a:t>(4)</a:t>
            </a:r>
            <a:r>
              <a:rPr lang="en-US" altLang="zh-CN" sz="2800" dirty="0" err="1"/>
              <a:t>GlobalGrouping</a:t>
            </a:r>
            <a:r>
              <a:rPr lang="zh-CN" altLang="en-US" sz="2800" dirty="0"/>
              <a:t>：全局分组，所有的</a:t>
            </a:r>
            <a:r>
              <a:rPr lang="en-US" altLang="zh-CN" sz="2800" dirty="0"/>
              <a:t>Tuple</a:t>
            </a:r>
            <a:r>
              <a:rPr lang="zh-CN" altLang="en-US" sz="2800" dirty="0"/>
              <a:t>都发送到同一个</a:t>
            </a:r>
            <a:r>
              <a:rPr lang="en-US" altLang="zh-CN" sz="2800" dirty="0"/>
              <a:t>Task</a:t>
            </a:r>
            <a:r>
              <a:rPr lang="zh-CN" altLang="en-US" sz="2800" dirty="0"/>
              <a:t>中</a:t>
            </a:r>
          </a:p>
          <a:p>
            <a:pPr>
              <a:buFontTx/>
              <a:buNone/>
            </a:pPr>
            <a:r>
              <a:rPr lang="en-US" altLang="zh-CN" sz="2800" dirty="0"/>
              <a:t>(5)</a:t>
            </a:r>
            <a:r>
              <a:rPr lang="en-US" altLang="zh-CN" sz="2800" dirty="0" err="1"/>
              <a:t>NonGrouping</a:t>
            </a:r>
            <a:r>
              <a:rPr lang="zh-CN" altLang="en-US" sz="2800" dirty="0"/>
              <a:t>：不分组，和</a:t>
            </a:r>
            <a:r>
              <a:rPr lang="en-US" altLang="zh-CN" sz="2800" dirty="0" err="1"/>
              <a:t>ShuffleGrouping</a:t>
            </a:r>
            <a:r>
              <a:rPr lang="zh-CN" altLang="en-US" sz="2800" dirty="0"/>
              <a:t>类似，当前</a:t>
            </a:r>
            <a:r>
              <a:rPr lang="en-US" altLang="zh-CN" sz="2800" dirty="0"/>
              <a:t>Task</a:t>
            </a:r>
            <a:r>
              <a:rPr lang="zh-CN" altLang="en-US" sz="2800" dirty="0"/>
              <a:t>的执行会和它的被订阅者在同一个线程中执行</a:t>
            </a:r>
          </a:p>
          <a:p>
            <a:pPr>
              <a:buFontTx/>
              <a:buNone/>
            </a:pPr>
            <a:r>
              <a:rPr lang="en-US" altLang="zh-CN" sz="2800" dirty="0"/>
              <a:t>(6)</a:t>
            </a:r>
            <a:r>
              <a:rPr lang="en-US" altLang="zh-CN" sz="2800" dirty="0" err="1"/>
              <a:t>DirectGrouping</a:t>
            </a:r>
            <a:r>
              <a:rPr lang="zh-CN" altLang="en-US" sz="2800" dirty="0"/>
              <a:t>：直接分组，直接指定由某个</a:t>
            </a:r>
            <a:r>
              <a:rPr lang="en-US" altLang="zh-CN" sz="2800" dirty="0"/>
              <a:t>Task</a:t>
            </a:r>
            <a:r>
              <a:rPr lang="zh-CN" altLang="en-US" sz="2800" dirty="0"/>
              <a:t>来执行</a:t>
            </a:r>
            <a:r>
              <a:rPr lang="en-US" altLang="zh-CN" sz="2800" dirty="0"/>
              <a:t>Tuple</a:t>
            </a:r>
            <a:r>
              <a:rPr lang="zh-CN" altLang="en-US" sz="2800" dirty="0"/>
              <a:t>的</a:t>
            </a:r>
            <a:r>
              <a:rPr lang="zh-CN" altLang="en-US" sz="2800" dirty="0" smtClean="0"/>
              <a:t>处理</a:t>
            </a:r>
            <a:endParaRPr lang="zh-CN" altLang="en-US" sz="2800" dirty="0"/>
          </a:p>
        </p:txBody>
      </p:sp>
    </p:spTree>
    <p:extLst>
      <p:ext uri="{BB962C8B-B14F-4D97-AF65-F5344CB8AC3E}">
        <p14:creationId xmlns:p14="http://schemas.microsoft.com/office/powerpoint/2010/main" val="11059120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009220554"/>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1009220554"/>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009220554"/>
  <p:tag name="MH_LIBRARY" val="GRAPHIC"/>
  <p:tag name="MH_TYPE" val="Title"/>
  <p:tag name="MH_ORDER" val="1"/>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华文行楷"/>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隶书"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隶书"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89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0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1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5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9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35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华文行楷"/>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隶书"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隶书"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84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85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86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7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8_Unisys Presentation Template">
  <a:themeElements>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fontScheme name="Unisys Presentation Template">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tx1"/>
          </a:buClr>
          <a:buSzPct val="75000"/>
          <a:buFont typeface="Wingdings" pitchFamily="2" charset="2"/>
          <a:buNone/>
          <a:tabLst/>
          <a:defRPr kumimoji="0" lang="en-US" sz="1600" b="1" i="0" u="none" strike="noStrike" cap="none" normalizeH="0" baseline="0" smtClean="0">
            <a:ln>
              <a:noFill/>
            </a:ln>
            <a:solidFill>
              <a:schemeClr val="tx1"/>
            </a:solidFill>
            <a:effectLst/>
            <a:latin typeface="Arial" charset="0"/>
            <a:ea typeface="楷体_GB2312" pitchFamily="49" charset="-122"/>
            <a:cs typeface="Arial" charset="0"/>
          </a:defRPr>
        </a:defPPr>
      </a:lstStyle>
    </a:lnDef>
  </a:objectDefaults>
  <a:extraClrSchemeLst>
    <a:extraClrScheme>
      <a:clrScheme name="Unisys Presentation Template 1">
        <a:dk1>
          <a:srgbClr val="292929"/>
        </a:dk1>
        <a:lt1>
          <a:srgbClr val="FFFFFF"/>
        </a:lt1>
        <a:dk2>
          <a:srgbClr val="B2B2B2"/>
        </a:dk2>
        <a:lt2>
          <a:srgbClr val="808080"/>
        </a:lt2>
        <a:accent1>
          <a:srgbClr val="FF0000"/>
        </a:accent1>
        <a:accent2>
          <a:srgbClr val="009999"/>
        </a:accent2>
        <a:accent3>
          <a:srgbClr val="FFFFFF"/>
        </a:accent3>
        <a:accent4>
          <a:srgbClr val="212121"/>
        </a:accent4>
        <a:accent5>
          <a:srgbClr val="FFAAAA"/>
        </a:accent5>
        <a:accent6>
          <a:srgbClr val="008A8A"/>
        </a:accent6>
        <a:hlink>
          <a:srgbClr val="FF9933"/>
        </a:hlink>
        <a:folHlink>
          <a:srgbClr val="003399"/>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Designs\Blends.pot</Template>
  <TotalTime>13295</TotalTime>
  <Words>8145</Words>
  <Application>Microsoft Office PowerPoint</Application>
  <PresentationFormat>宽屏</PresentationFormat>
  <Paragraphs>1148</Paragraphs>
  <Slides>159</Slides>
  <Notes>47</Notes>
  <HiddenSlides>0</HiddenSlides>
  <MMClips>0</MMClips>
  <ScaleCrop>false</ScaleCrop>
  <HeadingPairs>
    <vt:vector size="8" baseType="variant">
      <vt:variant>
        <vt:lpstr>已用的字体</vt:lpstr>
      </vt:variant>
      <vt:variant>
        <vt:i4>17</vt:i4>
      </vt:variant>
      <vt:variant>
        <vt:lpstr>主题</vt:lpstr>
      </vt:variant>
      <vt:variant>
        <vt:i4>18</vt:i4>
      </vt:variant>
      <vt:variant>
        <vt:lpstr>嵌入 OLE 服务器</vt:lpstr>
      </vt:variant>
      <vt:variant>
        <vt:i4>1</vt:i4>
      </vt:variant>
      <vt:variant>
        <vt:lpstr>幻灯片标题</vt:lpstr>
      </vt:variant>
      <vt:variant>
        <vt:i4>159</vt:i4>
      </vt:variant>
    </vt:vector>
  </HeadingPairs>
  <TitlesOfParts>
    <vt:vector size="195" baseType="lpstr">
      <vt:lpstr>Arial Unicode MS</vt:lpstr>
      <vt:lpstr>MingLiU</vt:lpstr>
      <vt:lpstr>黑体</vt:lpstr>
      <vt:lpstr>华文行楷</vt:lpstr>
      <vt:lpstr>华文新魏</vt:lpstr>
      <vt:lpstr>楷体_GB2312</vt:lpstr>
      <vt:lpstr>隶书</vt:lpstr>
      <vt:lpstr>宋体</vt:lpstr>
      <vt:lpstr>Arial</vt:lpstr>
      <vt:lpstr>Calibri</vt:lpstr>
      <vt:lpstr>Corbel</vt:lpstr>
      <vt:lpstr>Microsoft Sans Serif</vt:lpstr>
      <vt:lpstr>Monotype Corsiva</vt:lpstr>
      <vt:lpstr>Symbol</vt:lpstr>
      <vt:lpstr>Tahoma</vt:lpstr>
      <vt:lpstr>Times New Roman</vt:lpstr>
      <vt:lpstr>Wingdings</vt:lpstr>
      <vt:lpstr>Blends</vt:lpstr>
      <vt:lpstr>3_Blends</vt:lpstr>
      <vt:lpstr>84_Unisys Presentation Template</vt:lpstr>
      <vt:lpstr>85_Unisys Presentation Template</vt:lpstr>
      <vt:lpstr>86_Unisys Presentation Template</vt:lpstr>
      <vt:lpstr>87_Unisys Presentation Template</vt:lpstr>
      <vt:lpstr>4_Unisys Presentation Template</vt:lpstr>
      <vt:lpstr>2_Unisys Presentation Template</vt:lpstr>
      <vt:lpstr>88_Unisys Presentation Template</vt:lpstr>
      <vt:lpstr>89_Unisys Presentation Template</vt:lpstr>
      <vt:lpstr>90_Unisys Presentation Template</vt:lpstr>
      <vt:lpstr>91_Unisys Presentation Template</vt:lpstr>
      <vt:lpstr>5_Unisys Presentation Template</vt:lpstr>
      <vt:lpstr>1_Blends</vt:lpstr>
      <vt:lpstr>3_Unisys Presentation Template</vt:lpstr>
      <vt:lpstr>Unisys Presentation Template</vt:lpstr>
      <vt:lpstr>9_Unisys Presentation Template</vt:lpstr>
      <vt:lpstr>35_Unisys Presentation Template</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Hadoop简介</vt:lpstr>
      <vt:lpstr>Hadoop生态环境</vt:lpstr>
      <vt:lpstr>Hadoop全家福</vt:lpstr>
      <vt:lpstr>分布式文件系统</vt:lpstr>
      <vt:lpstr>HDFS体系结构</vt:lpstr>
      <vt:lpstr>HDFS冗余设计</vt:lpstr>
      <vt:lpstr>PowerPoint 演示文稿</vt:lpstr>
      <vt:lpstr>MapReduce模型简介</vt:lpstr>
      <vt:lpstr>MapReduce体系结构</vt:lpstr>
      <vt:lpstr>Map和Reduce函数</vt:lpstr>
      <vt:lpstr>MapReduce工作流程</vt:lpstr>
      <vt:lpstr>MapReduce各个执行阶段</vt:lpstr>
      <vt:lpstr>Shuffle过程</vt:lpstr>
      <vt:lpstr>执行WordCount的MR程序</vt:lpstr>
      <vt:lpstr>执行WordCount的MR程序</vt:lpstr>
      <vt:lpstr>执行WordCount的MR程序</vt:lpstr>
      <vt:lpstr>MapReduce带来的研究问题</vt:lpstr>
      <vt:lpstr>PowerPoint 演示文稿</vt:lpstr>
      <vt:lpstr>Spark简介</vt:lpstr>
      <vt:lpstr>Hadoop   vs   Spark</vt:lpstr>
      <vt:lpstr>Hadoop与Spark执行逻辑回归的时间对比</vt:lpstr>
      <vt:lpstr>Spark生态系统</vt:lpstr>
      <vt:lpstr>Spark生态系统</vt:lpstr>
      <vt:lpstr>Spark运行基本流程图</vt:lpstr>
      <vt:lpstr>RDD运行原理</vt:lpstr>
      <vt:lpstr>RDD运行原理</vt:lpstr>
      <vt:lpstr>PowerPoint 演示文稿</vt:lpstr>
      <vt:lpstr>流数据</vt:lpstr>
      <vt:lpstr>数据库执行方式：先存储后查询</vt:lpstr>
      <vt:lpstr>数据流执行方式：连续查询</vt:lpstr>
      <vt:lpstr>数据库与数据流对比</vt:lpstr>
      <vt:lpstr>从数据流到复杂事件处理</vt:lpstr>
      <vt:lpstr>流计算应用场景</vt:lpstr>
      <vt:lpstr>Storm简介</vt:lpstr>
      <vt:lpstr>Storm主要术语</vt:lpstr>
      <vt:lpstr>Storm主要术语</vt:lpstr>
      <vt:lpstr>Storm主要术语</vt:lpstr>
      <vt:lpstr>Stream Groupings</vt:lpstr>
      <vt:lpstr>Storm工作流程示意图</vt:lpstr>
      <vt:lpstr>Spark Streaming</vt:lpstr>
      <vt:lpstr>PowerPoint 演示文稿</vt:lpstr>
      <vt:lpstr>可视化史前案例</vt:lpstr>
      <vt:lpstr>可视化史前案例</vt:lpstr>
      <vt:lpstr>可视化的重要作用</vt:lpstr>
      <vt:lpstr>可视化的重要作用</vt:lpstr>
      <vt:lpstr>可视化的重要作用</vt:lpstr>
      <vt:lpstr>可视化案例</vt:lpstr>
      <vt:lpstr>可视化案例</vt:lpstr>
      <vt:lpstr>可视化案例</vt:lpstr>
      <vt:lpstr>可视化案例</vt:lpstr>
      <vt:lpstr>可视化案例</vt:lpstr>
      <vt:lpstr>PowerPoint 演示文稿</vt:lpstr>
      <vt:lpstr>NoSQL的由来</vt:lpstr>
      <vt:lpstr>NoSQL兴起的原因</vt:lpstr>
      <vt:lpstr>NoSQL兴起的原因</vt:lpstr>
      <vt:lpstr>NoSQL与关系数据库的比较</vt:lpstr>
      <vt:lpstr>NoSQL与关系数据库的比较</vt:lpstr>
      <vt:lpstr>NoSQL与关系数据库的比较</vt:lpstr>
      <vt:lpstr>NoSQL与关系数据库的比较</vt:lpstr>
      <vt:lpstr>NoSQL与关系数据库的比较</vt:lpstr>
      <vt:lpstr>三元组</vt:lpstr>
      <vt:lpstr>NoSQL数据模型</vt:lpstr>
      <vt:lpstr>NoSQL数据模型</vt:lpstr>
      <vt:lpstr>NoSQL数据模型</vt:lpstr>
      <vt:lpstr>键值数据库</vt:lpstr>
      <vt:lpstr>列族数据库</vt:lpstr>
      <vt:lpstr>Hbase数据模型</vt:lpstr>
      <vt:lpstr>文档数据库</vt:lpstr>
      <vt:lpstr>文档数据库</vt:lpstr>
      <vt:lpstr>MongoDB</vt:lpstr>
      <vt:lpstr>图形数据库</vt:lpstr>
      <vt:lpstr>PowerPoint 演示文稿</vt:lpstr>
      <vt:lpstr>黄金世纪——SQL查询</vt:lpstr>
      <vt:lpstr>Pig Latin</vt:lpstr>
      <vt:lpstr>NoSQL查询</vt:lpstr>
      <vt:lpstr>PowerPoint 演示文稿</vt:lpstr>
      <vt:lpstr>CAP一致性理论</vt:lpstr>
      <vt:lpstr>CAP一致性理论</vt:lpstr>
      <vt:lpstr>牺牲一致性来换取可用性的实例 </vt:lpstr>
      <vt:lpstr>牺牲一致性来换取可用性的实例 </vt:lpstr>
      <vt:lpstr>牺牲一致性来换取可用性的实例 </vt:lpstr>
      <vt:lpstr>不同产品在CAP理论下的设计原则 </vt:lpstr>
      <vt:lpstr>ACID  vs  BASE</vt:lpstr>
      <vt:lpstr>BASE</vt:lpstr>
      <vt:lpstr>最终一致性的细分</vt:lpstr>
      <vt:lpstr>最终一致性的实现</vt:lpstr>
      <vt:lpstr>NewSQL数据库</vt:lpstr>
      <vt:lpstr>NewSQL数据库</vt:lpstr>
      <vt:lpstr>信息过载</vt:lpstr>
      <vt:lpstr>信息过载</vt:lpstr>
      <vt:lpstr>长尾理论</vt:lpstr>
      <vt:lpstr>推荐系统：联系用户和物品</vt:lpstr>
      <vt:lpstr>推荐系统：联系用户和物品</vt:lpstr>
      <vt:lpstr>电子商务网站</vt:lpstr>
      <vt:lpstr>电影和视频网站</vt:lpstr>
      <vt:lpstr>社会网络</vt:lpstr>
      <vt:lpstr>基于用户的协同过滤（UserCF）</vt:lpstr>
      <vt:lpstr>基于物品的协同过滤（ItemCF）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ljchen</dc:creator>
  <cp:lastModifiedBy>CHEN lijun</cp:lastModifiedBy>
  <cp:revision>572</cp:revision>
  <dcterms:created xsi:type="dcterms:W3CDTF">1601-01-01T00:00:00Z</dcterms:created>
  <dcterms:modified xsi:type="dcterms:W3CDTF">2017-04-09T03:02:12Z</dcterms:modified>
</cp:coreProperties>
</file>